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</p:sldMasterIdLst>
  <p:notesMasterIdLst>
    <p:notesMasterId r:id="rId31"/>
  </p:notesMasterIdLst>
  <p:handoutMasterIdLst>
    <p:handoutMasterId r:id="rId32"/>
  </p:handoutMasterIdLst>
  <p:sldIdLst>
    <p:sldId id="256" r:id="rId11"/>
    <p:sldId id="360" r:id="rId12"/>
    <p:sldId id="378" r:id="rId13"/>
    <p:sldId id="361" r:id="rId14"/>
    <p:sldId id="371" r:id="rId15"/>
    <p:sldId id="362" r:id="rId16"/>
    <p:sldId id="363" r:id="rId17"/>
    <p:sldId id="365" r:id="rId18"/>
    <p:sldId id="373" r:id="rId19"/>
    <p:sldId id="369" r:id="rId20"/>
    <p:sldId id="372" r:id="rId21"/>
    <p:sldId id="370" r:id="rId22"/>
    <p:sldId id="374" r:id="rId23"/>
    <p:sldId id="367" r:id="rId24"/>
    <p:sldId id="377" r:id="rId25"/>
    <p:sldId id="375" r:id="rId26"/>
    <p:sldId id="379" r:id="rId27"/>
    <p:sldId id="380" r:id="rId28"/>
    <p:sldId id="368" r:id="rId29"/>
    <p:sldId id="265" r:id="rId3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48F7671-C2C8-479E-80F8-8353857D2FD3}">
          <p14:sldIdLst>
            <p14:sldId id="256"/>
            <p14:sldId id="360"/>
            <p14:sldId id="378"/>
          </p14:sldIdLst>
        </p14:section>
        <p14:section name="Test Double" id="{D06BDDD4-E7FF-4514-BC12-CA326E728283}">
          <p14:sldIdLst>
            <p14:sldId id="361"/>
            <p14:sldId id="371"/>
            <p14:sldId id="362"/>
            <p14:sldId id="363"/>
            <p14:sldId id="365"/>
            <p14:sldId id="373"/>
            <p14:sldId id="369"/>
            <p14:sldId id="372"/>
            <p14:sldId id="370"/>
            <p14:sldId id="374"/>
          </p14:sldIdLst>
        </p14:section>
        <p14:section name="Demo VS PiedraPapelTIjera" id="{0AAA4355-2067-4205-85F4-D340880B79DC}">
          <p14:sldIdLst>
            <p14:sldId id="367"/>
            <p14:sldId id="377"/>
            <p14:sldId id="375"/>
            <p14:sldId id="379"/>
            <p14:sldId id="380"/>
          </p14:sldIdLst>
        </p14:section>
        <p14:section name="Build server con test" id="{17210CAD-4A0B-47DB-9CF7-82E77D424859}">
          <p14:sldIdLst>
            <p14:sldId id="368"/>
          </p14:sldIdLst>
        </p14:section>
        <p14:section name="Fin" id="{2499AC87-2D7C-42B9-9E22-52B4983509DA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" initials="P" lastIdx="4" clrIdx="0">
    <p:extLst>
      <p:ext uri="{19B8F6BF-5375-455C-9EA6-DF929625EA0E}">
        <p15:presenceInfo xmlns:p15="http://schemas.microsoft.com/office/powerpoint/2012/main" userId="Pedro" providerId="None"/>
      </p:ext>
    </p:extLst>
  </p:cmAuthor>
  <p:cmAuthor id="2" name="Toni" initials="T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1" autoAdjust="0"/>
    <p:restoredTop sz="94381" autoAdjust="0"/>
  </p:normalViewPr>
  <p:slideViewPr>
    <p:cSldViewPr snapToGrid="0">
      <p:cViewPr varScale="1">
        <p:scale>
          <a:sx n="84" d="100"/>
          <a:sy n="84" d="100"/>
        </p:scale>
        <p:origin x="854" y="7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 smtClean="0"/>
            <a:t>SPRINT 1</a:t>
          </a:r>
          <a:endParaRPr lang="es-ES" sz="2000" dirty="0"/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 smtClean="0"/>
            <a:t>SPRINT 2</a:t>
          </a:r>
          <a:endParaRPr lang="es-ES" sz="2000" dirty="0"/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 smtClean="0"/>
            <a:t>SPRINT…</a:t>
          </a:r>
          <a:endParaRPr lang="es-ES" sz="2000" dirty="0"/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 smtClean="0"/>
            <a:t>SPRINT N</a:t>
          </a:r>
          <a:endParaRPr lang="es-ES" sz="2000" dirty="0"/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25/11/2015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25/11/2015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192" y="6377904"/>
            <a:ext cx="2999232" cy="435472"/>
          </a:xfrm>
          <a:prstGeom prst="rect">
            <a:avLst/>
          </a:prstGeom>
          <a:solidFill>
            <a:srgbClr val="40404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871200" cy="648072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119669" y="6377904"/>
            <a:ext cx="9072331" cy="435472"/>
          </a:xfrm>
          <a:prstGeom prst="rect">
            <a:avLst/>
          </a:prstGeom>
          <a:solidFill>
            <a:srgbClr val="A6A6A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4"/>
          <p:cNvSpPr txBox="1">
            <a:spLocks/>
          </p:cNvSpPr>
          <p:nvPr userDrawn="1"/>
        </p:nvSpPr>
        <p:spPr>
          <a:xfrm>
            <a:off x="3023659" y="6433591"/>
            <a:ext cx="9168341" cy="307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ＭＳ Ｐゴシック" pitchFamily="-60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0" dirty="0" err="1" smtClean="0">
                <a:solidFill>
                  <a:schemeClr val="bg1"/>
                </a:solidFill>
              </a:rPr>
              <a:t>Arquitectura</a:t>
            </a:r>
            <a:r>
              <a:rPr lang="en-US" sz="2000" b="0" dirty="0" smtClean="0">
                <a:solidFill>
                  <a:schemeClr val="bg1"/>
                </a:solidFill>
              </a:rPr>
              <a:t> y </a:t>
            </a:r>
            <a:r>
              <a:rPr lang="en-US" sz="2000" b="0" dirty="0" err="1" smtClean="0">
                <a:solidFill>
                  <a:schemeClr val="bg1"/>
                </a:solidFill>
              </a:rPr>
              <a:t>desarrollo</a:t>
            </a:r>
            <a:r>
              <a:rPr lang="en-US" sz="2000" b="0" dirty="0" smtClean="0">
                <a:solidFill>
                  <a:schemeClr val="bg1"/>
                </a:solidFill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</a:rPr>
              <a:t>jscript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360" y="6381329"/>
            <a:ext cx="2592288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ja-JP" alt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</a:t>
            </a:r>
            <a:r>
              <a:rPr 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‘ </a:t>
            </a:r>
            <a:r>
              <a:rPr lang="es-ES" sz="1600" b="1" kern="1200" dirty="0" smtClean="0">
                <a:solidFill>
                  <a:srgbClr val="FF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1600" b="1" kern="1200" dirty="0">
              <a:solidFill>
                <a:srgbClr val="FF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Rectangle 6"/>
          <p:cNvSpPr>
            <a:spLocks noGrp="1"/>
          </p:cNvSpPr>
          <p:nvPr>
            <p:ph sz="quarter" idx="13"/>
          </p:nvPr>
        </p:nvSpPr>
        <p:spPr>
          <a:xfrm>
            <a:off x="812800" y="1196752"/>
            <a:ext cx="10871200" cy="48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  <a:p>
            <a:pPr lvl="1"/>
            <a:r>
              <a:rPr lang="en-US" dirty="0" smtClean="0"/>
              <a:t>Item 1.1</a:t>
            </a:r>
          </a:p>
          <a:p>
            <a:pPr lvl="1"/>
            <a:r>
              <a:rPr lang="en-US" dirty="0" smtClean="0"/>
              <a:t>Item 1.2</a:t>
            </a:r>
          </a:p>
          <a:p>
            <a:pPr lvl="0"/>
            <a:r>
              <a:rPr lang="en-US" dirty="0" smtClean="0"/>
              <a:t>Item 2</a:t>
            </a:r>
          </a:p>
          <a:p>
            <a:pPr lvl="1"/>
            <a:r>
              <a:rPr lang="en-US" dirty="0" smtClean="0"/>
              <a:t>Item 2.1</a:t>
            </a:r>
          </a:p>
          <a:p>
            <a:pPr lvl="1"/>
            <a:r>
              <a:rPr lang="en-US" dirty="0" smtClean="0"/>
              <a:t>Item 2.2</a:t>
            </a:r>
          </a:p>
          <a:p>
            <a:pPr lvl="1"/>
            <a:r>
              <a:rPr lang="en-US" dirty="0" smtClean="0"/>
              <a:t>Item 2.3</a:t>
            </a:r>
          </a:p>
          <a:p>
            <a:pPr lvl="0"/>
            <a:r>
              <a:rPr lang="en-US" dirty="0" smtClean="0"/>
              <a:t>Item 3</a:t>
            </a:r>
          </a:p>
          <a:p>
            <a:pPr lvl="1"/>
            <a:r>
              <a:rPr lang="en-US" dirty="0" smtClean="0"/>
              <a:t>Item 3.1</a:t>
            </a:r>
          </a:p>
          <a:p>
            <a:pPr lvl="1"/>
            <a:r>
              <a:rPr lang="en-US" dirty="0" smtClean="0"/>
              <a:t>Item 3.2</a:t>
            </a:r>
          </a:p>
          <a:p>
            <a:pPr lvl="0"/>
            <a:r>
              <a:rPr lang="en-US" dirty="0" err="1" smtClean="0"/>
              <a:t>Resumen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smtClean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 smtClean="0"/>
              <a:t>Agenda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 smtClean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8" name="Shape 4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defRPr sz="2800"/>
            </a:lvl1pPr>
            <a:lvl2pPr marL="723900" indent="-26670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Shape 4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707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25/11/2015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 smtClean="0"/>
              <a:t>Título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 smtClean="0"/>
              <a:t>Propuesta</a:t>
            </a:r>
            <a:r>
              <a:rPr lang="en-US" dirty="0" smtClean="0"/>
              <a:t> de </a:t>
            </a:r>
            <a:r>
              <a:rPr lang="en-US" dirty="0" err="1" smtClean="0"/>
              <a:t>colaboración</a:t>
            </a:r>
            <a:r>
              <a:rPr lang="en-US" dirty="0" smtClean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 smtClean="0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</a:t>
              </a:r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Funcionalidades</a:t>
              </a:r>
            </a:p>
            <a:p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 err="1" smtClean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 err="1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 smtClean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 smtClean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 smtClean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 smtClean="0"/>
          </a:p>
          <a:p>
            <a:r>
              <a:rPr lang="es-ES" sz="1800" dirty="0" smtClean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 smtClean="0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  <p:sldLayoutId id="214748369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  <p:sldLayoutId id="214748369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bacardit/MiercoleX-Sinon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eYfG7CCr6E" TargetMode="External"/><Relationship Id="rId4" Type="http://schemas.openxmlformats.org/officeDocument/2006/relationships/image" Target="../media/image4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inonjs.or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279375"/>
            <a:ext cx="6888604" cy="701731"/>
          </a:xfrm>
        </p:spPr>
        <p:txBody>
          <a:bodyPr/>
          <a:lstStyle/>
          <a:p>
            <a:r>
              <a:rPr lang="es-ES" sz="4000" dirty="0" err="1" smtClean="0"/>
              <a:t>MiercoleX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8981" y="3981106"/>
            <a:ext cx="6741150" cy="646331"/>
          </a:xfrm>
        </p:spPr>
        <p:txBody>
          <a:bodyPr/>
          <a:lstStyle/>
          <a:p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jasmine</a:t>
            </a:r>
            <a:r>
              <a:rPr lang="es-ES" dirty="0" smtClean="0"/>
              <a:t> &amp; </a:t>
            </a:r>
            <a:r>
              <a:rPr lang="es-ES" dirty="0" err="1" smtClean="0"/>
              <a:t>sinon</a:t>
            </a:r>
            <a:r>
              <a:rPr lang="es-ES" dirty="0" smtClean="0"/>
              <a:t>… y algo más…</a:t>
            </a:r>
            <a:endParaRPr lang="en-US" dirty="0" smtClean="0"/>
          </a:p>
        </p:txBody>
      </p:sp>
      <p:pic>
        <p:nvPicPr>
          <p:cNvPr id="1026" name="Picture 2" descr="http://jordankasper.com/js-testing/images/meme-fun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35" y="1750424"/>
            <a:ext cx="3717405" cy="3244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014" y="338436"/>
            <a:ext cx="5800726" cy="5706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s-ES" sz="2400" dirty="0" smtClean="0"/>
              <a:t>Es un </a:t>
            </a:r>
            <a:r>
              <a:rPr lang="es-ES" sz="2400" dirty="0" err="1" smtClean="0"/>
              <a:t>spy</a:t>
            </a:r>
            <a:r>
              <a:rPr lang="es-ES" sz="2400" dirty="0" smtClean="0"/>
              <a:t> “vitaminado”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s-ES" sz="2400" dirty="0" smtClean="0"/>
              <a:t>(sabemos si se </a:t>
            </a:r>
            <a:r>
              <a:rPr lang="en-US" sz="2400" dirty="0" smtClean="0"/>
              <a:t>llama, etc.)</a:t>
            </a:r>
            <a:endParaRPr lang="es-ES" sz="2400" dirty="0" smtClean="0"/>
          </a:p>
          <a:p>
            <a:r>
              <a:rPr lang="es-ES" sz="2400" dirty="0" smtClean="0"/>
              <a:t>Tiene 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81" y="2571784"/>
            <a:ext cx="4773889" cy="3584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170545"/>
            <a:ext cx="5429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http://jsfiddle.net/Ericuss/vujvaxx4</a:t>
            </a:r>
            <a:r>
              <a:rPr lang="es-E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777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s-ES" sz="2400" dirty="0" smtClean="0"/>
              <a:t>Es un </a:t>
            </a:r>
            <a:r>
              <a:rPr lang="es-ES" sz="2400" dirty="0" err="1" smtClean="0"/>
              <a:t>spy</a:t>
            </a:r>
            <a:r>
              <a:rPr lang="es-ES" sz="2400" dirty="0" smtClean="0"/>
              <a:t> “vitaminado”</a:t>
            </a:r>
          </a:p>
          <a:p>
            <a:pPr marL="0" indent="0">
              <a:buNone/>
            </a:pPr>
            <a:r>
              <a:rPr lang="es-ES" sz="2400" dirty="0" smtClean="0"/>
              <a:t>    (sabemos si se llama, etc.)</a:t>
            </a:r>
          </a:p>
          <a:p>
            <a:r>
              <a:rPr lang="es-ES" sz="2400" dirty="0" smtClean="0"/>
              <a:t>Tiene 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82" y="2571784"/>
            <a:ext cx="4651660" cy="3492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056245"/>
            <a:ext cx="5706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http://jsfiddle.net/Ericuss/vmyuqzoe/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51" y="665825"/>
            <a:ext cx="5792649" cy="5129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2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56"/>
            <a:ext cx="10515600" cy="850263"/>
          </a:xfrm>
        </p:spPr>
        <p:txBody>
          <a:bodyPr/>
          <a:lstStyle/>
          <a:p>
            <a:r>
              <a:rPr lang="es-ES" dirty="0" err="1" smtClean="0"/>
              <a:t>Mock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868680"/>
            <a:ext cx="5123688" cy="5308284"/>
          </a:xfrm>
        </p:spPr>
        <p:txBody>
          <a:bodyPr/>
          <a:lstStyle/>
          <a:p>
            <a:r>
              <a:rPr lang="es-ES" sz="2400" dirty="0" smtClean="0"/>
              <a:t>Sobretodo utilizado para sustituir servicios o librerías de terceros</a:t>
            </a:r>
          </a:p>
          <a:p>
            <a:r>
              <a:rPr lang="es-ES" sz="2400" dirty="0" smtClean="0"/>
              <a:t>Con el podemos verificar como se le llama, el </a:t>
            </a:r>
            <a:r>
              <a:rPr lang="es-ES" sz="2400" dirty="0" err="1" smtClean="0"/>
              <a:t>context</a:t>
            </a:r>
            <a:r>
              <a:rPr lang="es-ES" sz="2400" dirty="0" smtClean="0"/>
              <a:t>, numero de veces, …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626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http://jsfiddle.net/Ericuss/d15p5ozL/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601377"/>
            <a:ext cx="4186671" cy="32187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52" y="396515"/>
            <a:ext cx="6159668" cy="5257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61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56"/>
            <a:ext cx="10515600" cy="850263"/>
          </a:xfrm>
        </p:spPr>
        <p:txBody>
          <a:bodyPr/>
          <a:lstStyle/>
          <a:p>
            <a:r>
              <a:rPr lang="es-ES" dirty="0" err="1" smtClean="0"/>
              <a:t>Mock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914400"/>
            <a:ext cx="5123688" cy="5262564"/>
          </a:xfrm>
        </p:spPr>
        <p:txBody>
          <a:bodyPr/>
          <a:lstStyle/>
          <a:p>
            <a:r>
              <a:rPr lang="es-ES" sz="2400" dirty="0" smtClean="0"/>
              <a:t>Sobretodo utilizado para sustituir servicios o librerías de terceros</a:t>
            </a:r>
          </a:p>
          <a:p>
            <a:r>
              <a:rPr lang="es-ES" sz="2400" dirty="0" smtClean="0"/>
              <a:t>Con el podemos verificar como se le llama, el </a:t>
            </a:r>
            <a:r>
              <a:rPr lang="es-ES" sz="2400" dirty="0" err="1" smtClean="0"/>
              <a:t>context</a:t>
            </a:r>
            <a:r>
              <a:rPr lang="es-ES" sz="2400" dirty="0" smtClean="0"/>
              <a:t>, numero de veces, </a:t>
            </a:r>
            <a:r>
              <a:rPr lang="en-US" sz="2400" dirty="0" smtClean="0"/>
              <a:t>…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70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http://jsfiddle.net/Ericuss/Lramyuum/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434959"/>
            <a:ext cx="4186671" cy="32187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242697"/>
            <a:ext cx="6092951" cy="5166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5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utilizarlos en VS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¿Cómo podemos hacer test en Jasmine en Visual Studio?</a:t>
            </a:r>
          </a:p>
          <a:p>
            <a:pPr lvl="1"/>
            <a:r>
              <a:rPr lang="es-ES" dirty="0" smtClean="0"/>
              <a:t>Test </a:t>
            </a:r>
            <a:r>
              <a:rPr lang="es-ES" dirty="0" err="1" smtClean="0"/>
              <a:t>Adapter</a:t>
            </a:r>
            <a:r>
              <a:rPr lang="es-ES" dirty="0" smtClean="0"/>
              <a:t> </a:t>
            </a:r>
            <a:r>
              <a:rPr lang="es-ES" dirty="0" err="1" smtClean="0"/>
              <a:t>Chutzpah</a:t>
            </a:r>
            <a:endParaRPr lang="es-ES" dirty="0"/>
          </a:p>
          <a:p>
            <a:pPr lvl="2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marL="914400" lvl="2" indent="0">
              <a:buNone/>
            </a:pPr>
            <a:endParaRPr lang="es-ES" dirty="0"/>
          </a:p>
          <a:p>
            <a:pPr lvl="1"/>
            <a:r>
              <a:rPr lang="es-ES" dirty="0" smtClean="0"/>
              <a:t>Sinon.js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marL="914400" lvl="2" indent="0" algn="r">
              <a:buNone/>
            </a:pPr>
            <a:r>
              <a:rPr lang="es-ES" sz="4400" b="1" dirty="0" smtClean="0">
                <a:solidFill>
                  <a:srgbClr val="C00000"/>
                </a:solidFill>
              </a:rPr>
              <a:t>Vamos a por ello!!</a:t>
            </a:r>
            <a:endParaRPr lang="es-ES" sz="4400" b="1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13" y="2845253"/>
            <a:ext cx="7143750" cy="819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550" y="4053907"/>
            <a:ext cx="7000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 Visual Studio </a:t>
            </a:r>
            <a:r>
              <a:rPr lang="es-ES" dirty="0" err="1" smtClean="0"/>
              <a:t>Code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>
              <a:buNone/>
            </a:pPr>
            <a:endParaRPr lang="es-ES" dirty="0">
              <a:hlinkClick r:id="rId2"/>
            </a:endParaRPr>
          </a:p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 algn="ctr">
              <a:buNone/>
            </a:pP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github.com/juanbacardit/MiercoleX-Sinon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38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Recordad… </a:t>
            </a:r>
            <a:endParaRPr lang="es-ES" dirty="0"/>
          </a:p>
        </p:txBody>
      </p:sp>
      <p:pic>
        <p:nvPicPr>
          <p:cNvPr id="1026" name="Picture 2" descr="http://marcabraham.files.wordpress.com/2012/04/06_red_green_refa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25" y="1527773"/>
            <a:ext cx="7376750" cy="437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Kata Piedra Papel Tijera (30’)</a:t>
            </a:r>
            <a:endParaRPr lang="es-ES" dirty="0"/>
          </a:p>
        </p:txBody>
      </p:sp>
      <p:pic>
        <p:nvPicPr>
          <p:cNvPr id="2050" name="Picture 2" descr="http://www.portadas.biz/covers/preview/piedra%20papel%20tijer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12067"/>
            <a:ext cx="69342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38200" y="1690688"/>
            <a:ext cx="3910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Papel gana Piedra</a:t>
            </a:r>
          </a:p>
          <a:p>
            <a:r>
              <a:rPr lang="es-ES" sz="3600" dirty="0" smtClean="0"/>
              <a:t>Tijera gana Papel</a:t>
            </a:r>
          </a:p>
          <a:p>
            <a:r>
              <a:rPr lang="es-ES" sz="3600" dirty="0" smtClean="0"/>
              <a:t>Piedra gana Tijera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2560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los más atrevidos…</a:t>
            </a:r>
            <a:endParaRPr lang="es-ES" dirty="0"/>
          </a:p>
        </p:txBody>
      </p:sp>
      <p:pic>
        <p:nvPicPr>
          <p:cNvPr id="3076" name="Picture 4" descr="http://www.blog.ulisesgascon.com/wp-content/uploads/2015/06/pptls_ru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7" y="1373148"/>
            <a:ext cx="6947263" cy="333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leYfG7CCr6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15223" y="3126378"/>
            <a:ext cx="5221435" cy="2937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68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configurar una Build en VSTS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4351338"/>
          </a:xfrm>
        </p:spPr>
        <p:txBody>
          <a:bodyPr/>
          <a:lstStyle/>
          <a:p>
            <a:r>
              <a:rPr lang="es-ES" dirty="0" smtClean="0"/>
              <a:t>Pasos para configurar un Build en VSTS (Visual Studio Team </a:t>
            </a:r>
            <a:r>
              <a:rPr lang="es-ES" dirty="0" err="1" smtClean="0"/>
              <a:t>Services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Añadir a la solución el paquete de </a:t>
            </a:r>
            <a:r>
              <a:rPr lang="es-ES" dirty="0" err="1" smtClean="0"/>
              <a:t>nuget</a:t>
            </a:r>
            <a:r>
              <a:rPr lang="es-ES" dirty="0" smtClean="0"/>
              <a:t> de </a:t>
            </a:r>
            <a:r>
              <a:rPr lang="es-ES" dirty="0" err="1" smtClean="0"/>
              <a:t>chutzpah</a:t>
            </a:r>
            <a:endParaRPr lang="es-ES" dirty="0" smtClean="0"/>
          </a:p>
          <a:p>
            <a:pPr lvl="1"/>
            <a:r>
              <a:rPr lang="es-ES" dirty="0" smtClean="0"/>
              <a:t>Subir el código fuente al repositorio</a:t>
            </a:r>
          </a:p>
          <a:p>
            <a:pPr lvl="1"/>
            <a:r>
              <a:rPr lang="es-ES" dirty="0" smtClean="0"/>
              <a:t>Configurar la Build en VSTS</a:t>
            </a:r>
          </a:p>
          <a:p>
            <a:pPr lvl="2"/>
            <a:r>
              <a:rPr lang="es-ES" dirty="0" smtClean="0"/>
              <a:t>Indicar el </a:t>
            </a:r>
            <a:r>
              <a:rPr lang="es-ES" dirty="0" err="1" smtClean="0"/>
              <a:t>path</a:t>
            </a:r>
            <a:r>
              <a:rPr lang="es-ES" dirty="0" smtClean="0"/>
              <a:t> a los </a:t>
            </a:r>
            <a:r>
              <a:rPr lang="es-ES" dirty="0" err="1" smtClean="0"/>
              <a:t>custom</a:t>
            </a:r>
            <a:r>
              <a:rPr lang="es-ES" dirty="0" smtClean="0"/>
              <a:t> test </a:t>
            </a:r>
            <a:r>
              <a:rPr lang="es-ES" dirty="0" err="1" smtClean="0"/>
              <a:t>adapters</a:t>
            </a:r>
            <a:r>
              <a:rPr lang="es-ES" dirty="0" smtClean="0"/>
              <a:t> de la solución</a:t>
            </a:r>
          </a:p>
          <a:p>
            <a:pPr lvl="2"/>
            <a:endParaRPr lang="es-ES" dirty="0"/>
          </a:p>
        </p:txBody>
      </p:sp>
      <p:pic>
        <p:nvPicPr>
          <p:cNvPr id="1026" name="Picture 2" descr="Articl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85" y="3555365"/>
            <a:ext cx="47910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Librería</a:t>
            </a:r>
            <a:r>
              <a:rPr lang="en-US" dirty="0" smtClean="0"/>
              <a:t> de test </a:t>
            </a:r>
            <a:r>
              <a:rPr lang="es-ES" dirty="0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Behavior-Driven </a:t>
            </a:r>
            <a:r>
              <a:rPr lang="en-US" dirty="0"/>
              <a:t>D</a:t>
            </a:r>
            <a:r>
              <a:rPr lang="en-US" dirty="0" smtClean="0"/>
              <a:t>evelopment</a:t>
            </a:r>
          </a:p>
          <a:p>
            <a:r>
              <a:rPr lang="es-ES" dirty="0" smtClean="0"/>
              <a:t>Las diferencias respecto a TDD son:</a:t>
            </a:r>
          </a:p>
          <a:p>
            <a:pPr lvl="1"/>
            <a:r>
              <a:rPr lang="es-ES" dirty="0" smtClean="0"/>
              <a:t>Los test son más descriptivos</a:t>
            </a:r>
          </a:p>
          <a:p>
            <a:pPr lvl="1"/>
            <a:r>
              <a:rPr lang="es-ES" dirty="0" smtClean="0"/>
              <a:t>Son más </a:t>
            </a:r>
            <a:r>
              <a:rPr lang="es-ES" dirty="0" err="1" smtClean="0"/>
              <a:t>verbose</a:t>
            </a:r>
            <a:endParaRPr lang="es-ES" dirty="0" smtClean="0"/>
          </a:p>
          <a:p>
            <a:pPr lvl="1"/>
            <a:r>
              <a:rPr lang="es-ES" dirty="0" smtClean="0"/>
              <a:t>Al cumplir los 2 anteriores ayuda a que sirva de documentación o que cualquiera pueda entender la finalidad del test</a:t>
            </a:r>
          </a:p>
        </p:txBody>
      </p:sp>
    </p:spTree>
    <p:extLst>
      <p:ext uri="{BB962C8B-B14F-4D97-AF65-F5344CB8AC3E}">
        <p14:creationId xmlns:p14="http://schemas.microsoft.com/office/powerpoint/2010/main" val="25290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3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</a:t>
            </a:r>
            <a:r>
              <a:rPr lang="es-ES" dirty="0" err="1" smtClean="0"/>
              <a:t>FizzBuzz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sz="2800" dirty="0"/>
              <a:t>Tenemos una función que le pasamos un valor y nos devuelve el mismo valor si no se cumple una de las siguiente condiciones:</a:t>
            </a:r>
          </a:p>
          <a:p>
            <a:pPr lvl="2"/>
            <a:r>
              <a:rPr lang="es-ES" sz="2800" dirty="0"/>
              <a:t>Devuelve </a:t>
            </a:r>
            <a:r>
              <a:rPr lang="es-ES" sz="2800" b="1" dirty="0" err="1"/>
              <a:t>Fizz</a:t>
            </a:r>
            <a:r>
              <a:rPr lang="es-ES" sz="2800" dirty="0"/>
              <a:t> si el número es divisible por </a:t>
            </a:r>
            <a:r>
              <a:rPr lang="es-ES" sz="2800" b="1" dirty="0"/>
              <a:t>3</a:t>
            </a:r>
            <a:r>
              <a:rPr lang="es-ES" sz="2800" dirty="0"/>
              <a:t>.</a:t>
            </a:r>
          </a:p>
          <a:p>
            <a:pPr lvl="2"/>
            <a:r>
              <a:rPr lang="es-ES" sz="2800" dirty="0"/>
              <a:t>Devuelve </a:t>
            </a:r>
            <a:r>
              <a:rPr lang="es-ES" sz="2800" b="1" dirty="0" err="1"/>
              <a:t>Buzz</a:t>
            </a:r>
            <a:r>
              <a:rPr lang="es-ES" sz="2800" dirty="0"/>
              <a:t> si el número es divisible por </a:t>
            </a:r>
            <a:r>
              <a:rPr lang="es-ES" sz="2800" b="1" dirty="0"/>
              <a:t>5</a:t>
            </a:r>
            <a:r>
              <a:rPr lang="es-ES" sz="2800" dirty="0"/>
              <a:t>.</a:t>
            </a:r>
          </a:p>
          <a:p>
            <a:pPr lvl="2"/>
            <a:r>
              <a:rPr lang="es-ES" sz="2800" dirty="0"/>
              <a:t>Devuelve </a:t>
            </a:r>
            <a:r>
              <a:rPr lang="es-ES" sz="2800" b="1" dirty="0" err="1"/>
              <a:t>FizzBuzz</a:t>
            </a:r>
            <a:r>
              <a:rPr lang="es-ES" sz="2800" dirty="0"/>
              <a:t> si el número es divisible por </a:t>
            </a:r>
            <a:r>
              <a:rPr lang="es-ES" sz="2800" b="1" dirty="0"/>
              <a:t>3</a:t>
            </a:r>
            <a:r>
              <a:rPr lang="es-ES" sz="2800" dirty="0"/>
              <a:t> y por </a:t>
            </a:r>
            <a:r>
              <a:rPr lang="es-ES" sz="2800" b="1" dirty="0"/>
              <a:t>5</a:t>
            </a:r>
            <a:r>
              <a:rPr lang="es-ES" sz="2800" dirty="0"/>
              <a:t>.</a:t>
            </a:r>
          </a:p>
          <a:p>
            <a:pPr marL="914400" lvl="2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s-ES" sz="2700" dirty="0" err="1" smtClean="0"/>
              <a:t>Ej</a:t>
            </a:r>
            <a:r>
              <a:rPr lang="es-ES" sz="2700" dirty="0"/>
              <a:t>: 1, 2, </a:t>
            </a:r>
            <a:r>
              <a:rPr lang="es-ES" sz="2700" dirty="0" err="1"/>
              <a:t>Fizz</a:t>
            </a:r>
            <a:r>
              <a:rPr lang="es-ES" sz="2700" dirty="0"/>
              <a:t>, 4, </a:t>
            </a:r>
            <a:r>
              <a:rPr lang="es-ES" sz="2700" dirty="0" err="1"/>
              <a:t>Buzz</a:t>
            </a:r>
            <a:r>
              <a:rPr lang="es-ES" sz="2700" dirty="0"/>
              <a:t>, </a:t>
            </a:r>
            <a:r>
              <a:rPr lang="es-ES" sz="2700" dirty="0" err="1"/>
              <a:t>Fizz</a:t>
            </a:r>
            <a:r>
              <a:rPr lang="es-ES" sz="2700" dirty="0"/>
              <a:t>, 7, 8, </a:t>
            </a:r>
            <a:r>
              <a:rPr lang="es-ES" sz="2700" dirty="0" err="1"/>
              <a:t>Fizz</a:t>
            </a:r>
            <a:r>
              <a:rPr lang="es-ES" sz="2700" dirty="0"/>
              <a:t>, </a:t>
            </a:r>
            <a:r>
              <a:rPr lang="es-ES" sz="2700" dirty="0" err="1"/>
              <a:t>Buzz</a:t>
            </a:r>
            <a:r>
              <a:rPr lang="es-ES" sz="2700" dirty="0"/>
              <a:t>, 11, </a:t>
            </a:r>
            <a:r>
              <a:rPr lang="es-ES" sz="2700" dirty="0" err="1"/>
              <a:t>Fizz</a:t>
            </a:r>
            <a:r>
              <a:rPr lang="es-ES" sz="2700" dirty="0"/>
              <a:t>, 13, 14, </a:t>
            </a:r>
            <a:r>
              <a:rPr lang="es-ES" sz="2700" dirty="0" err="1"/>
              <a:t>Fizz</a:t>
            </a:r>
            <a:r>
              <a:rPr lang="es-ES" sz="2700" dirty="0"/>
              <a:t> </a:t>
            </a:r>
            <a:r>
              <a:rPr lang="es-ES" sz="2700" dirty="0" err="1"/>
              <a:t>Buzz</a:t>
            </a:r>
            <a:r>
              <a:rPr lang="es-ES" sz="2700" dirty="0"/>
              <a:t>, 16, 17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60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que se utiliza para sustituir servicios, colaboradores, objetos ajenos o por parámetros, …</a:t>
            </a:r>
          </a:p>
          <a:p>
            <a:r>
              <a:rPr lang="es-ES" dirty="0" smtClean="0"/>
              <a:t>Los diferentes tipos son:</a:t>
            </a:r>
          </a:p>
          <a:p>
            <a:pPr lvl="1"/>
            <a:r>
              <a:rPr lang="es-ES" dirty="0" err="1" smtClean="0"/>
              <a:t>Dummy</a:t>
            </a:r>
            <a:endParaRPr lang="es-ES" dirty="0" smtClean="0"/>
          </a:p>
          <a:p>
            <a:pPr lvl="1"/>
            <a:r>
              <a:rPr lang="es-ES" dirty="0" err="1" smtClean="0"/>
              <a:t>Fake</a:t>
            </a:r>
            <a:endParaRPr lang="es-ES" dirty="0" smtClean="0"/>
          </a:p>
          <a:p>
            <a:pPr lvl="1"/>
            <a:r>
              <a:rPr lang="es-ES" dirty="0" err="1" smtClean="0"/>
              <a:t>Stubs</a:t>
            </a:r>
            <a:endParaRPr lang="es-ES" dirty="0" smtClean="0"/>
          </a:p>
          <a:p>
            <a:pPr lvl="1"/>
            <a:r>
              <a:rPr lang="es-ES" dirty="0" err="1" smtClean="0"/>
              <a:t>Spies</a:t>
            </a:r>
            <a:endParaRPr lang="es-ES" dirty="0" smtClean="0"/>
          </a:p>
          <a:p>
            <a:pPr lvl="1"/>
            <a:r>
              <a:rPr lang="es-ES" dirty="0" err="1" smtClean="0"/>
              <a:t>Mocks</a:t>
            </a:r>
            <a:r>
              <a:rPr lang="es-ES" dirty="0" smtClean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Sinon.js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de test doubles</a:t>
            </a:r>
          </a:p>
          <a:p>
            <a:r>
              <a:rPr lang="en-US" dirty="0" smtClean="0"/>
              <a:t>No </a:t>
            </a:r>
            <a:r>
              <a:rPr lang="en-US" dirty="0" err="1"/>
              <a:t>e</a:t>
            </a:r>
            <a:r>
              <a:rPr lang="en-US" dirty="0" err="1" smtClean="0"/>
              <a:t>s</a:t>
            </a:r>
            <a:r>
              <a:rPr lang="en-US" dirty="0" smtClean="0"/>
              <a:t> un test </a:t>
            </a:r>
            <a:r>
              <a:rPr lang="en-US" dirty="0" err="1" smtClean="0"/>
              <a:t>Fx</a:t>
            </a:r>
            <a:r>
              <a:rPr lang="en-US" dirty="0" smtClean="0"/>
              <a:t>, </a:t>
            </a:r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Fx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://sinonjs.org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9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532120"/>
          </a:xfrm>
        </p:spPr>
        <p:txBody>
          <a:bodyPr>
            <a:normAutofit/>
          </a:bodyPr>
          <a:lstStyle/>
          <a:p>
            <a:r>
              <a:rPr lang="es-ES" dirty="0" smtClean="0"/>
              <a:t>Objetos sin comportamiento</a:t>
            </a:r>
          </a:p>
          <a:p>
            <a:r>
              <a:rPr lang="es-ES" dirty="0" smtClean="0"/>
              <a:t>Se utiliza para no pasar un </a:t>
            </a:r>
            <a:r>
              <a:rPr lang="es-ES" dirty="0" err="1" smtClean="0"/>
              <a:t>null</a:t>
            </a:r>
            <a:r>
              <a:rPr lang="es-ES" dirty="0" smtClean="0"/>
              <a:t>, </a:t>
            </a:r>
          </a:p>
          <a:p>
            <a:pPr marL="457200" lvl="1" indent="0">
              <a:buNone/>
            </a:pPr>
            <a:r>
              <a:rPr lang="es-ES" sz="2800" dirty="0" smtClean="0"/>
              <a:t>agregar a </a:t>
            </a:r>
            <a:r>
              <a:rPr lang="es-ES" sz="2800" dirty="0" err="1" smtClean="0"/>
              <a:t>arrays</a:t>
            </a:r>
            <a:r>
              <a:rPr lang="es-ES" sz="2800" dirty="0" smtClean="0"/>
              <a:t>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https://jsfiddle.net/Ericuss/b03zs7kg/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42" y="2694354"/>
            <a:ext cx="3251671" cy="3220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02" y="112034"/>
            <a:ext cx="4102798" cy="5884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0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595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8844"/>
            <a:ext cx="6395519" cy="5584856"/>
          </a:xfrm>
        </p:spPr>
        <p:txBody>
          <a:bodyPr/>
          <a:lstStyle/>
          <a:p>
            <a:r>
              <a:rPr lang="es-ES" dirty="0" smtClean="0"/>
              <a:t>Objetos</a:t>
            </a:r>
            <a:r>
              <a:rPr lang="en-US" dirty="0" smtClean="0"/>
              <a:t> </a:t>
            </a:r>
            <a:r>
              <a:rPr lang="es-ES" dirty="0" smtClean="0"/>
              <a:t>con funcionalidad simplificada respecto a la original.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http</a:t>
            </a:r>
            <a:r>
              <a:rPr lang="es-ES" dirty="0"/>
              <a:t>://jsfiddle.net/Ericuss/sw3f3m41</a:t>
            </a:r>
            <a:r>
              <a:rPr lang="es-ES" dirty="0" smtClean="0"/>
              <a:t>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38200" y="53726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31" y="2142066"/>
            <a:ext cx="4409681" cy="3620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747" y="202529"/>
            <a:ext cx="4932801" cy="6417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39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61" y="878888"/>
            <a:ext cx="5915487" cy="4350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s-ES" sz="2400" dirty="0" smtClean="0"/>
              <a:t>Tiene opciones para saber si se ha llamado, cuantas veces,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http://jsfiddle.net/Ericuss/wyrov8bw/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37" y="2585741"/>
            <a:ext cx="4342986" cy="3401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58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s-ES" sz="2400" dirty="0" smtClean="0"/>
              <a:t>Tiene opciones para saber si se ha llamado, cuantas veces,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http://jsfiddle.net/Ericuss/wyrov8bw/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341670"/>
            <a:ext cx="4263568" cy="3587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11" y="1392270"/>
            <a:ext cx="6187920" cy="3747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06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07C93EE308FD45A1DF8EECCD132EA8" ma:contentTypeVersion="2" ma:contentTypeDescription="Crear nuevo documento." ma:contentTypeScope="" ma:versionID="293d65d43021d27c03e1543e16c1116d">
  <xsd:schema xmlns:xsd="http://www.w3.org/2001/XMLSchema" xmlns:xs="http://www.w3.org/2001/XMLSchema" xmlns:p="http://schemas.microsoft.com/office/2006/metadata/properties" xmlns:ns2="6b8ba544-61ba-4092-92c0-bbfbc426b2b9" targetNamespace="http://schemas.microsoft.com/office/2006/metadata/properties" ma:root="true" ma:fieldsID="5d4d1204a385af403260f4b70f2d4cdc" ns2:_="">
    <xsd:import namespace="6b8ba544-61ba-4092-92c0-bbfbc426b2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ba544-61ba-4092-92c0-bbfbc426b2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AE86C5-427D-4329-8AAA-7B500850A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8ba544-61ba-4092-92c0-bbfbc426b2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60FA3A-4249-4D6E-A9A8-3B7219DF275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b8ba544-61ba-4092-92c0-bbfbc426b2b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5565</TotalTime>
  <Words>436</Words>
  <Application>Microsoft Office PowerPoint</Application>
  <PresentationFormat>Panorámica</PresentationFormat>
  <Paragraphs>109</Paragraphs>
  <Slides>20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20</vt:i4>
      </vt:variant>
    </vt:vector>
  </HeadingPairs>
  <TitlesOfParts>
    <vt:vector size="36" baseType="lpstr">
      <vt:lpstr>Arial</vt:lpstr>
      <vt:lpstr>Calibri</vt:lpstr>
      <vt:lpstr>Calibri Light</vt:lpstr>
      <vt:lpstr>ＭＳ Ｐゴシック</vt:lpstr>
      <vt:lpstr>Segoe UI</vt:lpstr>
      <vt:lpstr>Segoe UI Light</vt:lpstr>
      <vt:lpstr>Trebuchet MS</vt:lpstr>
      <vt:lpstr>Wingdings</vt:lpstr>
      <vt:lpstr>Wingdings 2</vt:lpstr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MiercoleX</vt:lpstr>
      <vt:lpstr>Jasmine</vt:lpstr>
      <vt:lpstr>Demo FizzBuzz </vt:lpstr>
      <vt:lpstr>Test Double </vt:lpstr>
      <vt:lpstr>Sinon.js</vt:lpstr>
      <vt:lpstr>Dummy</vt:lpstr>
      <vt:lpstr>Fake</vt:lpstr>
      <vt:lpstr>Spy</vt:lpstr>
      <vt:lpstr>Spy con sinon</vt:lpstr>
      <vt:lpstr>Stubs</vt:lpstr>
      <vt:lpstr>Stubs con sinon</vt:lpstr>
      <vt:lpstr>Mock</vt:lpstr>
      <vt:lpstr>Mock con sinon</vt:lpstr>
      <vt:lpstr>Cómo utilizarlos en VS</vt:lpstr>
      <vt:lpstr>Con Visual Studio Code</vt:lpstr>
      <vt:lpstr>Recordad… </vt:lpstr>
      <vt:lpstr>Kata Piedra Papel Tijera (30’)</vt:lpstr>
      <vt:lpstr>Para los más atrevidos…</vt:lpstr>
      <vt:lpstr>Cómo configurar una Build en VSTS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2013 - Herramienta de viajes</dc:title>
  <dc:creator>lars.lynch@tokiota.com</dc:creator>
  <cp:lastModifiedBy>Eric Torre</cp:lastModifiedBy>
  <cp:revision>294</cp:revision>
  <dcterms:created xsi:type="dcterms:W3CDTF">2014-01-07T15:51:03Z</dcterms:created>
  <dcterms:modified xsi:type="dcterms:W3CDTF">2015-11-25T12:43:35Z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0x010100EE07C93EE308FD45A1DF8EECCD132EA8</vt:lpwstr>
  </property>
  <property fmtid="{D5CDD505-2E9C-101B-9397-08002B2CF9AE}" pid="3" name="DocVizPreviewMetadata_Count">
    <vt:i4>21</vt:i4>
  </property>
  <property fmtid="{D5CDD505-2E9C-101B-9397-08002B2CF9AE}" pid="4" name="DocVizPreviewMetadata_0">
    <vt:lpwstr>300x168x2</vt:lpwstr>
  </property>
</Properties>
</file>