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04" r:id="rId3"/>
    <p:sldId id="289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4" r:id="rId14"/>
    <p:sldId id="326" r:id="rId15"/>
    <p:sldId id="300" r:id="rId16"/>
    <p:sldId id="327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82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491EA-A942-419C-BCF4-1FC72AFFE7B9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DBEDC-DDD6-43E6-AE11-E905FFAC42DA}">
      <dgm:prSet phldrT="[Text]"/>
      <dgm:spPr/>
      <dgm:t>
        <a:bodyPr/>
        <a:lstStyle/>
        <a:p>
          <a:r>
            <a:rPr lang="en-US" dirty="0"/>
            <a:t>How many loan PFS agreements overall?</a:t>
          </a:r>
        </a:p>
      </dgm:t>
    </dgm:pt>
    <dgm:pt modelId="{23F45544-7A3D-4E3B-829F-9B62CE38F92C}" type="parTrans" cxnId="{618E07A2-0A2E-4684-B037-70086EE592AD}">
      <dgm:prSet/>
      <dgm:spPr/>
      <dgm:t>
        <a:bodyPr/>
        <a:lstStyle/>
        <a:p>
          <a:endParaRPr lang="en-US"/>
        </a:p>
      </dgm:t>
    </dgm:pt>
    <dgm:pt modelId="{8639C7FA-3112-4D36-B6A3-53361F25B399}" type="sibTrans" cxnId="{618E07A2-0A2E-4684-B037-70086EE592AD}">
      <dgm:prSet/>
      <dgm:spPr/>
      <dgm:t>
        <a:bodyPr/>
        <a:lstStyle/>
        <a:p>
          <a:endParaRPr lang="en-US"/>
        </a:p>
      </dgm:t>
    </dgm:pt>
    <dgm:pt modelId="{9B08AEEF-516F-4EE2-BB2F-19CB97E8F492}">
      <dgm:prSet phldrT="[Text]" phldr="1"/>
      <dgm:spPr/>
      <dgm:t>
        <a:bodyPr/>
        <a:lstStyle/>
        <a:p>
          <a:endParaRPr lang="en-US" dirty="0"/>
        </a:p>
      </dgm:t>
    </dgm:pt>
    <dgm:pt modelId="{AA15F91C-53B6-45EA-93F0-CE15FB306702}" type="parTrans" cxnId="{F9FC1867-EF35-4528-B1F4-04F3FC506FD0}">
      <dgm:prSet/>
      <dgm:spPr/>
      <dgm:t>
        <a:bodyPr/>
        <a:lstStyle/>
        <a:p>
          <a:endParaRPr lang="en-US"/>
        </a:p>
      </dgm:t>
    </dgm:pt>
    <dgm:pt modelId="{7026392D-A7D1-4E4D-9C8A-1F4BEDED7A81}" type="sibTrans" cxnId="{F9FC1867-EF35-4528-B1F4-04F3FC506FD0}">
      <dgm:prSet/>
      <dgm:spPr/>
      <dgm:t>
        <a:bodyPr/>
        <a:lstStyle/>
        <a:p>
          <a:endParaRPr lang="en-US"/>
        </a:p>
      </dgm:t>
    </dgm:pt>
    <dgm:pt modelId="{317E4DA8-37D3-482A-AD6B-8E4950BD6164}">
      <dgm:prSet phldrT="[Text]"/>
      <dgm:spPr/>
      <dgm:t>
        <a:bodyPr/>
        <a:lstStyle/>
        <a:p>
          <a:r>
            <a:rPr lang="en-US" dirty="0"/>
            <a:t>How fast is it growing?</a:t>
          </a:r>
        </a:p>
      </dgm:t>
    </dgm:pt>
    <dgm:pt modelId="{A6E3D73B-25D7-41B3-9831-25C8C89F4122}" type="parTrans" cxnId="{7EF4E416-0B28-42FF-AE48-90350E197BF5}">
      <dgm:prSet/>
      <dgm:spPr/>
      <dgm:t>
        <a:bodyPr/>
        <a:lstStyle/>
        <a:p>
          <a:endParaRPr lang="en-US"/>
        </a:p>
      </dgm:t>
    </dgm:pt>
    <dgm:pt modelId="{02486325-9EAD-454A-9027-F79CE96740CD}" type="sibTrans" cxnId="{7EF4E416-0B28-42FF-AE48-90350E197BF5}">
      <dgm:prSet/>
      <dgm:spPr/>
      <dgm:t>
        <a:bodyPr/>
        <a:lstStyle/>
        <a:p>
          <a:endParaRPr lang="en-US"/>
        </a:p>
      </dgm:t>
    </dgm:pt>
    <dgm:pt modelId="{5133026E-E7BE-43A8-A65F-B86AD526F121}">
      <dgm:prSet phldrT="[Text]" phldr="1"/>
      <dgm:spPr/>
      <dgm:t>
        <a:bodyPr/>
        <a:lstStyle/>
        <a:p>
          <a:endParaRPr lang="en-US" dirty="0"/>
        </a:p>
      </dgm:t>
    </dgm:pt>
    <dgm:pt modelId="{AA883A95-1D4C-4063-BA56-E13214D1808A}" type="parTrans" cxnId="{9A2EB4B1-B7F4-4884-9AA9-0B1C7BAE7756}">
      <dgm:prSet/>
      <dgm:spPr/>
      <dgm:t>
        <a:bodyPr/>
        <a:lstStyle/>
        <a:p>
          <a:endParaRPr lang="en-US"/>
        </a:p>
      </dgm:t>
    </dgm:pt>
    <dgm:pt modelId="{6B5F896B-201C-47CC-91CD-78D1452A7749}" type="sibTrans" cxnId="{9A2EB4B1-B7F4-4884-9AA9-0B1C7BAE7756}">
      <dgm:prSet/>
      <dgm:spPr/>
      <dgm:t>
        <a:bodyPr/>
        <a:lstStyle/>
        <a:p>
          <a:endParaRPr lang="en-US"/>
        </a:p>
      </dgm:t>
    </dgm:pt>
    <dgm:pt modelId="{6A91C740-3D03-419A-B4AF-043BF5276494}">
      <dgm:prSet phldrT="[Text]"/>
      <dgm:spPr/>
      <dgm:t>
        <a:bodyPr/>
        <a:lstStyle/>
        <a:p>
          <a:r>
            <a:rPr lang="en-US" dirty="0"/>
            <a:t>PFS agreement survival?</a:t>
          </a:r>
        </a:p>
      </dgm:t>
    </dgm:pt>
    <dgm:pt modelId="{881CF9FB-72E2-46A4-9A26-30A1456D6441}" type="parTrans" cxnId="{BE673608-6288-4B57-AB6E-1C97B513EB1B}">
      <dgm:prSet/>
      <dgm:spPr/>
      <dgm:t>
        <a:bodyPr/>
        <a:lstStyle/>
        <a:p>
          <a:endParaRPr lang="en-US"/>
        </a:p>
      </dgm:t>
    </dgm:pt>
    <dgm:pt modelId="{9F68CAB6-D15D-48BE-A827-57DD6F38373C}" type="sibTrans" cxnId="{BE673608-6288-4B57-AB6E-1C97B513EB1B}">
      <dgm:prSet/>
      <dgm:spPr/>
      <dgm:t>
        <a:bodyPr/>
        <a:lstStyle/>
        <a:p>
          <a:endParaRPr lang="en-US"/>
        </a:p>
      </dgm:t>
    </dgm:pt>
    <dgm:pt modelId="{3AD315F1-EF30-4B66-AA24-4F5411BCA96E}">
      <dgm:prSet phldrT="[Text]" phldr="1"/>
      <dgm:spPr/>
      <dgm:t>
        <a:bodyPr/>
        <a:lstStyle/>
        <a:p>
          <a:endParaRPr lang="en-US" dirty="0"/>
        </a:p>
      </dgm:t>
    </dgm:pt>
    <dgm:pt modelId="{8A77CB92-8AB0-450F-87EB-974ABB5D79DA}" type="parTrans" cxnId="{2D749E4C-DD9D-4395-8186-CC57B4A0824D}">
      <dgm:prSet/>
      <dgm:spPr/>
      <dgm:t>
        <a:bodyPr/>
        <a:lstStyle/>
        <a:p>
          <a:endParaRPr lang="en-US"/>
        </a:p>
      </dgm:t>
    </dgm:pt>
    <dgm:pt modelId="{975A2853-2228-4250-817C-05185C633C4E}" type="sibTrans" cxnId="{2D749E4C-DD9D-4395-8186-CC57B4A0824D}">
      <dgm:prSet/>
      <dgm:spPr/>
      <dgm:t>
        <a:bodyPr/>
        <a:lstStyle/>
        <a:p>
          <a:endParaRPr lang="en-US"/>
        </a:p>
      </dgm:t>
    </dgm:pt>
    <dgm:pt modelId="{5242F005-A4F9-4992-BCAD-9AE21F7A63B8}" type="pres">
      <dgm:prSet presAssocID="{C30491EA-A942-419C-BCF4-1FC72AFFE7B9}" presName="rootnode" presStyleCnt="0">
        <dgm:presLayoutVars>
          <dgm:chMax/>
          <dgm:chPref/>
          <dgm:dir/>
          <dgm:animLvl val="lvl"/>
        </dgm:presLayoutVars>
      </dgm:prSet>
      <dgm:spPr/>
    </dgm:pt>
    <dgm:pt modelId="{7965FDCE-0CFA-4CF9-8FF5-EF187E0DF351}" type="pres">
      <dgm:prSet presAssocID="{79DDBEDC-DDD6-43E6-AE11-E905FFAC42DA}" presName="composite" presStyleCnt="0"/>
      <dgm:spPr/>
    </dgm:pt>
    <dgm:pt modelId="{03062F4D-E0B2-416C-844A-1036F99766AF}" type="pres">
      <dgm:prSet presAssocID="{79DDBEDC-DDD6-43E6-AE11-E905FFAC42DA}" presName="bentUpArrow1" presStyleLbl="alignImgPlace1" presStyleIdx="0" presStyleCnt="2"/>
      <dgm:spPr/>
    </dgm:pt>
    <dgm:pt modelId="{4A808EE6-A36C-468C-91A2-BE2F6FBA5762}" type="pres">
      <dgm:prSet presAssocID="{79DDBEDC-DDD6-43E6-AE11-E905FFAC42D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A0B12D2-FE6E-4EE6-984E-A30827A7F0CF}" type="pres">
      <dgm:prSet presAssocID="{79DDBEDC-DDD6-43E6-AE11-E905FFAC42D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1BE7CE6-86E3-4A45-AF0A-37E03EFD2C66}" type="pres">
      <dgm:prSet presAssocID="{8639C7FA-3112-4D36-B6A3-53361F25B399}" presName="sibTrans" presStyleCnt="0"/>
      <dgm:spPr/>
    </dgm:pt>
    <dgm:pt modelId="{44D0AF52-8B84-41D1-90AB-B930BF55EF5C}" type="pres">
      <dgm:prSet presAssocID="{317E4DA8-37D3-482A-AD6B-8E4950BD6164}" presName="composite" presStyleCnt="0"/>
      <dgm:spPr/>
    </dgm:pt>
    <dgm:pt modelId="{6A6B2276-B00F-4D43-8DD9-9C2CDE5FA1D2}" type="pres">
      <dgm:prSet presAssocID="{317E4DA8-37D3-482A-AD6B-8E4950BD6164}" presName="bentUpArrow1" presStyleLbl="alignImgPlace1" presStyleIdx="1" presStyleCnt="2"/>
      <dgm:spPr/>
    </dgm:pt>
    <dgm:pt modelId="{2ECF00D4-21F2-4AB9-9588-39392AF4FBD6}" type="pres">
      <dgm:prSet presAssocID="{317E4DA8-37D3-482A-AD6B-8E4950BD616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7D0E7F2-2DFC-42C7-8A19-2C562AAE1602}" type="pres">
      <dgm:prSet presAssocID="{317E4DA8-37D3-482A-AD6B-8E4950BD616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01DDAE6-70F2-4443-AD16-322B25CB45F0}" type="pres">
      <dgm:prSet presAssocID="{02486325-9EAD-454A-9027-F79CE96740CD}" presName="sibTrans" presStyleCnt="0"/>
      <dgm:spPr/>
    </dgm:pt>
    <dgm:pt modelId="{24F45F86-C2A3-4A06-9CDA-50EA6BACAC1E}" type="pres">
      <dgm:prSet presAssocID="{6A91C740-3D03-419A-B4AF-043BF5276494}" presName="composite" presStyleCnt="0"/>
      <dgm:spPr/>
    </dgm:pt>
    <dgm:pt modelId="{4E3EB7B9-9A50-42B1-BCFE-E7964D97E1CD}" type="pres">
      <dgm:prSet presAssocID="{6A91C740-3D03-419A-B4AF-043BF527649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706ECA6-5E1F-4759-B7B2-035B6F9D381D}" type="pres">
      <dgm:prSet presAssocID="{6A91C740-3D03-419A-B4AF-043BF527649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673608-6288-4B57-AB6E-1C97B513EB1B}" srcId="{C30491EA-A942-419C-BCF4-1FC72AFFE7B9}" destId="{6A91C740-3D03-419A-B4AF-043BF5276494}" srcOrd="2" destOrd="0" parTransId="{881CF9FB-72E2-46A4-9A26-30A1456D6441}" sibTransId="{9F68CAB6-D15D-48BE-A827-57DD6F38373C}"/>
    <dgm:cxn modelId="{7EF4E416-0B28-42FF-AE48-90350E197BF5}" srcId="{C30491EA-A942-419C-BCF4-1FC72AFFE7B9}" destId="{317E4DA8-37D3-482A-AD6B-8E4950BD6164}" srcOrd="1" destOrd="0" parTransId="{A6E3D73B-25D7-41B3-9831-25C8C89F4122}" sibTransId="{02486325-9EAD-454A-9027-F79CE96740CD}"/>
    <dgm:cxn modelId="{BD6CDA3C-DD7A-46D0-BF33-188F2789897B}" type="presOf" srcId="{C30491EA-A942-419C-BCF4-1FC72AFFE7B9}" destId="{5242F005-A4F9-4992-BCAD-9AE21F7A63B8}" srcOrd="0" destOrd="0" presId="urn:microsoft.com/office/officeart/2005/8/layout/StepDownProcess"/>
    <dgm:cxn modelId="{16D4AC62-C410-4697-AD70-75F607457ED3}" type="presOf" srcId="{6A91C740-3D03-419A-B4AF-043BF5276494}" destId="{4E3EB7B9-9A50-42B1-BCFE-E7964D97E1CD}" srcOrd="0" destOrd="0" presId="urn:microsoft.com/office/officeart/2005/8/layout/StepDownProcess"/>
    <dgm:cxn modelId="{F9FC1867-EF35-4528-B1F4-04F3FC506FD0}" srcId="{79DDBEDC-DDD6-43E6-AE11-E905FFAC42DA}" destId="{9B08AEEF-516F-4EE2-BB2F-19CB97E8F492}" srcOrd="0" destOrd="0" parTransId="{AA15F91C-53B6-45EA-93F0-CE15FB306702}" sibTransId="{7026392D-A7D1-4E4D-9C8A-1F4BEDED7A81}"/>
    <dgm:cxn modelId="{2D749E4C-DD9D-4395-8186-CC57B4A0824D}" srcId="{6A91C740-3D03-419A-B4AF-043BF5276494}" destId="{3AD315F1-EF30-4B66-AA24-4F5411BCA96E}" srcOrd="0" destOrd="0" parTransId="{8A77CB92-8AB0-450F-87EB-974ABB5D79DA}" sibTransId="{975A2853-2228-4250-817C-05185C633C4E}"/>
    <dgm:cxn modelId="{6F47CB75-14A1-4645-A691-F497ABD4043F}" type="presOf" srcId="{317E4DA8-37D3-482A-AD6B-8E4950BD6164}" destId="{2ECF00D4-21F2-4AB9-9588-39392AF4FBD6}" srcOrd="0" destOrd="0" presId="urn:microsoft.com/office/officeart/2005/8/layout/StepDownProcess"/>
    <dgm:cxn modelId="{2346217F-6227-4938-A22D-5FAD4B2F4460}" type="presOf" srcId="{5133026E-E7BE-43A8-A65F-B86AD526F121}" destId="{77D0E7F2-2DFC-42C7-8A19-2C562AAE1602}" srcOrd="0" destOrd="0" presId="urn:microsoft.com/office/officeart/2005/8/layout/StepDownProcess"/>
    <dgm:cxn modelId="{FA9B6B87-B72B-4404-BC88-B5CDDC5CC9DE}" type="presOf" srcId="{9B08AEEF-516F-4EE2-BB2F-19CB97E8F492}" destId="{6A0B12D2-FE6E-4EE6-984E-A30827A7F0CF}" srcOrd="0" destOrd="0" presId="urn:microsoft.com/office/officeart/2005/8/layout/StepDownProcess"/>
    <dgm:cxn modelId="{41FA5F90-0B4E-49EE-8396-75A581003088}" type="presOf" srcId="{3AD315F1-EF30-4B66-AA24-4F5411BCA96E}" destId="{4706ECA6-5E1F-4759-B7B2-035B6F9D381D}" srcOrd="0" destOrd="0" presId="urn:microsoft.com/office/officeart/2005/8/layout/StepDownProcess"/>
    <dgm:cxn modelId="{618E07A2-0A2E-4684-B037-70086EE592AD}" srcId="{C30491EA-A942-419C-BCF4-1FC72AFFE7B9}" destId="{79DDBEDC-DDD6-43E6-AE11-E905FFAC42DA}" srcOrd="0" destOrd="0" parTransId="{23F45544-7A3D-4E3B-829F-9B62CE38F92C}" sibTransId="{8639C7FA-3112-4D36-B6A3-53361F25B399}"/>
    <dgm:cxn modelId="{9A2EB4B1-B7F4-4884-9AA9-0B1C7BAE7756}" srcId="{317E4DA8-37D3-482A-AD6B-8E4950BD6164}" destId="{5133026E-E7BE-43A8-A65F-B86AD526F121}" srcOrd="0" destOrd="0" parTransId="{AA883A95-1D4C-4063-BA56-E13214D1808A}" sibTransId="{6B5F896B-201C-47CC-91CD-78D1452A7749}"/>
    <dgm:cxn modelId="{1F4DFEEC-E54B-4BAC-BB97-7057C7F74189}" type="presOf" srcId="{79DDBEDC-DDD6-43E6-AE11-E905FFAC42DA}" destId="{4A808EE6-A36C-468C-91A2-BE2F6FBA5762}" srcOrd="0" destOrd="0" presId="urn:microsoft.com/office/officeart/2005/8/layout/StepDownProcess"/>
    <dgm:cxn modelId="{740CEDAD-B840-4A5C-B543-05A41D36443D}" type="presParOf" srcId="{5242F005-A4F9-4992-BCAD-9AE21F7A63B8}" destId="{7965FDCE-0CFA-4CF9-8FF5-EF187E0DF351}" srcOrd="0" destOrd="0" presId="urn:microsoft.com/office/officeart/2005/8/layout/StepDownProcess"/>
    <dgm:cxn modelId="{0462AB55-372D-4F8A-990E-8F4B23EFBBB9}" type="presParOf" srcId="{7965FDCE-0CFA-4CF9-8FF5-EF187E0DF351}" destId="{03062F4D-E0B2-416C-844A-1036F99766AF}" srcOrd="0" destOrd="0" presId="urn:microsoft.com/office/officeart/2005/8/layout/StepDownProcess"/>
    <dgm:cxn modelId="{3181F6BE-3CAC-4F7A-82D2-2C3C30C153BE}" type="presParOf" srcId="{7965FDCE-0CFA-4CF9-8FF5-EF187E0DF351}" destId="{4A808EE6-A36C-468C-91A2-BE2F6FBA5762}" srcOrd="1" destOrd="0" presId="urn:microsoft.com/office/officeart/2005/8/layout/StepDownProcess"/>
    <dgm:cxn modelId="{4F5E1CD2-7CF8-4F89-88BD-50FDE9F994DE}" type="presParOf" srcId="{7965FDCE-0CFA-4CF9-8FF5-EF187E0DF351}" destId="{6A0B12D2-FE6E-4EE6-984E-A30827A7F0CF}" srcOrd="2" destOrd="0" presId="urn:microsoft.com/office/officeart/2005/8/layout/StepDownProcess"/>
    <dgm:cxn modelId="{5B8573B7-C969-413D-9CCD-37A620A7D948}" type="presParOf" srcId="{5242F005-A4F9-4992-BCAD-9AE21F7A63B8}" destId="{31BE7CE6-86E3-4A45-AF0A-37E03EFD2C66}" srcOrd="1" destOrd="0" presId="urn:microsoft.com/office/officeart/2005/8/layout/StepDownProcess"/>
    <dgm:cxn modelId="{5406C2E5-BE6A-47DF-80B2-8C259654FEAA}" type="presParOf" srcId="{5242F005-A4F9-4992-BCAD-9AE21F7A63B8}" destId="{44D0AF52-8B84-41D1-90AB-B930BF55EF5C}" srcOrd="2" destOrd="0" presId="urn:microsoft.com/office/officeart/2005/8/layout/StepDownProcess"/>
    <dgm:cxn modelId="{664581F3-D1D9-46B2-8DAE-5DCCBECF52CB}" type="presParOf" srcId="{44D0AF52-8B84-41D1-90AB-B930BF55EF5C}" destId="{6A6B2276-B00F-4D43-8DD9-9C2CDE5FA1D2}" srcOrd="0" destOrd="0" presId="urn:microsoft.com/office/officeart/2005/8/layout/StepDownProcess"/>
    <dgm:cxn modelId="{DD26FB76-5213-4337-9031-D7557ED4187B}" type="presParOf" srcId="{44D0AF52-8B84-41D1-90AB-B930BF55EF5C}" destId="{2ECF00D4-21F2-4AB9-9588-39392AF4FBD6}" srcOrd="1" destOrd="0" presId="urn:microsoft.com/office/officeart/2005/8/layout/StepDownProcess"/>
    <dgm:cxn modelId="{9294CF6E-43DD-441B-8C1C-70D7E53DF956}" type="presParOf" srcId="{44D0AF52-8B84-41D1-90AB-B930BF55EF5C}" destId="{77D0E7F2-2DFC-42C7-8A19-2C562AAE1602}" srcOrd="2" destOrd="0" presId="urn:microsoft.com/office/officeart/2005/8/layout/StepDownProcess"/>
    <dgm:cxn modelId="{C6EB93B6-1951-4701-BD9B-2AD79EDD68D9}" type="presParOf" srcId="{5242F005-A4F9-4992-BCAD-9AE21F7A63B8}" destId="{801DDAE6-70F2-4443-AD16-322B25CB45F0}" srcOrd="3" destOrd="0" presId="urn:microsoft.com/office/officeart/2005/8/layout/StepDownProcess"/>
    <dgm:cxn modelId="{5FAAF447-680B-4232-A790-070EEFAB2972}" type="presParOf" srcId="{5242F005-A4F9-4992-BCAD-9AE21F7A63B8}" destId="{24F45F86-C2A3-4A06-9CDA-50EA6BACAC1E}" srcOrd="4" destOrd="0" presId="urn:microsoft.com/office/officeart/2005/8/layout/StepDownProcess"/>
    <dgm:cxn modelId="{CA8BC11D-B575-420B-A6D4-AE3228B49524}" type="presParOf" srcId="{24F45F86-C2A3-4A06-9CDA-50EA6BACAC1E}" destId="{4E3EB7B9-9A50-42B1-BCFE-E7964D97E1CD}" srcOrd="0" destOrd="0" presId="urn:microsoft.com/office/officeart/2005/8/layout/StepDownProcess"/>
    <dgm:cxn modelId="{5134DEEF-B080-437A-9341-16880C825F67}" type="presParOf" srcId="{24F45F86-C2A3-4A06-9CDA-50EA6BACAC1E}" destId="{4706ECA6-5E1F-4759-B7B2-035B6F9D381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62F4D-E0B2-416C-844A-1036F99766AF}">
      <dsp:nvSpPr>
        <dsp:cNvPr id="0" name=""/>
        <dsp:cNvSpPr/>
      </dsp:nvSpPr>
      <dsp:spPr>
        <a:xfrm rot="5400000">
          <a:off x="1997909" y="1205928"/>
          <a:ext cx="1066539" cy="12142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808EE6-A36C-468C-91A2-BE2F6FBA5762}">
      <dsp:nvSpPr>
        <dsp:cNvPr id="0" name=""/>
        <dsp:cNvSpPr/>
      </dsp:nvSpPr>
      <dsp:spPr>
        <a:xfrm>
          <a:off x="1715341" y="23647"/>
          <a:ext cx="1795424" cy="12567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many loan PFS agreements overall?</a:t>
          </a:r>
        </a:p>
      </dsp:txBody>
      <dsp:txXfrm>
        <a:off x="1776701" y="85007"/>
        <a:ext cx="1672704" cy="1134019"/>
      </dsp:txXfrm>
    </dsp:sp>
    <dsp:sp modelId="{6A0B12D2-FE6E-4EE6-984E-A30827A7F0CF}">
      <dsp:nvSpPr>
        <dsp:cNvPr id="0" name=""/>
        <dsp:cNvSpPr/>
      </dsp:nvSpPr>
      <dsp:spPr>
        <a:xfrm>
          <a:off x="3510766" y="143506"/>
          <a:ext cx="1305820" cy="101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510766" y="143506"/>
        <a:ext cx="1305820" cy="1015751"/>
      </dsp:txXfrm>
    </dsp:sp>
    <dsp:sp modelId="{6A6B2276-B00F-4D43-8DD9-9C2CDE5FA1D2}">
      <dsp:nvSpPr>
        <dsp:cNvPr id="0" name=""/>
        <dsp:cNvSpPr/>
      </dsp:nvSpPr>
      <dsp:spPr>
        <a:xfrm rot="5400000">
          <a:off x="3486507" y="2617660"/>
          <a:ext cx="1066539" cy="12142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ECF00D4-21F2-4AB9-9588-39392AF4FBD6}">
      <dsp:nvSpPr>
        <dsp:cNvPr id="0" name=""/>
        <dsp:cNvSpPr/>
      </dsp:nvSpPr>
      <dsp:spPr>
        <a:xfrm>
          <a:off x="3203939" y="1435380"/>
          <a:ext cx="1795424" cy="12567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fast is it growing?</a:t>
          </a:r>
        </a:p>
      </dsp:txBody>
      <dsp:txXfrm>
        <a:off x="3265299" y="1496740"/>
        <a:ext cx="1672704" cy="1134019"/>
      </dsp:txXfrm>
    </dsp:sp>
    <dsp:sp modelId="{77D0E7F2-2DFC-42C7-8A19-2C562AAE1602}">
      <dsp:nvSpPr>
        <dsp:cNvPr id="0" name=""/>
        <dsp:cNvSpPr/>
      </dsp:nvSpPr>
      <dsp:spPr>
        <a:xfrm>
          <a:off x="4999364" y="1555239"/>
          <a:ext cx="1305820" cy="101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4999364" y="1555239"/>
        <a:ext cx="1305820" cy="1015751"/>
      </dsp:txXfrm>
    </dsp:sp>
    <dsp:sp modelId="{4E3EB7B9-9A50-42B1-BCFE-E7964D97E1CD}">
      <dsp:nvSpPr>
        <dsp:cNvPr id="0" name=""/>
        <dsp:cNvSpPr/>
      </dsp:nvSpPr>
      <dsp:spPr>
        <a:xfrm>
          <a:off x="4692537" y="2847113"/>
          <a:ext cx="1795424" cy="12567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PFS agreement survival?</a:t>
          </a:r>
        </a:p>
      </dsp:txBody>
      <dsp:txXfrm>
        <a:off x="4753897" y="2908473"/>
        <a:ext cx="1672704" cy="1134019"/>
      </dsp:txXfrm>
    </dsp:sp>
    <dsp:sp modelId="{4706ECA6-5E1F-4759-B7B2-035B6F9D381D}">
      <dsp:nvSpPr>
        <dsp:cNvPr id="0" name=""/>
        <dsp:cNvSpPr/>
      </dsp:nvSpPr>
      <dsp:spPr>
        <a:xfrm>
          <a:off x="6487962" y="2966971"/>
          <a:ext cx="1305820" cy="101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/>
        </a:p>
      </dsp:txBody>
      <dsp:txXfrm>
        <a:off x="6487962" y="2966971"/>
        <a:ext cx="1305820" cy="101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1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4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4/26/2019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IPFS Analytics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Gagliano | Eric VanMeerhaeghe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668D-2951-4166-9D30-8A730181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7" y="2362200"/>
            <a:ext cx="3502025" cy="1990725"/>
          </a:xfrm>
        </p:spPr>
        <p:txBody>
          <a:bodyPr/>
          <a:lstStyle/>
          <a:p>
            <a:r>
              <a:rPr lang="en-US" dirty="0"/>
              <a:t>Loan Amount/Premium and Cancellation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5AA68-E395-43E8-BFAD-7B23ED9A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787" y="4367308"/>
            <a:ext cx="3502025" cy="1622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 with higher premiums cancelled less often than borrowers with lower premiums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2F07C7-A199-4F12-9CB5-3EE46FBF0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81000"/>
            <a:ext cx="7542213" cy="5867400"/>
          </a:xfrm>
        </p:spPr>
      </p:pic>
    </p:spTree>
    <p:extLst>
      <p:ext uri="{BB962C8B-B14F-4D97-AF65-F5344CB8AC3E}">
        <p14:creationId xmlns:p14="http://schemas.microsoft.com/office/powerpoint/2010/main" val="29776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5730-7B44-4B73-9323-62544C39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2200"/>
            <a:ext cx="3579812" cy="1990725"/>
          </a:xfrm>
        </p:spPr>
        <p:txBody>
          <a:bodyPr>
            <a:normAutofit/>
          </a:bodyPr>
          <a:lstStyle/>
          <a:p>
            <a:r>
              <a:rPr lang="en-US" sz="2800" dirty="0"/>
              <a:t>Borrower Industry/Classification and Cancellation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2971-30EC-480D-BCE2-D687F377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4367308"/>
            <a:ext cx="3579812" cy="162201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industries tend to cancel more than others, specifically borrowers in Transportation cancel disproportionately higher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Government, Services, and Real Estate cancel less often than average.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D11288-1B4A-47B3-BF90-00F04BC9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4800"/>
            <a:ext cx="7542213" cy="5943600"/>
          </a:xfrm>
        </p:spPr>
      </p:pic>
    </p:spTree>
    <p:extLst>
      <p:ext uri="{BB962C8B-B14F-4D97-AF65-F5344CB8AC3E}">
        <p14:creationId xmlns:p14="http://schemas.microsoft.com/office/powerpoint/2010/main" val="40324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CFD3-B684-463C-B6DC-9F4FB2BA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2200"/>
            <a:ext cx="3579812" cy="1990725"/>
          </a:xfrm>
        </p:spPr>
        <p:txBody>
          <a:bodyPr/>
          <a:lstStyle/>
          <a:p>
            <a:r>
              <a:rPr lang="en-US" dirty="0"/>
              <a:t>Borrower Credit Score and Cancellations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3A6-41C6-4D1D-8B5F-53B41185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787" y="4367308"/>
            <a:ext cx="3502025" cy="1622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 with credit scores in categories 1,2 and 3 cancelled less frequently than average.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E99E0F-FEE2-4479-AC71-EA7FEC0C9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2912"/>
            <a:ext cx="7542213" cy="5653087"/>
          </a:xfrm>
        </p:spPr>
      </p:pic>
    </p:spTree>
    <p:extLst>
      <p:ext uri="{BB962C8B-B14F-4D97-AF65-F5344CB8AC3E}">
        <p14:creationId xmlns:p14="http://schemas.microsoft.com/office/powerpoint/2010/main" val="141396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BA2EA5-BB66-407E-9DAF-966187BD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AD0AD-3891-4C73-8230-002BAF60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potential profile of a safe borrower is as follows:</a:t>
            </a:r>
          </a:p>
          <a:p>
            <a:pPr lvl="1"/>
            <a:r>
              <a:rPr lang="en-US" dirty="0"/>
              <a:t>Borrower Registers on the web and uses the internet to service their loan/get updates about their loan</a:t>
            </a:r>
          </a:p>
          <a:p>
            <a:pPr lvl="1"/>
            <a:r>
              <a:rPr lang="en-US" dirty="0"/>
              <a:t>Borrower uses autopayments to pay their loan off</a:t>
            </a:r>
          </a:p>
          <a:p>
            <a:pPr lvl="1"/>
            <a:r>
              <a:rPr lang="en-US" dirty="0"/>
              <a:t>Borrower is financially well off/has access to capital</a:t>
            </a:r>
          </a:p>
          <a:p>
            <a:pPr lvl="1"/>
            <a:r>
              <a:rPr lang="en-US" dirty="0"/>
              <a:t>Borrower does not work in transportation or construction</a:t>
            </a:r>
          </a:p>
          <a:p>
            <a:pPr lvl="1"/>
            <a:r>
              <a:rPr lang="en-US" dirty="0"/>
              <a:t>Borrower has average to great credit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A potential profile of a risky borrower is as follows:</a:t>
            </a:r>
          </a:p>
          <a:p>
            <a:pPr lvl="1"/>
            <a:r>
              <a:rPr lang="en-US" dirty="0"/>
              <a:t>Borrower does not use internet to service loan/receives no electronic communications about their loan</a:t>
            </a:r>
          </a:p>
          <a:p>
            <a:pPr lvl="1"/>
            <a:r>
              <a:rPr lang="en-US" dirty="0"/>
              <a:t>Borrower does not use autopayments</a:t>
            </a:r>
          </a:p>
          <a:p>
            <a:pPr lvl="1"/>
            <a:r>
              <a:rPr lang="en-US" dirty="0"/>
              <a:t>Borrower takes out a smaller loan than average, possibly less access to capital</a:t>
            </a:r>
          </a:p>
          <a:p>
            <a:pPr lvl="1"/>
            <a:r>
              <a:rPr lang="en-US" dirty="0"/>
              <a:t>Borrower works in transportation or construction</a:t>
            </a:r>
          </a:p>
          <a:p>
            <a:pPr lvl="1"/>
            <a:r>
              <a:rPr lang="en-US" dirty="0"/>
              <a:t>Borrower has poor or no credit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0C46-C41D-4C53-BADB-EC0AC30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23A-83F0-4B9E-A546-5BD21EA5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Encourage or Require Borrowers to register on the web and use E-Forms.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Encourage or Require Borrowers to use autopayments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More thorough and detailed vetting of borrowers wanting smaller loans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More thorough and detailed vetting of borrowers with poor credit scores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More strict requirements for borrowers in Transportation or Construction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784"/>
            <a:ext cx="9936480" cy="43287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Loan Cancellation Rate has remained static over time despite increased loan volume.</a:t>
            </a:r>
          </a:p>
          <a:p>
            <a:r>
              <a:rPr lang="en-US" dirty="0"/>
              <a:t>6 Most Important Variables are: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Web Registration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uses Autopayments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Registered for E-Forms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Loan Amount/Premium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Classification/Industry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Credit Score</a:t>
            </a:r>
          </a:p>
          <a:p>
            <a:r>
              <a:rPr lang="en-US" dirty="0"/>
              <a:t>We recommend that IPFS enact the following if possible:</a:t>
            </a:r>
          </a:p>
          <a:p>
            <a:pPr lvl="1"/>
            <a:r>
              <a:rPr lang="en-US" dirty="0"/>
              <a:t>Encourage or Require Borrowers to register on the web, use E-Forms, and use autopay.</a:t>
            </a:r>
          </a:p>
          <a:p>
            <a:pPr lvl="1"/>
            <a:r>
              <a:rPr lang="en-US" dirty="0"/>
              <a:t>More thorough and detailed vetting of borrowers who meet some or all of the criteria described previously that characterize a risky borrower.</a:t>
            </a:r>
          </a:p>
          <a:p>
            <a:pPr lvl="1"/>
            <a:r>
              <a:rPr lang="en-US" dirty="0"/>
              <a:t>More stringent loan terms for borrowers in Transportation or Construction.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F700-A5AD-4D4D-8ACB-AD16181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8A25-014C-41D8-8D20-D1BEBD38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08323-8E62-4ABF-8156-39876136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-381000"/>
            <a:ext cx="7261154" cy="4784718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038C5E-A3D2-434A-B7E5-BBFCAA79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838165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27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4000" dirty="0"/>
              <a:t>Project Overview and Goals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/>
              <a:t>Results and Key Findings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/>
              <a:t>Recommendations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" indent="0">
              <a:buNone/>
            </a:pPr>
            <a:r>
              <a:rPr lang="en-US" sz="3800" b="1" u="sng" dirty="0"/>
              <a:t>Objectives:</a:t>
            </a:r>
          </a:p>
          <a:p>
            <a:r>
              <a:rPr lang="en-US" sz="3800" b="1" dirty="0"/>
              <a:t>Determine what factors lead to premature loan cancellation, given 3 years of provided loan data.</a:t>
            </a:r>
          </a:p>
          <a:p>
            <a:r>
              <a:rPr lang="en-US" sz="3800" b="1" dirty="0"/>
              <a:t>Make data-driven recommendations to executives based on findings of analysis.</a:t>
            </a:r>
          </a:p>
          <a:p>
            <a:pPr marL="45720" indent="0">
              <a:buNone/>
            </a:pPr>
            <a:r>
              <a:rPr lang="en-US" sz="3800" b="1" u="sng" dirty="0"/>
              <a:t>Focus of Analysis:</a:t>
            </a:r>
          </a:p>
          <a:p>
            <a:r>
              <a:rPr lang="en-US" sz="3800" b="1" dirty="0"/>
              <a:t>What are the factors that explain loan cancellation?</a:t>
            </a:r>
          </a:p>
          <a:p>
            <a:r>
              <a:rPr lang="en-US" sz="3800" b="1" dirty="0"/>
              <a:t>Are there policy implications/changes in business rules that are necessary based on these findings?</a:t>
            </a:r>
          </a:p>
          <a:p>
            <a:r>
              <a:rPr lang="en-US" sz="3800" b="1" dirty="0"/>
              <a:t>What actions can IPFS take to mitigate future loan cancellation given the findings of this analysis?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3800" b="1" u="sng" dirty="0"/>
              <a:t>Value-add(s) for IPFS: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900" b="1" dirty="0"/>
              <a:t>Minimizing cancellations accomplishes: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900" b="1" dirty="0"/>
              <a:t>Agents have more stability in their book of business (Good for employees)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900" b="1" dirty="0"/>
              <a:t>Difference in earned premium can be re-invested in business/distributed among shareholders (Good for investors)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900" b="1" dirty="0"/>
              <a:t>More careful underwriting -&gt; preventing company loss of income (Good for the company; Reduce insolvency risk)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Cancellations Over Time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6 Most Important Predictors of Cancellation with Visualizations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E39A-0517-49C4-BBA7-9C804FA0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Cancellations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3291D-2F50-4250-AA50-4BC0353A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74320" lvl="0" indent="-228600">
              <a:spcBef>
                <a:spcPts val="1800"/>
              </a:spcBef>
              <a:buClr>
                <a:srgbClr val="26305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263050"/>
                </a:solidFill>
              </a:rPr>
              <a:t>These figures show the total number of loans made per year, and the percentage of loans that cancelled each year in this dataset.</a:t>
            </a:r>
          </a:p>
          <a:p>
            <a:pPr marL="274320" lvl="0" indent="-228600">
              <a:spcBef>
                <a:spcPts val="1800"/>
              </a:spcBef>
              <a:buClr>
                <a:srgbClr val="26305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rgbClr val="263050"/>
                </a:solidFill>
              </a:rPr>
              <a:t>Loan Cancellation rate hovers around 8.9%, while total loans made increase year over year.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7D066-50DA-42A6-A691-97814D60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0"/>
            <a:ext cx="4724399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F9E36-8ADE-40C2-9822-71329804E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0333"/>
            <a:ext cx="4724399" cy="32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D54BC4-85EC-4B5C-9860-CC7B3B7F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 Most Important Predictors of Cancellation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0088-11DD-4A8F-9C8C-6994DC8D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Web Registration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uses Autopayments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Registered for E-Forms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Loan Amount/Premium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Classification/Industry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Credit Score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27F9-652E-4EF3-AB42-92406870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62200"/>
            <a:ext cx="3656012" cy="1990725"/>
          </a:xfrm>
        </p:spPr>
        <p:txBody>
          <a:bodyPr/>
          <a:lstStyle/>
          <a:p>
            <a:r>
              <a:rPr lang="en-US" dirty="0"/>
              <a:t>Borrower Web Registration and Loan Cancellation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1B6B33-46E7-437A-A304-532817D2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800" y="4367308"/>
            <a:ext cx="3656012" cy="1622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 who registered on the web cancelled far less often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F745AC-598B-4F52-B7AE-3C6DCE6AB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8162"/>
            <a:ext cx="7618413" cy="5638800"/>
          </a:xfrm>
        </p:spPr>
      </p:pic>
    </p:spTree>
    <p:extLst>
      <p:ext uri="{BB962C8B-B14F-4D97-AF65-F5344CB8AC3E}">
        <p14:creationId xmlns:p14="http://schemas.microsoft.com/office/powerpoint/2010/main" val="16701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B20-ADA8-4EB5-AE92-2BD0C8CC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7" y="2362200"/>
            <a:ext cx="3502025" cy="1990725"/>
          </a:xfrm>
        </p:spPr>
        <p:txBody>
          <a:bodyPr/>
          <a:lstStyle/>
          <a:p>
            <a:r>
              <a:rPr lang="en-US" dirty="0"/>
              <a:t>Borrower Autopayments and Cancellation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ADDE7-FB2E-47CC-9225-3A76848C1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787" y="4367308"/>
            <a:ext cx="3502025" cy="1622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 who used autopayments to pay their loan cancelled at a lower rate than those that did not use autopay.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C768F-0309-4623-9DAB-DD70B1E1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83" y="541451"/>
            <a:ext cx="7772401" cy="5632222"/>
          </a:xfrm>
        </p:spPr>
      </p:pic>
    </p:spTree>
    <p:extLst>
      <p:ext uri="{BB962C8B-B14F-4D97-AF65-F5344CB8AC3E}">
        <p14:creationId xmlns:p14="http://schemas.microsoft.com/office/powerpoint/2010/main" val="12737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4AFA-1166-43DD-8643-E54C09B5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62200"/>
            <a:ext cx="3427412" cy="1990725"/>
          </a:xfrm>
        </p:spPr>
        <p:txBody>
          <a:bodyPr/>
          <a:lstStyle/>
          <a:p>
            <a:r>
              <a:rPr lang="en-US" dirty="0"/>
              <a:t>Borrower E-Forms and Cancellation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24E8-2BD1-470C-9851-2094EA57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4367308"/>
            <a:ext cx="3427412" cy="1622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 registered for E-Forms tended to cancel less often.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E0F33D-19B3-4C9E-9426-EA692038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00062"/>
            <a:ext cx="7542213" cy="5715000"/>
          </a:xfrm>
        </p:spPr>
      </p:pic>
    </p:spTree>
    <p:extLst>
      <p:ext uri="{BB962C8B-B14F-4D97-AF65-F5344CB8AC3E}">
        <p14:creationId xmlns:p14="http://schemas.microsoft.com/office/powerpoint/2010/main" val="15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8703</TotalTime>
  <Words>707</Words>
  <Application>Microsoft Office PowerPoint</Application>
  <PresentationFormat>Widescreen</PresentationFormat>
  <Paragraphs>104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Euphemia</vt:lpstr>
      <vt:lpstr>Wingdings</vt:lpstr>
      <vt:lpstr>Banded Design Blue 16x9</vt:lpstr>
      <vt:lpstr>IPFS Analytics </vt:lpstr>
      <vt:lpstr>Presentation Outline</vt:lpstr>
      <vt:lpstr>Project Overview</vt:lpstr>
      <vt:lpstr>Results and Key Findings</vt:lpstr>
      <vt:lpstr>Cancellations Over Time</vt:lpstr>
      <vt:lpstr>6 Most Important Predictors of Cancellation</vt:lpstr>
      <vt:lpstr>Borrower Web Registration and Loan Cancellation</vt:lpstr>
      <vt:lpstr>Borrower Autopayments and Cancellation</vt:lpstr>
      <vt:lpstr>Borrower E-Forms and Cancellation</vt:lpstr>
      <vt:lpstr>Loan Amount/Premium and Cancellation</vt:lpstr>
      <vt:lpstr>Borrower Industry/Classification and Cancellation</vt:lpstr>
      <vt:lpstr>Borrower Credit Score and Cancellations</vt:lpstr>
      <vt:lpstr>Summary of Findings</vt:lpstr>
      <vt:lpstr>Recommendations</vt:lpstr>
      <vt:lpstr>Recap</vt:lpstr>
      <vt:lpstr>Questions?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Michael</dc:creator>
  <cp:lastModifiedBy>Eric Vanmeerhaeghe</cp:lastModifiedBy>
  <cp:revision>73</cp:revision>
  <dcterms:created xsi:type="dcterms:W3CDTF">2019-03-27T22:05:12Z</dcterms:created>
  <dcterms:modified xsi:type="dcterms:W3CDTF">2019-04-26T21:17:35Z</dcterms:modified>
</cp:coreProperties>
</file>