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5" r:id="rId2"/>
    <p:sldId id="304" r:id="rId3"/>
    <p:sldId id="343" r:id="rId4"/>
    <p:sldId id="289" r:id="rId5"/>
    <p:sldId id="345" r:id="rId6"/>
    <p:sldId id="328" r:id="rId7"/>
    <p:sldId id="346" r:id="rId8"/>
    <p:sldId id="347" r:id="rId9"/>
    <p:sldId id="316" r:id="rId10"/>
    <p:sldId id="317" r:id="rId11"/>
    <p:sldId id="329" r:id="rId12"/>
    <p:sldId id="331" r:id="rId13"/>
    <p:sldId id="323" r:id="rId14"/>
    <p:sldId id="332" r:id="rId15"/>
    <p:sldId id="330" r:id="rId16"/>
    <p:sldId id="337" r:id="rId17"/>
    <p:sldId id="338" r:id="rId18"/>
    <p:sldId id="336" r:id="rId19"/>
    <p:sldId id="318" r:id="rId20"/>
    <p:sldId id="333" r:id="rId21"/>
    <p:sldId id="334" r:id="rId22"/>
    <p:sldId id="335" r:id="rId23"/>
    <p:sldId id="319" r:id="rId24"/>
    <p:sldId id="339" r:id="rId25"/>
    <p:sldId id="340" r:id="rId26"/>
    <p:sldId id="341" r:id="rId27"/>
    <p:sldId id="342" r:id="rId28"/>
    <p:sldId id="344" r:id="rId29"/>
    <p:sldId id="348" r:id="rId30"/>
    <p:sldId id="349" r:id="rId31"/>
    <p:sldId id="324" r:id="rId32"/>
    <p:sldId id="326" r:id="rId33"/>
    <p:sldId id="300" r:id="rId34"/>
    <p:sldId id="3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5226" autoAdjust="0"/>
  </p:normalViewPr>
  <p:slideViewPr>
    <p:cSldViewPr>
      <p:cViewPr varScale="1">
        <p:scale>
          <a:sx n="86" d="100"/>
          <a:sy n="86" d="100"/>
        </p:scale>
        <p:origin x="787" y="5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1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4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9/17/2019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IPFS Analytics Competition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VanMeerhaeghe | M.S.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E39A-0517-49C4-BBA7-9C804FA0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51"/>
            <a:ext cx="9145588" cy="10097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Cancellations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3291D-2F50-4250-AA50-4BC0353A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1762210"/>
            <a:ext cx="3963988" cy="1200329"/>
          </a:xfrm>
        </p:spPr>
        <p:txBody>
          <a:bodyPr>
            <a:normAutofit/>
          </a:bodyPr>
          <a:lstStyle/>
          <a:p>
            <a:pPr marL="274320" lvl="0" indent="-228600">
              <a:spcBef>
                <a:spcPts val="1800"/>
              </a:spcBef>
              <a:buClr>
                <a:srgbClr val="263050"/>
              </a:buClr>
              <a:buFont typeface="Wingdings" pitchFamily="2" charset="2"/>
              <a:buChar char="§"/>
            </a:pPr>
            <a:r>
              <a:rPr lang="en-US" sz="1800" dirty="0">
                <a:solidFill>
                  <a:srgbClr val="263050"/>
                </a:solidFill>
              </a:rPr>
              <a:t>The total number of loans made to borrowers increased each year in this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7D066-50DA-42A6-A691-97814D60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34032"/>
            <a:ext cx="5181599" cy="334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F9E36-8ADE-40C2-9822-71329804E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6870"/>
            <a:ext cx="4876800" cy="3437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F56BC1-5F96-485A-83D2-4F599D25A317}"/>
              </a:ext>
            </a:extLst>
          </p:cNvPr>
          <p:cNvSpPr txBox="1"/>
          <p:nvPr/>
        </p:nvSpPr>
        <p:spPr>
          <a:xfrm>
            <a:off x="6019800" y="1762211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050"/>
                </a:solidFill>
              </a:rPr>
              <a:t>Loan Cancellation rate hovers around 8.9%, while total loans made increase year over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86F7F6-3294-4674-AFCB-7374D6E5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52400"/>
            <a:ext cx="950976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the IPFS Customer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FE949-312D-4342-A40C-377BB226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Premium: </a:t>
            </a:r>
            <a:r>
              <a:rPr lang="en-US" b="1" dirty="0"/>
              <a:t>$23,379.54</a:t>
            </a:r>
            <a:endParaRPr lang="en-US" dirty="0"/>
          </a:p>
          <a:p>
            <a:r>
              <a:rPr lang="en-US" dirty="0"/>
              <a:t>Average Down Payment: </a:t>
            </a:r>
            <a:r>
              <a:rPr lang="en-US" b="1" dirty="0"/>
              <a:t>$4,592.27</a:t>
            </a:r>
            <a:endParaRPr lang="en-US" dirty="0"/>
          </a:p>
          <a:p>
            <a:r>
              <a:rPr lang="en-US" dirty="0"/>
              <a:t>Average Amount Financed: </a:t>
            </a:r>
            <a:r>
              <a:rPr lang="en-US" b="1" dirty="0"/>
              <a:t>$18,782.27</a:t>
            </a:r>
            <a:endParaRPr lang="en-US" dirty="0"/>
          </a:p>
          <a:p>
            <a:r>
              <a:rPr lang="en-US" dirty="0"/>
              <a:t>Average Borrower Credit Score: </a:t>
            </a:r>
            <a:r>
              <a:rPr lang="en-US" b="1" dirty="0"/>
              <a:t>2.69</a:t>
            </a:r>
            <a:endParaRPr lang="en-US" dirty="0"/>
          </a:p>
          <a:p>
            <a:r>
              <a:rPr lang="en-US" dirty="0"/>
              <a:t>Percent of Borrowers enrolled in </a:t>
            </a:r>
            <a:r>
              <a:rPr lang="en-US" dirty="0" err="1"/>
              <a:t>Eforms</a:t>
            </a:r>
            <a:r>
              <a:rPr lang="en-US" dirty="0"/>
              <a:t>: </a:t>
            </a:r>
            <a:r>
              <a:rPr lang="en-US" b="1" dirty="0"/>
              <a:t>30.29%</a:t>
            </a:r>
            <a:endParaRPr lang="en-US" dirty="0"/>
          </a:p>
          <a:p>
            <a:r>
              <a:rPr lang="en-US" dirty="0"/>
              <a:t>Percent of Borrowers Registered on Web: </a:t>
            </a:r>
            <a:r>
              <a:rPr lang="en-US" b="1" dirty="0"/>
              <a:t>26.07%</a:t>
            </a:r>
            <a:endParaRPr lang="en-US" dirty="0"/>
          </a:p>
          <a:p>
            <a:r>
              <a:rPr lang="en-US" dirty="0"/>
              <a:t>Percent of Borrowers with Good or Great Credit: </a:t>
            </a:r>
            <a:r>
              <a:rPr lang="en-US" b="1" dirty="0"/>
              <a:t>30.69%</a:t>
            </a:r>
            <a:endParaRPr lang="en-US" dirty="0"/>
          </a:p>
          <a:p>
            <a:r>
              <a:rPr lang="en-US" dirty="0"/>
              <a:t>Percentage of Borrowers using Autopay:  </a:t>
            </a:r>
            <a:r>
              <a:rPr lang="en-US" b="1" dirty="0"/>
              <a:t>0.89%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73F-3E56-4E99-B740-62367608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21" y="242824"/>
            <a:ext cx="950976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the IPFS Customer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E9E360-33A5-46A9-A504-CF7762E9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02908"/>
            <a:ext cx="11658600" cy="45343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0CB79-B373-4DA0-840A-EB1CC086759B}"/>
              </a:ext>
            </a:extLst>
          </p:cNvPr>
          <p:cNvSpPr txBox="1"/>
          <p:nvPr/>
        </p:nvSpPr>
        <p:spPr>
          <a:xfrm>
            <a:off x="1337421" y="121920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85 % of IPFS Customers come from just 4 industries:</a:t>
            </a:r>
          </a:p>
        </p:txBody>
      </p:sp>
    </p:spTree>
    <p:extLst>
      <p:ext uri="{BB962C8B-B14F-4D97-AF65-F5344CB8AC3E}">
        <p14:creationId xmlns:p14="http://schemas.microsoft.com/office/powerpoint/2010/main" val="4557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5730-7B44-4B73-9323-62544C39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52400"/>
            <a:ext cx="9509760" cy="7101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the IPFS Customer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D11288-1B4A-47B3-BF90-00F04BC9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03127"/>
            <a:ext cx="10820400" cy="48500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3101E-CB2C-4113-B64C-43A065E41B31}"/>
              </a:ext>
            </a:extLst>
          </p:cNvPr>
          <p:cNvSpPr txBox="1"/>
          <p:nvPr/>
        </p:nvSpPr>
        <p:spPr>
          <a:xfrm>
            <a:off x="1981200" y="95969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Estate and Service make up over 50% of IPFS Customers and they have significantly below average cancellation rates.</a:t>
            </a:r>
          </a:p>
        </p:txBody>
      </p:sp>
    </p:spTree>
    <p:extLst>
      <p:ext uri="{BB962C8B-B14F-4D97-AF65-F5344CB8AC3E}">
        <p14:creationId xmlns:p14="http://schemas.microsoft.com/office/powerpoint/2010/main" val="26287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1C9F-5D39-40E9-A9D8-BE5617EB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12269"/>
            <a:ext cx="9509760" cy="7101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the IPFS Customer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96B8F-BA40-464D-AD9B-E67DA899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10744200" cy="441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21976-ADF3-4DB4-B4A0-6C3A4797E4BF}"/>
              </a:ext>
            </a:extLst>
          </p:cNvPr>
          <p:cNvSpPr txBox="1"/>
          <p:nvPr/>
        </p:nvSpPr>
        <p:spPr>
          <a:xfrm>
            <a:off x="1371600" y="1263134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fall in Credit Score Class 3</a:t>
            </a:r>
          </a:p>
        </p:txBody>
      </p:sp>
    </p:spTree>
    <p:extLst>
      <p:ext uri="{BB962C8B-B14F-4D97-AF65-F5344CB8AC3E}">
        <p14:creationId xmlns:p14="http://schemas.microsoft.com/office/powerpoint/2010/main" val="203207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8054-71AD-42E8-A3A7-D1EAF828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94500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the IPFS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272A7-B00B-4A31-9535-97F69EE91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1824"/>
            <a:ext cx="10972800" cy="4575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50F59-1F3F-4FE8-A931-2E18BB539D66}"/>
              </a:ext>
            </a:extLst>
          </p:cNvPr>
          <p:cNvSpPr txBox="1"/>
          <p:nvPr/>
        </p:nvSpPr>
        <p:spPr>
          <a:xfrm>
            <a:off x="1341120" y="106680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credit worthy borrowers tend to borrow larger amounts, except class 5 borrowers.</a:t>
            </a:r>
          </a:p>
        </p:txBody>
      </p:sp>
    </p:spTree>
    <p:extLst>
      <p:ext uri="{BB962C8B-B14F-4D97-AF65-F5344CB8AC3E}">
        <p14:creationId xmlns:p14="http://schemas.microsoft.com/office/powerpoint/2010/main" val="5746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F095E-72DD-4462-8E79-FC3FFA3A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11811000" cy="2667000"/>
          </a:xfrm>
        </p:spPr>
        <p:txBody>
          <a:bodyPr/>
          <a:lstStyle/>
          <a:p>
            <a:r>
              <a:rPr lang="en-US" dirty="0"/>
              <a:t>Logit Model Results and 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5BEE-DF4A-44B6-98C1-1A768587E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C04A17-BD0C-485A-AADD-74EE788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92239"/>
            <a:ext cx="9509760" cy="8723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Why Use A Logit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D1D85-3ADD-4974-9C21-AEC44082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200" dirty="0"/>
              <a:t>Simplicity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Computational Efficiency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Interpretability of Results</a:t>
            </a:r>
          </a:p>
        </p:txBody>
      </p:sp>
    </p:spTree>
    <p:extLst>
      <p:ext uri="{BB962C8B-B14F-4D97-AF65-F5344CB8AC3E}">
        <p14:creationId xmlns:p14="http://schemas.microsoft.com/office/powerpoint/2010/main" val="24405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8DC8-2E89-4CD6-8922-19498E11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04800"/>
            <a:ext cx="9509760" cy="6756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Full List of Factors Used in Logit Model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0FB1FF-FADC-4D88-86B3-8612A4405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12192000" cy="5562600"/>
          </a:xfrm>
        </p:spPr>
      </p:pic>
    </p:spTree>
    <p:extLst>
      <p:ext uri="{BB962C8B-B14F-4D97-AF65-F5344CB8AC3E}">
        <p14:creationId xmlns:p14="http://schemas.microsoft.com/office/powerpoint/2010/main" val="8372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D54BC4-85EC-4B5C-9860-CC7B3B7F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10012680" cy="1233424"/>
          </a:xfrm>
        </p:spPr>
        <p:txBody>
          <a:bodyPr>
            <a:normAutofit/>
          </a:bodyPr>
          <a:lstStyle/>
          <a:p>
            <a:r>
              <a:rPr lang="en-US" sz="4000" b="1" dirty="0"/>
              <a:t>7 Most Important Predictors of Cancellation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0088-11DD-4A8F-9C8C-6994DC8D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200" dirty="0"/>
              <a:t>Number of Payments Received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Default Charge Amount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Agent Loan Cancellation Rate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Registered on Web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Borrower Credit Score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Bad Borrower Flag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/>
              <a:t>Problematic/Risky Zip Code</a:t>
            </a:r>
          </a:p>
        </p:txBody>
      </p:sp>
    </p:spTree>
    <p:extLst>
      <p:ext uri="{BB962C8B-B14F-4D97-AF65-F5344CB8AC3E}">
        <p14:creationId xmlns:p14="http://schemas.microsoft.com/office/powerpoint/2010/main" val="28013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Project Overview and Goals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Data Definitions:</a:t>
            </a:r>
          </a:p>
          <a:p>
            <a:pPr marL="82296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Explanation of variables</a:t>
            </a:r>
          </a:p>
          <a:p>
            <a:pPr marL="82296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Dealing with Class Imbalance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Results and Key Findings:</a:t>
            </a:r>
          </a:p>
          <a:p>
            <a:pPr marL="82296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EDA: Who is the IPFS Customer?</a:t>
            </a:r>
          </a:p>
          <a:p>
            <a:pPr marL="82296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Logit Model Results and Rationale</a:t>
            </a:r>
          </a:p>
          <a:p>
            <a:pPr marL="82296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Top 7 Key Predictors of Cancellation</a:t>
            </a:r>
          </a:p>
          <a:p>
            <a:pPr marL="82296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Predictive Models Used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6400" b="1" dirty="0"/>
              <a:t>Summary of Findings and Recommendations </a:t>
            </a:r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36576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AC91-CE96-4516-938A-32E1EB73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Payments Received and Cancellation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AA65-879D-4CAF-B789-6890E3C7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clear trend of decreasing cancellation rates as more payments are received.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8C925A7-DA70-4E6C-B256-BF9F4019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3" y="822486"/>
            <a:ext cx="7239000" cy="5213027"/>
          </a:xfrm>
        </p:spPr>
      </p:pic>
    </p:spTree>
    <p:extLst>
      <p:ext uri="{BB962C8B-B14F-4D97-AF65-F5344CB8AC3E}">
        <p14:creationId xmlns:p14="http://schemas.microsoft.com/office/powerpoint/2010/main" val="34434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3B6B-9358-4408-AD27-E49A6AAF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Charge and Cancellation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0772-80C3-42B0-876A-9EB4D853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borrowers who had their loans cancel incurred significantly higher default charges from IPFS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99FAF-B932-4405-A2B1-57CEAC359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4800"/>
            <a:ext cx="7239000" cy="4629150"/>
          </a:xfr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F7BD82-C17D-4A6F-B62B-1B7E431E2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4867275"/>
            <a:ext cx="7239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561D-25AE-43B1-8AFE-7AA46FB7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890874"/>
            <a:ext cx="3200400" cy="1990725"/>
          </a:xfrm>
        </p:spPr>
        <p:txBody>
          <a:bodyPr/>
          <a:lstStyle/>
          <a:p>
            <a:r>
              <a:rPr lang="en-US" dirty="0"/>
              <a:t>Agent Performance and Cancellation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B05E-86AB-42DD-B2C5-07FF2C75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3429000"/>
            <a:ext cx="3200400" cy="25603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variable. Percentage of total loans made by an agent that cancelled.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People’s loans that cancelled had agents with higher cancellation rates on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Cancellation might be partially due to poor agent performance.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0A457-3ED0-4911-9AB5-3AEF3FDB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"/>
            <a:ext cx="7543800" cy="4629150"/>
          </a:xfr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0622F0-CD50-413B-888D-8A86EE82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4854988"/>
            <a:ext cx="7543799" cy="16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27F9-652E-4EF3-AB42-92406870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62200"/>
            <a:ext cx="3656012" cy="1990725"/>
          </a:xfrm>
        </p:spPr>
        <p:txBody>
          <a:bodyPr/>
          <a:lstStyle/>
          <a:p>
            <a:r>
              <a:rPr lang="en-US" dirty="0"/>
              <a:t>Borrower Web Registration and Loan Cancellation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1B6B33-46E7-437A-A304-532817D2D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800" y="4367308"/>
            <a:ext cx="3656012" cy="1622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Borrowers who did not register for their loan on the web cancelled at roughly 6.25 times the rate that those who did register on the web cancelled.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F745AC-598B-4F52-B7AE-3C6DCE6AB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0"/>
            <a:ext cx="7848600" cy="4800600"/>
          </a:xfr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7AA9EF-6D14-42A6-928F-7D51B23D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4876800"/>
            <a:ext cx="7848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CFF-AE3B-402C-94CF-AA88971C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1066800"/>
            <a:ext cx="3200400" cy="1990725"/>
          </a:xfrm>
        </p:spPr>
        <p:txBody>
          <a:bodyPr/>
          <a:lstStyle/>
          <a:p>
            <a:r>
              <a:rPr lang="en-US" dirty="0"/>
              <a:t>Borrower Credit Score and Cancellation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F7993-4A0A-4619-A730-657B7A58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3456194"/>
            <a:ext cx="3200400" cy="26398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clear differences between good and bad credit borrowers in terms of loan cancellation rates.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credit worthy people cancel much less frequently.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3,4, and 5 cancel at statistically the same rate according to the Tukey HSD Multiple Comparison of Means Test.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7EF060-42A9-4CB2-9FCF-281F8E7F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96" y="152400"/>
            <a:ext cx="7545388" cy="4114800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1D0CE2-DFF9-4D0C-855D-CC00BA253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38" y="4267200"/>
            <a:ext cx="521890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F387-4C87-4FE3-8509-5133EC13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1219200"/>
            <a:ext cx="3200400" cy="1990725"/>
          </a:xfrm>
        </p:spPr>
        <p:txBody>
          <a:bodyPr/>
          <a:lstStyle/>
          <a:p>
            <a:r>
              <a:rPr lang="en-US" dirty="0"/>
              <a:t>Bad Borrower Flag and Cancellation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0973E-138E-4A53-8E41-DCA56D40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3733800"/>
            <a:ext cx="3200400" cy="2133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clear association with cancellation if a borrower has cancelled at least one loan with IPFS in the past.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estimated odds of cancelling a loan are 28.52 times higher for borrowers who have cancelled at least 1 loan with IPFS than for borrowers who have not cancelled a loan.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9A0D9-66E8-4394-912E-03B6CEA7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90" y="9525"/>
            <a:ext cx="7239000" cy="4705350"/>
          </a:xfr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B6B3BC-5449-4E48-9672-B7089536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90" y="4648084"/>
            <a:ext cx="7239000" cy="18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9D9-9C05-4895-95C7-0F63E2CD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1143000"/>
            <a:ext cx="3200400" cy="1990725"/>
          </a:xfrm>
        </p:spPr>
        <p:txBody>
          <a:bodyPr/>
          <a:lstStyle/>
          <a:p>
            <a:r>
              <a:rPr lang="en-US" dirty="0"/>
              <a:t>Risky Zip Codes and Loan Cancellation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E2A9-58DF-4BA8-AF13-4CFFE592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3352800"/>
            <a:ext cx="3200400" cy="26365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Borrowers from zip codes known to have a significantly higher than average cancellation rate tend to cancel their loans more often than people from non problematic zip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estimated odds of loan cancellation are 1.94 times higher for people in bad zip codes vs people not in bad zip codes.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4B52BB-7416-456E-9ECA-4C380F08E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776"/>
            <a:ext cx="7239000" cy="4716624"/>
          </a:xfr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F222A4-DBF5-47F5-A4A2-72AD11DFE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724400"/>
            <a:ext cx="7239000" cy="17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7B8C6-1557-4249-A83B-90F37959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Predictive Models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4940AB-B5A6-4E44-8735-D102FCB15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72550-FC63-4A0D-AB07-6ABF8693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33400"/>
            <a:ext cx="9509760" cy="8723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Predictive Models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A04B82-28BD-4436-9CB1-3C65AF92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Classifier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Random Forest Classifier</a:t>
            </a:r>
          </a:p>
          <a:p>
            <a:r>
              <a:rPr lang="en-US" dirty="0" err="1"/>
              <a:t>XGBoost</a:t>
            </a:r>
            <a:r>
              <a:rPr lang="en-US" dirty="0"/>
              <a:t> (Gradient Boosted Tree Classifier)</a:t>
            </a:r>
          </a:p>
          <a:p>
            <a:r>
              <a:rPr lang="en-US" dirty="0"/>
              <a:t>Multi-Layer Perceptron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3E-E7AB-43C7-A27B-0FB791B0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71701"/>
            <a:ext cx="9509760" cy="7863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Top 2 Best Performing Models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56098-832B-4088-95AB-DE57940E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1218"/>
            <a:ext cx="6096000" cy="3513124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77A90-6C88-4D0D-9A29-27D72C83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218"/>
            <a:ext cx="5410200" cy="3513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2B3DD-FEC7-4713-B718-D71DDDA8F6CF}"/>
              </a:ext>
            </a:extLst>
          </p:cNvPr>
          <p:cNvSpPr txBox="1"/>
          <p:nvPr/>
        </p:nvSpPr>
        <p:spPr>
          <a:xfrm>
            <a:off x="2819400" y="1675653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MLP Classifier because of higher recall score</a:t>
            </a:r>
          </a:p>
        </p:txBody>
      </p:sp>
    </p:spTree>
    <p:extLst>
      <p:ext uri="{BB962C8B-B14F-4D97-AF65-F5344CB8AC3E}">
        <p14:creationId xmlns:p14="http://schemas.microsoft.com/office/powerpoint/2010/main" val="185943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2801-B5D4-4FA2-A089-DCB1DC63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70" y="392239"/>
            <a:ext cx="9509760" cy="8723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Overview –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DD17-22C4-4518-8D01-AA1FB0CE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IPFS is a Kansas City based Premium Finance Loan Lender</a:t>
            </a:r>
          </a:p>
          <a:p>
            <a:r>
              <a:rPr lang="en-US" sz="3200" dirty="0"/>
              <a:t>Received 3 Years of Loan Cancellation Data from IPFS</a:t>
            </a:r>
          </a:p>
          <a:p>
            <a:r>
              <a:rPr lang="en-US" sz="3200" dirty="0"/>
              <a:t>Goal of analysis was two-fold:</a:t>
            </a:r>
          </a:p>
          <a:p>
            <a:pPr lvl="1"/>
            <a:r>
              <a:rPr lang="en-US" sz="2800" dirty="0"/>
              <a:t>1: Determine which factors were significantly associated with Loan Cancellation</a:t>
            </a:r>
          </a:p>
          <a:p>
            <a:pPr lvl="1"/>
            <a:r>
              <a:rPr lang="en-US" sz="2800" dirty="0"/>
              <a:t>2: Build a model to accurately predict future loan cancellations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828D0A-0D92-4758-ACA0-865C7CE9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Findings and Recommendations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758F1-2394-4F4B-8747-2D766ED61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BA2EA5-BB66-407E-9DAF-966187BD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81000"/>
            <a:ext cx="9509760" cy="7101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Summary of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AD0AD-3891-4C73-8230-002BAF60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potential profile of a safe borrower is as follows:</a:t>
            </a:r>
          </a:p>
          <a:p>
            <a:pPr lvl="1"/>
            <a:r>
              <a:rPr lang="en-US" dirty="0"/>
              <a:t>Borrower Registers on the web and uses the internet to service their loan/get updates about their loan (</a:t>
            </a:r>
            <a:r>
              <a:rPr lang="en-US" dirty="0" err="1"/>
              <a:t>EForms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Borrower does not incur Default Charges</a:t>
            </a:r>
          </a:p>
          <a:p>
            <a:pPr lvl="1"/>
            <a:r>
              <a:rPr lang="en-US" dirty="0"/>
              <a:t>Borrower has no history of loan cancellation with IPFS</a:t>
            </a:r>
          </a:p>
          <a:p>
            <a:pPr lvl="1"/>
            <a:r>
              <a:rPr lang="en-US" dirty="0"/>
              <a:t>Borrower does not work in transportation or construction</a:t>
            </a:r>
          </a:p>
          <a:p>
            <a:pPr lvl="1"/>
            <a:r>
              <a:rPr lang="en-US" dirty="0"/>
              <a:t>Borrower has good to great credit</a:t>
            </a:r>
          </a:p>
          <a:p>
            <a:pPr lvl="1"/>
            <a:r>
              <a:rPr lang="en-US" dirty="0"/>
              <a:t>Borrower is not from a high-risk zip code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A potential profile of a risky borrower is as follows:</a:t>
            </a:r>
          </a:p>
          <a:p>
            <a:pPr lvl="1"/>
            <a:r>
              <a:rPr lang="en-US" dirty="0"/>
              <a:t>Borrower does not use internet to service loan/does not use </a:t>
            </a:r>
            <a:r>
              <a:rPr lang="en-US" dirty="0" err="1"/>
              <a:t>EForms</a:t>
            </a:r>
            <a:endParaRPr lang="en-US" dirty="0"/>
          </a:p>
          <a:p>
            <a:pPr lvl="1"/>
            <a:r>
              <a:rPr lang="en-US" dirty="0"/>
              <a:t>Borrower incurs Default or Late Charges</a:t>
            </a:r>
          </a:p>
          <a:p>
            <a:pPr lvl="1"/>
            <a:r>
              <a:rPr lang="en-US" dirty="0"/>
              <a:t>Borrower has average to poor credit and is asking for a large loan</a:t>
            </a:r>
          </a:p>
          <a:p>
            <a:pPr lvl="1"/>
            <a:r>
              <a:rPr lang="en-US" dirty="0"/>
              <a:t>Borrower works in transportation or construction</a:t>
            </a:r>
          </a:p>
          <a:p>
            <a:pPr lvl="1"/>
            <a:r>
              <a:rPr lang="en-US" dirty="0"/>
              <a:t>Borrower is from a high-risk zip code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0C46-C41D-4C53-BADB-EC0AC30E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04800"/>
            <a:ext cx="9509760" cy="8723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23A-83F0-4B9E-A546-5BD21EA5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Encourage or Require Borrowers to register on the web and use E-Forms.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Never lend to borrowers who have cancelled a loan with IPFS.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More thorough and detailed vetting of borrowers wanting larger loans if their credit is not good or great.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Monitor individual agent performance to see if agent actions or lack thereof contribute to higher cancellation rates.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More strict requirements for borrowers who work in Transportation or Construction.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324" y="228600"/>
            <a:ext cx="9509760" cy="872363"/>
          </a:xfrm>
        </p:spPr>
        <p:txBody>
          <a:bodyPr/>
          <a:lstStyle/>
          <a:p>
            <a:pPr algn="ctr"/>
            <a:r>
              <a:rPr lang="en-US" sz="4000" b="1" dirty="0"/>
              <a:t>Quick 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784"/>
            <a:ext cx="9936480" cy="43287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Loan Cancellation Rate has remained static over time despite increased loan volume.</a:t>
            </a:r>
          </a:p>
          <a:p>
            <a:r>
              <a:rPr lang="en-US" dirty="0"/>
              <a:t>7 Most Important Variables are: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Number of Payments Received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Default Charge Amount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Agent Loan Cancellation Rate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Registration on Web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Borrower Credit Score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Bad Borrower Flag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/>
              <a:t>High-risk zip code</a:t>
            </a:r>
          </a:p>
          <a:p>
            <a:r>
              <a:rPr lang="en-US" dirty="0"/>
              <a:t>We recommend that IPFS enact the following if possible:</a:t>
            </a:r>
          </a:p>
          <a:p>
            <a:pPr lvl="1"/>
            <a:r>
              <a:rPr lang="en-US" dirty="0"/>
              <a:t>Encourage or Require Borrowers to register on the web, use E-Forms.</a:t>
            </a:r>
          </a:p>
          <a:p>
            <a:pPr lvl="1"/>
            <a:r>
              <a:rPr lang="en-US" dirty="0"/>
              <a:t>Never lend to borrowers who have cancelled a loan with IPFS.</a:t>
            </a:r>
          </a:p>
          <a:p>
            <a:pPr lvl="1"/>
            <a:r>
              <a:rPr lang="en-US" dirty="0"/>
              <a:t>More thorough and detailed vetting of borrowers who meet some or all of the criteria described previously that characterize a risky borrower.</a:t>
            </a:r>
          </a:p>
          <a:p>
            <a:pPr lvl="1"/>
            <a:r>
              <a:rPr lang="en-US" dirty="0"/>
              <a:t>Monitor Agent Performance</a:t>
            </a:r>
          </a:p>
          <a:p>
            <a:pPr lvl="1"/>
            <a:r>
              <a:rPr lang="en-US" dirty="0"/>
              <a:t>More stringent loan terms for borrowers in Transportation or Construction.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F700-A5AD-4D4D-8ACB-AD16181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8A25-014C-41D8-8D20-D1BEBD38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609600"/>
            <a:ext cx="9509760" cy="7101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Overview – Focus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165080" cy="4419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b="1" u="sng" dirty="0"/>
              <a:t>Focus of Analysis:</a:t>
            </a:r>
          </a:p>
          <a:p>
            <a:r>
              <a:rPr lang="en-US" sz="1800" b="1" dirty="0"/>
              <a:t>What are the factors that explain loan cancellation?</a:t>
            </a:r>
          </a:p>
          <a:p>
            <a:r>
              <a:rPr lang="en-US" sz="1800" b="1" dirty="0"/>
              <a:t>Are there policy implications/changes in business rules that are necessary based on these findings?</a:t>
            </a:r>
          </a:p>
          <a:p>
            <a:r>
              <a:rPr lang="en-US" sz="1800" b="1" dirty="0"/>
              <a:t>What actions can IPFS take to mitigate future loan cancellation given the findings of this analysis?</a:t>
            </a:r>
          </a:p>
          <a:p>
            <a:r>
              <a:rPr lang="en-US" sz="1800" b="1" dirty="0"/>
              <a:t>Which model performed best in terms of Recall Score?</a:t>
            </a:r>
          </a:p>
          <a:p>
            <a:pPr marL="45720" indent="0">
              <a:buNone/>
            </a:pPr>
            <a:endParaRPr lang="en-US" sz="800" dirty="0"/>
          </a:p>
          <a:p>
            <a:pPr marL="45720" indent="0">
              <a:buNone/>
            </a:pPr>
            <a:r>
              <a:rPr lang="en-US" sz="1800" b="1" u="sng" dirty="0"/>
              <a:t>Value-add(s) for IPFS: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b="1" dirty="0"/>
              <a:t>Minimizing cancellations accomplishes: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Agents have more stability in their book of business (Good for employees)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Difference in earned premium can be re-invested in business/distributed among shareholders (Good for investors)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/>
              <a:t>More careful underwriting -&gt; preventing company loss of income (Good for the company; Reduce insolvency risk)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79611-2533-40E0-B994-A4AFD4B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232AE-7C67-4408-A59A-B0FEB883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	   	         1.    Explanation of Variables    </a:t>
            </a:r>
          </a:p>
          <a:p>
            <a:pPr algn="l"/>
            <a:r>
              <a:rPr lang="en-US" dirty="0"/>
              <a:t>		         2.    Dealing with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6228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FEE5-2573-4C6E-ABE0-D4F5C35F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Explanation of Variables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1FE17C-6227-49D0-89F9-D523D4D29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6" y="1295400"/>
            <a:ext cx="11736114" cy="5257800"/>
          </a:xfrm>
        </p:spPr>
      </p:pic>
    </p:spTree>
    <p:extLst>
      <p:ext uri="{BB962C8B-B14F-4D97-AF65-F5344CB8AC3E}">
        <p14:creationId xmlns:p14="http://schemas.microsoft.com/office/powerpoint/2010/main" val="27737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01E5-107F-4066-BD90-5EFA8D6C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Dealing with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4DE2-D1DE-4B82-BAA3-56BD510A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technique called SMOTE</a:t>
            </a:r>
          </a:p>
          <a:p>
            <a:r>
              <a:rPr lang="en-US" dirty="0"/>
              <a:t>Stands for </a:t>
            </a:r>
            <a:r>
              <a:rPr lang="en-US" b="1" u="sng" dirty="0"/>
              <a:t>S</a:t>
            </a:r>
            <a:r>
              <a:rPr lang="en-US" dirty="0"/>
              <a:t>ynthetic </a:t>
            </a:r>
            <a:r>
              <a:rPr lang="en-US" b="1" u="sng" dirty="0"/>
              <a:t>M</a:t>
            </a:r>
            <a:r>
              <a:rPr lang="en-US" dirty="0"/>
              <a:t>inority </a:t>
            </a:r>
            <a:r>
              <a:rPr lang="en-US" b="1" u="sng" dirty="0"/>
              <a:t>O</a:t>
            </a:r>
            <a:r>
              <a:rPr lang="en-US" dirty="0"/>
              <a:t>versampling </a:t>
            </a:r>
            <a:r>
              <a:rPr lang="en-US" b="1" u="sng" dirty="0" err="1"/>
              <a:t>TE</a:t>
            </a:r>
            <a:r>
              <a:rPr lang="en-US" dirty="0" err="1"/>
              <a:t>chnique</a:t>
            </a:r>
            <a:endParaRPr lang="en-US" dirty="0"/>
          </a:p>
          <a:p>
            <a:r>
              <a:rPr lang="en-US" dirty="0"/>
              <a:t>Creates synthetic data points of the minority class that have similar characteristics 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E5A35AA-0A73-4E21-AEA7-55A8CFFB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3810000"/>
            <a:ext cx="9220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B48EB-74EA-4AF3-965A-3A5ADEB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Key 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08D1F-9A6F-4A78-823F-987AD10E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28600"/>
            <a:ext cx="950976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Results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62833"/>
            <a:ext cx="9509760" cy="4127627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2800" dirty="0"/>
              <a:t>Cancellations over time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Who is the typical IPFS customer?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What factors were associated with cancellation?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600" dirty="0"/>
              <a:t>Logit model results and rationale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/>
              <a:t>7 Most important predictors of cancellation with visualizations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/>
              <a:t>Explanation of other predictive models used.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9578</TotalTime>
  <Words>1223</Words>
  <Application>Microsoft Office PowerPoint</Application>
  <PresentationFormat>Widescreen</PresentationFormat>
  <Paragraphs>166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Corbel</vt:lpstr>
      <vt:lpstr>Euphemia</vt:lpstr>
      <vt:lpstr>Wingdings</vt:lpstr>
      <vt:lpstr>Banded Design Blue 16x9</vt:lpstr>
      <vt:lpstr>IPFS Analytics Competition</vt:lpstr>
      <vt:lpstr>Presentation Outline</vt:lpstr>
      <vt:lpstr>Project Overview – Background </vt:lpstr>
      <vt:lpstr>Project Overview – Focus of Analysis</vt:lpstr>
      <vt:lpstr>Data Definitions</vt:lpstr>
      <vt:lpstr>Explanation of Variables</vt:lpstr>
      <vt:lpstr>Dealing with Class Imbalance</vt:lpstr>
      <vt:lpstr>Results and Key Findings</vt:lpstr>
      <vt:lpstr>Results and Key Findings</vt:lpstr>
      <vt:lpstr>Cancellations Over Time</vt:lpstr>
      <vt:lpstr>Who is the IPFS Customer</vt:lpstr>
      <vt:lpstr>Who is the IPFS Customer</vt:lpstr>
      <vt:lpstr>Who is the IPFS Customer</vt:lpstr>
      <vt:lpstr>Who is the IPFS Customer</vt:lpstr>
      <vt:lpstr>Who is the IPFS Customer</vt:lpstr>
      <vt:lpstr>Logit Model Results and Rationale</vt:lpstr>
      <vt:lpstr>Why Use A Logit Model?</vt:lpstr>
      <vt:lpstr>Full List of Factors Used in Logit Model</vt:lpstr>
      <vt:lpstr>7 Most Important Predictors of Cancellation</vt:lpstr>
      <vt:lpstr>Number of Payments Received and Cancellation Rate</vt:lpstr>
      <vt:lpstr>Default Charge and Cancellation</vt:lpstr>
      <vt:lpstr>Agent Performance and Cancellation Rates</vt:lpstr>
      <vt:lpstr>Borrower Web Registration and Loan Cancellation</vt:lpstr>
      <vt:lpstr>Borrower Credit Score and Cancellation Rates</vt:lpstr>
      <vt:lpstr>Bad Borrower Flag and Cancellation Rates</vt:lpstr>
      <vt:lpstr>Risky Zip Codes and Loan Cancellation Rates</vt:lpstr>
      <vt:lpstr>Other Predictive Models Used</vt:lpstr>
      <vt:lpstr>Predictive Models Used</vt:lpstr>
      <vt:lpstr>Top 2 Best Performing Models</vt:lpstr>
      <vt:lpstr>Summary of Findings and Recommendations </vt:lpstr>
      <vt:lpstr>Summary of Findings</vt:lpstr>
      <vt:lpstr>Recommendations</vt:lpstr>
      <vt:lpstr>Quick 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Michael</dc:creator>
  <cp:lastModifiedBy>Eric Vanmeerhaeghe</cp:lastModifiedBy>
  <cp:revision>119</cp:revision>
  <dcterms:created xsi:type="dcterms:W3CDTF">2019-03-27T22:05:12Z</dcterms:created>
  <dcterms:modified xsi:type="dcterms:W3CDTF">2019-09-18T04:01:45Z</dcterms:modified>
</cp:coreProperties>
</file>