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216D-7F8D-6C4E-BA27-BC3314BBD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24BDF-FF33-CE48-9747-8AC3CFEDB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CSC 481</a:t>
            </a:r>
          </a:p>
          <a:p>
            <a:r>
              <a:rPr lang="en-US" dirty="0"/>
              <a:t>Eric Vistnes</a:t>
            </a:r>
          </a:p>
        </p:txBody>
      </p:sp>
    </p:spTree>
    <p:extLst>
      <p:ext uri="{BB962C8B-B14F-4D97-AF65-F5344CB8AC3E}">
        <p14:creationId xmlns:p14="http://schemas.microsoft.com/office/powerpoint/2010/main" val="305079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4CCF-766B-B24F-BA4F-866B26C2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C9BA-3120-BB42-93CA-E146D8CC7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Talahua</a:t>
            </a:r>
            <a:r>
              <a:rPr lang="en-US" dirty="0"/>
              <a:t> JS, </a:t>
            </a:r>
            <a:r>
              <a:rPr lang="en-US" dirty="0" err="1"/>
              <a:t>Buele</a:t>
            </a:r>
            <a:r>
              <a:rPr lang="en-US" dirty="0"/>
              <a:t> J, </a:t>
            </a:r>
            <a:r>
              <a:rPr lang="en-US" dirty="0" err="1"/>
              <a:t>Calvopiña</a:t>
            </a:r>
            <a:r>
              <a:rPr lang="en-US" dirty="0"/>
              <a:t> P, Varela-</a:t>
            </a:r>
            <a:r>
              <a:rPr lang="en-US" dirty="0" err="1"/>
              <a:t>Aldás</a:t>
            </a:r>
            <a:r>
              <a:rPr lang="en-US" dirty="0"/>
              <a:t> J. Facial Recognition System for People with and without Face Mask in Times of the COVID-19 Pandemic. </a:t>
            </a:r>
            <a:r>
              <a:rPr lang="en-US" i="1" dirty="0"/>
              <a:t>Sustainability</a:t>
            </a:r>
            <a:r>
              <a:rPr lang="en-US" dirty="0"/>
              <a:t>. 2021; 13(12):6900. https://</a:t>
            </a:r>
            <a:r>
              <a:rPr lang="en-US" dirty="0" err="1"/>
              <a:t>doi.org</a:t>
            </a:r>
            <a:r>
              <a:rPr lang="en-US" dirty="0"/>
              <a:t>/10.3390/su13126900</a:t>
            </a:r>
          </a:p>
          <a:p>
            <a:r>
              <a:rPr lang="en-US" dirty="0" err="1"/>
              <a:t>Batagelj</a:t>
            </a:r>
            <a:r>
              <a:rPr lang="en-US" dirty="0"/>
              <a:t> B, Peer P, </a:t>
            </a:r>
            <a:r>
              <a:rPr lang="en-US" dirty="0" err="1"/>
              <a:t>Štruc</a:t>
            </a:r>
            <a:r>
              <a:rPr lang="en-US" dirty="0"/>
              <a:t> V, </a:t>
            </a:r>
            <a:r>
              <a:rPr lang="en-US" dirty="0" err="1"/>
              <a:t>Dobrišek</a:t>
            </a:r>
            <a:r>
              <a:rPr lang="en-US" dirty="0"/>
              <a:t> S. How to Correctly Detect Face-Masks for COVID-19 from Visual Information? </a:t>
            </a:r>
            <a:r>
              <a:rPr lang="en-US" i="1" dirty="0"/>
              <a:t>Applied Sciences</a:t>
            </a:r>
            <a:r>
              <a:rPr lang="en-US" dirty="0"/>
              <a:t>. 2021; 11(5):2070. https://</a:t>
            </a:r>
            <a:r>
              <a:rPr lang="en-US" dirty="0" err="1"/>
              <a:t>doi.org</a:t>
            </a:r>
            <a:r>
              <a:rPr lang="en-US" dirty="0"/>
              <a:t>/10.3390/app11052070 </a:t>
            </a:r>
          </a:p>
        </p:txBody>
      </p:sp>
    </p:spTree>
    <p:extLst>
      <p:ext uri="{BB962C8B-B14F-4D97-AF65-F5344CB8AC3E}">
        <p14:creationId xmlns:p14="http://schemas.microsoft.com/office/powerpoint/2010/main" val="151452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2712-F36B-B04E-82F0-92EC7D41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7E62-240B-7A4D-9A33-DECE8303D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820496"/>
          </a:xfrm>
        </p:spPr>
        <p:txBody>
          <a:bodyPr/>
          <a:lstStyle/>
          <a:p>
            <a:r>
              <a:rPr lang="en-US" dirty="0"/>
              <a:t>Graduating Masters Student in Data Science</a:t>
            </a:r>
          </a:p>
          <a:p>
            <a:r>
              <a:rPr lang="en-US" dirty="0"/>
              <a:t>Full-time software Engineer at manufacturing company</a:t>
            </a:r>
          </a:p>
          <a:p>
            <a:r>
              <a:rPr lang="en-US" dirty="0"/>
              <a:t>Undergraduate in Economics; and Computer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EEEB7-D5FC-7745-95BC-6A71839A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015110"/>
            <a:ext cx="3175875" cy="1383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755D7-5723-E142-A626-21CD90D33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280" y="5015056"/>
            <a:ext cx="1386873" cy="1386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91F894-03A9-E746-809C-ED747BE9B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610" y="5015056"/>
            <a:ext cx="2178735" cy="1383323"/>
          </a:xfrm>
          <a:prstGeom prst="rect">
            <a:avLst/>
          </a:prstGeom>
        </p:spPr>
      </p:pic>
      <p:pic>
        <p:nvPicPr>
          <p:cNvPr id="12" name="Picture 11" descr="A cat sitting on a chair&#10;&#10;Description automatically generated with medium confidence">
            <a:extLst>
              <a:ext uri="{FF2B5EF4-FFF2-40B4-BE49-F238E27FC236}">
                <a16:creationId xmlns:a16="http://schemas.microsoft.com/office/drawing/2014/main" id="{B4530537-8630-E44A-96DB-DBDBCCC21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0882" y="1842074"/>
            <a:ext cx="2061118" cy="27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1BD2-86A0-334E-B2AC-875479AF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0904C-58BC-A14C-9078-6E8FB0678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E7C3-B001-3E4C-9C19-8FC11861B77A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a model based on </a:t>
            </a:r>
            <a:r>
              <a:rPr lang="en-US" sz="1800" dirty="0" err="1"/>
              <a:t>VGGNet</a:t>
            </a:r>
            <a:r>
              <a:rPr lang="en-US" sz="1800" dirty="0"/>
              <a:t>, a Convolutional Neural Network (CNN) with 13 convolutional layers and 3 fully connected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Smaller 3x3 filters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48408-01D2-BC49-B281-94CC339D1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Locate Faces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1883CD-5200-7449-9E54-35B131C767E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the </a:t>
            </a:r>
            <a:r>
              <a:rPr lang="en-US" sz="1800" dirty="0" err="1"/>
              <a:t>Haar</a:t>
            </a:r>
            <a:r>
              <a:rPr lang="en-US" sz="1800" dirty="0"/>
              <a:t> Cascade database of facial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Convert image to grayscale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Widen ROI width and height to encapsulate more of face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0CF3D-7B4A-2542-9383-84A393829E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Pass in Group Photo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1E1B89-010F-B34A-8B65-8C0115B142E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Implement the Facial Detector to pass individual faces to model to predict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Draw on red or green boxes to indicate presence of face masks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356806-7779-FE41-9A25-677E0953587F}"/>
              </a:ext>
            </a:extLst>
          </p:cNvPr>
          <p:cNvCxnSpPr/>
          <p:nvPr/>
        </p:nvCxnSpPr>
        <p:spPr>
          <a:xfrm flipV="1">
            <a:off x="685799" y="2819400"/>
            <a:ext cx="10820400" cy="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5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311F-1CD7-F841-8AF7-75C607C7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75E0C-CF2D-B14A-AEDB-9FC5283F1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Facial Recognition System for People with and without Face Mask in Times of the COVID-19 Pandemic. </a:t>
            </a:r>
          </a:p>
          <a:p>
            <a:pPr lvl="1"/>
            <a:r>
              <a:rPr lang="en-US" sz="1600" dirty="0" err="1"/>
              <a:t>Talahua</a:t>
            </a:r>
            <a:r>
              <a:rPr lang="en-US" sz="1600" dirty="0"/>
              <a:t> JS, </a:t>
            </a:r>
            <a:r>
              <a:rPr lang="en-US" sz="1600" dirty="0" err="1"/>
              <a:t>Buele</a:t>
            </a:r>
            <a:r>
              <a:rPr lang="en-US" sz="1600" dirty="0"/>
              <a:t> J, </a:t>
            </a:r>
            <a:r>
              <a:rPr lang="en-US" sz="1600" dirty="0" err="1"/>
              <a:t>Calvopiña</a:t>
            </a:r>
            <a:r>
              <a:rPr lang="en-US" sz="1600" dirty="0"/>
              <a:t> P, Varela-</a:t>
            </a:r>
            <a:r>
              <a:rPr lang="en-US" sz="1600" dirty="0" err="1"/>
              <a:t>Aldás</a:t>
            </a:r>
            <a:r>
              <a:rPr lang="en-US" sz="1600" dirty="0"/>
              <a:t> J.</a:t>
            </a:r>
          </a:p>
          <a:p>
            <a:pPr lvl="1"/>
            <a:r>
              <a:rPr lang="en-US" sz="1600" dirty="0"/>
              <a:t>Presents a highly accurate model with 99.64% accuracy. However, only works on the 10 people it was extensively made for. Can identify these people with or without a mask.</a:t>
            </a:r>
          </a:p>
          <a:p>
            <a:pPr lvl="1"/>
            <a:r>
              <a:rPr lang="en-US" sz="1600" dirty="0"/>
              <a:t>Still struggles if faces are at an angle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9FE59-6B37-514B-B0B9-F3E43E9A36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How to Correctly Detect Face-Masks for COVID-19 from Visual Information?</a:t>
            </a:r>
          </a:p>
          <a:p>
            <a:pPr lvl="1"/>
            <a:r>
              <a:rPr lang="en-US" sz="1600" dirty="0" err="1"/>
              <a:t>Batagelj</a:t>
            </a:r>
            <a:r>
              <a:rPr lang="en-US" sz="1600" dirty="0"/>
              <a:t> B, Peer P, </a:t>
            </a:r>
            <a:r>
              <a:rPr lang="en-US" sz="1600" dirty="0" err="1"/>
              <a:t>Štruc</a:t>
            </a:r>
            <a:r>
              <a:rPr lang="en-US" sz="1600" dirty="0"/>
              <a:t> V, </a:t>
            </a:r>
            <a:r>
              <a:rPr lang="en-US" sz="1600" dirty="0" err="1"/>
              <a:t>Dobrišek</a:t>
            </a:r>
            <a:r>
              <a:rPr lang="en-US" sz="1600" dirty="0"/>
              <a:t> S.</a:t>
            </a:r>
          </a:p>
          <a:p>
            <a:pPr lvl="1"/>
            <a:r>
              <a:rPr lang="en-US" sz="1600" dirty="0"/>
              <a:t>Attempts to classify if face masks are not only worn but worn properly. The models achieve 97-98.6% accuracy in classification</a:t>
            </a:r>
          </a:p>
          <a:p>
            <a:pPr lvl="1"/>
            <a:r>
              <a:rPr lang="en-US" sz="1600" dirty="0"/>
              <a:t>However, the authors note that the face detection system is not as effective</a:t>
            </a:r>
          </a:p>
          <a:p>
            <a:pPr lvl="2"/>
            <a:r>
              <a:rPr lang="en-US" sz="1400" dirty="0"/>
              <a:t>73-93% accurate</a:t>
            </a:r>
          </a:p>
        </p:txBody>
      </p:sp>
    </p:spTree>
    <p:extLst>
      <p:ext uri="{BB962C8B-B14F-4D97-AF65-F5344CB8AC3E}">
        <p14:creationId xmlns:p14="http://schemas.microsoft.com/office/powerpoint/2010/main" val="385877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B9B4-75B6-2C44-832A-50BB8BBC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The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21D11-8B2E-3C4C-A1C8-E14F8814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22247"/>
            <a:ext cx="4521200" cy="25403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E0BF-A0E0-7842-AFFC-163865995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 err="1"/>
              <a:t>VGGNet</a:t>
            </a:r>
            <a:r>
              <a:rPr lang="en-US" dirty="0"/>
              <a:t> is a format with only 3x3 convolutions and layers are stacked deeper in the network prior to pooling</a:t>
            </a:r>
          </a:p>
          <a:p>
            <a:r>
              <a:rPr lang="en-US" dirty="0"/>
              <a:t>3 convolutional layers and 2 fully connected layers</a:t>
            </a:r>
          </a:p>
          <a:p>
            <a:r>
              <a:rPr lang="en-US" dirty="0"/>
              <a:t>Trained on images of single faces with or without masks</a:t>
            </a:r>
          </a:p>
          <a:p>
            <a:pPr marL="285750" indent="-285750"/>
            <a:r>
              <a:rPr lang="en-US" dirty="0"/>
              <a:t>75 epochs</a:t>
            </a:r>
          </a:p>
          <a:p>
            <a:pPr marL="285750" indent="-285750"/>
            <a:r>
              <a:rPr lang="en-US" dirty="0"/>
              <a:t>Batch size 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4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2695-649C-9944-A300-03206FCE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625105E-634F-6A4F-AAAF-C207759E7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583985"/>
            <a:ext cx="4521200" cy="155804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5FA586-66B0-4BCC-BAE4-2122737AB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Validation accuracy of 99.15%</a:t>
            </a:r>
          </a:p>
          <a:p>
            <a:r>
              <a:rPr lang="en-US" dirty="0"/>
              <a:t>Includes photos with different angles, lightings, and picture quality</a:t>
            </a:r>
          </a:p>
          <a:p>
            <a:r>
              <a:rPr lang="en-US" dirty="0"/>
              <a:t>Is this a difficult problem?</a:t>
            </a:r>
          </a:p>
          <a:p>
            <a:r>
              <a:rPr lang="en-US" dirty="0"/>
              <a:t>Overall, very performative </a:t>
            </a:r>
          </a:p>
        </p:txBody>
      </p:sp>
      <p:pic>
        <p:nvPicPr>
          <p:cNvPr id="7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4CFD6B2-0CB5-804E-8D96-E71529545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8" b="1"/>
          <a:stretch/>
        </p:blipFill>
        <p:spPr>
          <a:xfrm>
            <a:off x="635000" y="3250096"/>
            <a:ext cx="4521200" cy="339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8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126A56-9BB9-F247-9CAC-0796F094701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Face Detection</a:t>
            </a:r>
          </a:p>
        </p:txBody>
      </p:sp>
      <p:pic>
        <p:nvPicPr>
          <p:cNvPr id="15" name="Content Placeholder 1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53897DE7-5560-BD4E-821E-57D667606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441" y="2193925"/>
            <a:ext cx="5909117" cy="4024313"/>
          </a:xfrm>
        </p:spPr>
      </p:pic>
    </p:spTree>
    <p:extLst>
      <p:ext uri="{BB962C8B-B14F-4D97-AF65-F5344CB8AC3E}">
        <p14:creationId xmlns:p14="http://schemas.microsoft.com/office/powerpoint/2010/main" val="423476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928A2A-3CA1-7441-971C-D681BE4C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Real Photos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495152-D769-451A-92DB-5A3DE73FC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647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81739D14-E1F9-4549-98F8-7D82ABD01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341" b="-3"/>
          <a:stretch/>
        </p:blipFill>
        <p:spPr>
          <a:xfrm>
            <a:off x="1" y="-2"/>
            <a:ext cx="4169661" cy="4206240"/>
          </a:xfrm>
          <a:prstGeom prst="rect">
            <a:avLst/>
          </a:prstGeom>
        </p:spPr>
      </p:pic>
      <p:pic>
        <p:nvPicPr>
          <p:cNvPr id="12" name="Picture 11" descr="A group of women wearing face masks&#10;&#10;Description automatically generated with low confidence">
            <a:extLst>
              <a:ext uri="{FF2B5EF4-FFF2-40B4-BE49-F238E27FC236}">
                <a16:creationId xmlns:a16="http://schemas.microsoft.com/office/drawing/2014/main" id="{4FA09033-226B-C942-94EA-7721668835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63" r="8810" b="-3"/>
          <a:stretch/>
        </p:blipFill>
        <p:spPr>
          <a:xfrm>
            <a:off x="-1" y="4206239"/>
            <a:ext cx="4169662" cy="265176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5E57C-005C-154A-B4C2-A773E7F51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360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Improve the ROI Face Detection specifications for each image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Given a large box around a face, proves accurate to manual checks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Needed to try multiple images so they were all facing forward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Expanding the ROI size vastly improves performance</a:t>
            </a:r>
          </a:p>
        </p:txBody>
      </p:sp>
    </p:spTree>
    <p:extLst>
      <p:ext uri="{BB962C8B-B14F-4D97-AF65-F5344CB8AC3E}">
        <p14:creationId xmlns:p14="http://schemas.microsoft.com/office/powerpoint/2010/main" val="115665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805B-CE12-DF44-9580-FDF1F41C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79294-ACED-314C-9275-A2C2A89B7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issue is Face Detection/Localization with face masks</a:t>
            </a:r>
          </a:p>
          <a:p>
            <a:r>
              <a:rPr lang="en-US" dirty="0"/>
              <a:t>Most models of a single face are trivial </a:t>
            </a:r>
          </a:p>
          <a:p>
            <a:r>
              <a:rPr lang="en-US" dirty="0"/>
              <a:t>Need new ROI face detectors for face masks</a:t>
            </a:r>
          </a:p>
          <a:p>
            <a:pPr lvl="1"/>
            <a:r>
              <a:rPr lang="en-US" dirty="0"/>
              <a:t>This is a project in and of itself</a:t>
            </a:r>
          </a:p>
          <a:p>
            <a:r>
              <a:rPr lang="en-US" dirty="0"/>
              <a:t>Can work well as a model of single faces, such as Face ID or face scanners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9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3339</TotalTime>
  <Words>498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Face Mask Detection</vt:lpstr>
      <vt:lpstr>Introduction</vt:lpstr>
      <vt:lpstr>Goals</vt:lpstr>
      <vt:lpstr>Literature Review</vt:lpstr>
      <vt:lpstr>The Model</vt:lpstr>
      <vt:lpstr>Results</vt:lpstr>
      <vt:lpstr>Face Detection</vt:lpstr>
      <vt:lpstr>Real Photos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</dc:title>
  <dc:creator>Eric Vistnes</dc:creator>
  <cp:lastModifiedBy>Eric Vistnes</cp:lastModifiedBy>
  <cp:revision>31</cp:revision>
  <dcterms:created xsi:type="dcterms:W3CDTF">2021-11-08T23:29:52Z</dcterms:created>
  <dcterms:modified xsi:type="dcterms:W3CDTF">2021-11-14T04:40:14Z</dcterms:modified>
</cp:coreProperties>
</file>