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5963" cy="32921575"/>
  <p:notesSz cx="6858000" cy="9144000"/>
  <p:defaultTextStyle>
    <a:defPPr>
      <a:defRPr lang="en-US"/>
    </a:defPPr>
    <a:lvl1pPr marL="0" algn="l" defTabSz="438948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743" algn="l" defTabSz="438948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486" algn="l" defTabSz="438948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4229" algn="l" defTabSz="438948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972" algn="l" defTabSz="438948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3714" algn="l" defTabSz="438948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8457" algn="l" defTabSz="438948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3200" algn="l" defTabSz="438948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7943" algn="l" defTabSz="438948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38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5187"/>
  </p:normalViewPr>
  <p:slideViewPr>
    <p:cSldViewPr>
      <p:cViewPr>
        <p:scale>
          <a:sx n="25" d="100"/>
          <a:sy n="25" d="100"/>
        </p:scale>
        <p:origin x="1160" y="304"/>
      </p:cViewPr>
      <p:guideLst>
        <p:guide orient="horz" pos="10369"/>
        <p:guide pos="138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3D281-2790-4738-85E3-6B5EF814E5F0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05907-F86A-4109-B212-384D295AA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314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743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486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4229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972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3714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8457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3200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7943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97" y="10227028"/>
            <a:ext cx="37311569" cy="7056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395" y="18655559"/>
            <a:ext cx="30727174" cy="84132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4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3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2A3D-62F9-40D5-B997-5C406EEE223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81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2A3D-62F9-40D5-B997-5C406EEE223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86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74722" y="6325213"/>
            <a:ext cx="47409162" cy="1348489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9606" y="6325213"/>
            <a:ext cx="141503514" cy="1348489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2A3D-62F9-40D5-B997-5C406EEE223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06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2A3D-62F9-40D5-B997-5C406EEE223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07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478" y="21155162"/>
            <a:ext cx="37311569" cy="6538591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478" y="13953571"/>
            <a:ext cx="37311569" cy="7201592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743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48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42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97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371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845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32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79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2A3D-62F9-40D5-B997-5C406EEE223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58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9608" y="36876741"/>
            <a:ext cx="94452529" cy="104297379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23734" y="36876741"/>
            <a:ext cx="94460147" cy="104297379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2A3D-62F9-40D5-B997-5C406EEE223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88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798" y="1318390"/>
            <a:ext cx="39506367" cy="54869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798" y="7369253"/>
            <a:ext cx="19395007" cy="3071154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743" indent="0">
              <a:buNone/>
              <a:defRPr sz="9600" b="1"/>
            </a:lvl2pPr>
            <a:lvl3pPr marL="4389486" indent="0">
              <a:buNone/>
              <a:defRPr sz="8600" b="1"/>
            </a:lvl3pPr>
            <a:lvl4pPr marL="6584229" indent="0">
              <a:buNone/>
              <a:defRPr sz="7700" b="1"/>
            </a:lvl4pPr>
            <a:lvl5pPr marL="8778972" indent="0">
              <a:buNone/>
              <a:defRPr sz="7700" b="1"/>
            </a:lvl5pPr>
            <a:lvl6pPr marL="10973714" indent="0">
              <a:buNone/>
              <a:defRPr sz="7700" b="1"/>
            </a:lvl6pPr>
            <a:lvl7pPr marL="13168457" indent="0">
              <a:buNone/>
              <a:defRPr sz="7700" b="1"/>
            </a:lvl7pPr>
            <a:lvl8pPr marL="15363200" indent="0">
              <a:buNone/>
              <a:defRPr sz="7700" b="1"/>
            </a:lvl8pPr>
            <a:lvl9pPr marL="175579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798" y="10440407"/>
            <a:ext cx="19395007" cy="1896801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8542" y="7369253"/>
            <a:ext cx="19402625" cy="3071154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743" indent="0">
              <a:buNone/>
              <a:defRPr sz="9600" b="1"/>
            </a:lvl2pPr>
            <a:lvl3pPr marL="4389486" indent="0">
              <a:buNone/>
              <a:defRPr sz="8600" b="1"/>
            </a:lvl3pPr>
            <a:lvl4pPr marL="6584229" indent="0">
              <a:buNone/>
              <a:defRPr sz="7700" b="1"/>
            </a:lvl4pPr>
            <a:lvl5pPr marL="8778972" indent="0">
              <a:buNone/>
              <a:defRPr sz="7700" b="1"/>
            </a:lvl5pPr>
            <a:lvl6pPr marL="10973714" indent="0">
              <a:buNone/>
              <a:defRPr sz="7700" b="1"/>
            </a:lvl6pPr>
            <a:lvl7pPr marL="13168457" indent="0">
              <a:buNone/>
              <a:defRPr sz="7700" b="1"/>
            </a:lvl7pPr>
            <a:lvl8pPr marL="15363200" indent="0">
              <a:buNone/>
              <a:defRPr sz="7700" b="1"/>
            </a:lvl8pPr>
            <a:lvl9pPr marL="175579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8542" y="10440407"/>
            <a:ext cx="19402625" cy="1896801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2A3D-62F9-40D5-B997-5C406EEE223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5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2A3D-62F9-40D5-B997-5C406EEE223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75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2A3D-62F9-40D5-B997-5C406EEE223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25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01" y="1310766"/>
            <a:ext cx="14441469" cy="5578378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2102" y="1310769"/>
            <a:ext cx="24539063" cy="2809765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801" y="6889147"/>
            <a:ext cx="14441469" cy="22519274"/>
          </a:xfrm>
        </p:spPr>
        <p:txBody>
          <a:bodyPr/>
          <a:lstStyle>
            <a:lvl1pPr marL="0" indent="0">
              <a:buNone/>
              <a:defRPr sz="6700"/>
            </a:lvl1pPr>
            <a:lvl2pPr marL="2194743" indent="0">
              <a:buNone/>
              <a:defRPr sz="5800"/>
            </a:lvl2pPr>
            <a:lvl3pPr marL="4389486" indent="0">
              <a:buNone/>
              <a:defRPr sz="4800"/>
            </a:lvl3pPr>
            <a:lvl4pPr marL="6584229" indent="0">
              <a:buNone/>
              <a:defRPr sz="4300"/>
            </a:lvl4pPr>
            <a:lvl5pPr marL="8778972" indent="0">
              <a:buNone/>
              <a:defRPr sz="4300"/>
            </a:lvl5pPr>
            <a:lvl6pPr marL="10973714" indent="0">
              <a:buNone/>
              <a:defRPr sz="4300"/>
            </a:lvl6pPr>
            <a:lvl7pPr marL="13168457" indent="0">
              <a:buNone/>
              <a:defRPr sz="4300"/>
            </a:lvl7pPr>
            <a:lvl8pPr marL="15363200" indent="0">
              <a:buNone/>
              <a:defRPr sz="4300"/>
            </a:lvl8pPr>
            <a:lvl9pPr marL="175579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2A3D-62F9-40D5-B997-5C406EEE223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72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916" y="23045102"/>
            <a:ext cx="26337578" cy="2720605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916" y="2941604"/>
            <a:ext cx="26337578" cy="19752945"/>
          </a:xfrm>
        </p:spPr>
        <p:txBody>
          <a:bodyPr/>
          <a:lstStyle>
            <a:lvl1pPr marL="0" indent="0">
              <a:buNone/>
              <a:defRPr sz="15400"/>
            </a:lvl1pPr>
            <a:lvl2pPr marL="2194743" indent="0">
              <a:buNone/>
              <a:defRPr sz="13400"/>
            </a:lvl2pPr>
            <a:lvl3pPr marL="4389486" indent="0">
              <a:buNone/>
              <a:defRPr sz="11500"/>
            </a:lvl3pPr>
            <a:lvl4pPr marL="6584229" indent="0">
              <a:buNone/>
              <a:defRPr sz="9600"/>
            </a:lvl4pPr>
            <a:lvl5pPr marL="8778972" indent="0">
              <a:buNone/>
              <a:defRPr sz="9600"/>
            </a:lvl5pPr>
            <a:lvl6pPr marL="10973714" indent="0">
              <a:buNone/>
              <a:defRPr sz="9600"/>
            </a:lvl6pPr>
            <a:lvl7pPr marL="13168457" indent="0">
              <a:buNone/>
              <a:defRPr sz="9600"/>
            </a:lvl7pPr>
            <a:lvl8pPr marL="15363200" indent="0">
              <a:buNone/>
              <a:defRPr sz="9600"/>
            </a:lvl8pPr>
            <a:lvl9pPr marL="17557943" indent="0">
              <a:buNone/>
              <a:defRPr sz="96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916" y="25765707"/>
            <a:ext cx="26337578" cy="3863710"/>
          </a:xfrm>
        </p:spPr>
        <p:txBody>
          <a:bodyPr/>
          <a:lstStyle>
            <a:lvl1pPr marL="0" indent="0">
              <a:buNone/>
              <a:defRPr sz="6700"/>
            </a:lvl1pPr>
            <a:lvl2pPr marL="2194743" indent="0">
              <a:buNone/>
              <a:defRPr sz="5800"/>
            </a:lvl2pPr>
            <a:lvl3pPr marL="4389486" indent="0">
              <a:buNone/>
              <a:defRPr sz="4800"/>
            </a:lvl3pPr>
            <a:lvl4pPr marL="6584229" indent="0">
              <a:buNone/>
              <a:defRPr sz="4300"/>
            </a:lvl4pPr>
            <a:lvl5pPr marL="8778972" indent="0">
              <a:buNone/>
              <a:defRPr sz="4300"/>
            </a:lvl5pPr>
            <a:lvl6pPr marL="10973714" indent="0">
              <a:buNone/>
              <a:defRPr sz="4300"/>
            </a:lvl6pPr>
            <a:lvl7pPr marL="13168457" indent="0">
              <a:buNone/>
              <a:defRPr sz="4300"/>
            </a:lvl7pPr>
            <a:lvl8pPr marL="15363200" indent="0">
              <a:buNone/>
              <a:defRPr sz="4300"/>
            </a:lvl8pPr>
            <a:lvl9pPr marL="175579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2A3D-62F9-40D5-B997-5C406EEE223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14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798" y="1318390"/>
            <a:ext cx="39506367" cy="5486929"/>
          </a:xfrm>
          <a:prstGeom prst="rect">
            <a:avLst/>
          </a:prstGeom>
        </p:spPr>
        <p:txBody>
          <a:bodyPr vert="horz" lIns="438949" tIns="219474" rIns="438949" bIns="2194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798" y="7681703"/>
            <a:ext cx="39506367" cy="21726718"/>
          </a:xfrm>
          <a:prstGeom prst="rect">
            <a:avLst/>
          </a:prstGeom>
        </p:spPr>
        <p:txBody>
          <a:bodyPr vert="horz" lIns="438949" tIns="219474" rIns="438949" bIns="2194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798" y="30513425"/>
            <a:ext cx="10242391" cy="1752769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B2A3D-62F9-40D5-B997-5C406EEE223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7788" y="30513425"/>
            <a:ext cx="13900388" cy="1752769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8774" y="30513425"/>
            <a:ext cx="10242391" cy="1752769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9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86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057" indent="-1646057" algn="l" defTabSz="4389486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457" indent="-1371714" algn="l" defTabSz="4389486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857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1600" indent="-1097371" algn="l" defTabSz="4389486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6343" indent="-1097371" algn="l" defTabSz="4389486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1086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5829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0572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5314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743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486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4229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972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3714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8457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3200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7943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gif"/><Relationship Id="rId12" Type="http://schemas.openxmlformats.org/officeDocument/2006/relationships/image" Target="../media/image11.gif"/><Relationship Id="rId13" Type="http://schemas.openxmlformats.org/officeDocument/2006/relationships/image" Target="../media/image12.png"/><Relationship Id="rId14" Type="http://schemas.openxmlformats.org/officeDocument/2006/relationships/image" Target="../media/image13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gif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gif"/><Relationship Id="rId7" Type="http://schemas.openxmlformats.org/officeDocument/2006/relationships/image" Target="../media/image6.png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Oval 533"/>
          <p:cNvSpPr/>
          <p:nvPr/>
        </p:nvSpPr>
        <p:spPr>
          <a:xfrm>
            <a:off x="15779840" y="23960686"/>
            <a:ext cx="1140727" cy="3240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431800">
              <a:srgbClr val="FF0000">
                <a:alpha val="80000"/>
              </a:srgbClr>
            </a:glow>
            <a:outerShdw blurRad="50800" dist="50800" dir="5400000" sx="95000" sy="95000" algn="ctr" rotWithShape="0">
              <a:srgbClr val="FF0000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5" name="Moon 484"/>
          <p:cNvSpPr/>
          <p:nvPr/>
        </p:nvSpPr>
        <p:spPr>
          <a:xfrm rot="2559566">
            <a:off x="37809896" y="26517087"/>
            <a:ext cx="3153681" cy="5988924"/>
          </a:xfrm>
          <a:prstGeom prst="moon">
            <a:avLst>
              <a:gd name="adj" fmla="val 87500"/>
            </a:avLst>
          </a:prstGeom>
          <a:solidFill>
            <a:srgbClr val="7030A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7" name="Oval 466"/>
          <p:cNvSpPr/>
          <p:nvPr/>
        </p:nvSpPr>
        <p:spPr>
          <a:xfrm>
            <a:off x="15107221" y="18769910"/>
            <a:ext cx="584957" cy="64029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51" name="Picture 23" descr="C:\Users\Eric\Desktop\imageedit_1_733632904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0514">
            <a:off x="14886737" y="16039189"/>
            <a:ext cx="1610882" cy="29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50" name="Picture 23" descr="C:\Users\Eric\Desktop\imageedit_1_733632904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0164">
            <a:off x="27618818" y="7207833"/>
            <a:ext cx="2295992" cy="501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0" name="Picture 7" descr="C:\Users\Eric\Dropbox\DPM Gr5 DRAFT\POSTER\plain W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56" y="8602697"/>
            <a:ext cx="5587124" cy="213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9" name="Picture 7" descr="C:\Users\Eric\Dropbox\DPM Gr5 DRAFT\POSTER\plain W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518" y="8589905"/>
            <a:ext cx="2793562" cy="430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7" descr="C:\Users\Eric\Dropbox\DPM Gr5 DRAFT\POSTER\plain W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96" y="12028636"/>
            <a:ext cx="7488833" cy="741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Eric\Dropbox\DPM Gr5 DRAFT\POSTER\Wood plain_Dar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324" y="25482026"/>
            <a:ext cx="565118" cy="655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7" descr="C:\Users\Eric\Dropbox\DPM Gr5 DRAFT\POSTER\plain W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993" y="29458754"/>
            <a:ext cx="246697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7" descr="C:\Users\Eric\Dropbox\DPM Gr5 DRAFT\POSTER\plain W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031" y="29458754"/>
            <a:ext cx="250296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7" descr="C:\Users\Eric\Dropbox\DPM Gr5 DRAFT\POSTER\plain W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01" y="26984013"/>
            <a:ext cx="250866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Eric\Dropbox\DPM Gr5 DRAFT\POSTER\plain W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9659" y="26984013"/>
            <a:ext cx="246697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49637" y="0"/>
            <a:ext cx="2442207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5000" b="1" dirty="0" smtClean="0">
                <a:effectLst>
                  <a:outerShdw blurRad="355600" dist="50800" dir="5400000" algn="ctr" rotWithShape="0">
                    <a:srgbClr val="000000">
                      <a:alpha val="85000"/>
                    </a:srgbClr>
                  </a:outerShdw>
                  <a:reflection stA="45000" endPos="0" dist="50800" dir="5400000" sy="-100000" algn="bl" rotWithShape="0"/>
                </a:effectLst>
                <a:latin typeface="Courier New" pitchFamily="49" charset="0"/>
                <a:cs typeface="Courier New" pitchFamily="49" charset="0"/>
              </a:rPr>
              <a:t>Team 05 - </a:t>
            </a:r>
            <a:r>
              <a:rPr lang="en-CA" sz="15000" b="1" dirty="0" err="1" smtClean="0">
                <a:effectLst>
                  <a:outerShdw blurRad="355600" dist="50800" dir="5400000" algn="ctr" rotWithShape="0">
                    <a:srgbClr val="000000">
                      <a:alpha val="85000"/>
                    </a:srgbClr>
                  </a:outerShdw>
                  <a:reflection stA="45000" endPos="0" dist="50800" dir="5400000" sy="-100000" algn="bl" rotWithShape="0"/>
                </a:effectLst>
                <a:latin typeface="Courier New" pitchFamily="49" charset="0"/>
                <a:cs typeface="Courier New" pitchFamily="49" charset="0"/>
              </a:rPr>
              <a:t>Caffeinator</a:t>
            </a:r>
            <a:endParaRPr lang="en-CA" sz="15000" b="1" dirty="0">
              <a:effectLst>
                <a:outerShdw blurRad="355600" dist="50800" dir="5400000" algn="ctr" rotWithShape="0">
                  <a:srgbClr val="000000">
                    <a:alpha val="85000"/>
                  </a:srgbClr>
                </a:outerShdw>
                <a:reflection stA="45000" endPos="0" dist="50800" dir="5400000" sy="-10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3742741" y="6730203"/>
            <a:ext cx="3182904" cy="1817464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glow rad="254000">
              <a:srgbClr val="FF0000">
                <a:alpha val="40000"/>
              </a:srgbClr>
            </a:glow>
            <a:outerShdw blurRad="342900" dist="50800" dir="5400000" sx="108000" sy="108000" algn="ctr" rotWithShape="0">
              <a:srgbClr val="FF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9" name="Straight Arrow Connector 38"/>
          <p:cNvCxnSpPr>
            <a:stCxn id="32" idx="2"/>
            <a:endCxn id="41" idx="0"/>
          </p:cNvCxnSpPr>
          <p:nvPr/>
        </p:nvCxnSpPr>
        <p:spPr>
          <a:xfrm>
            <a:off x="35334193" y="8547667"/>
            <a:ext cx="0" cy="1167889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3742741" y="9715556"/>
            <a:ext cx="3182904" cy="1817464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glow rad="254000">
              <a:schemeClr val="tx1">
                <a:alpha val="40000"/>
              </a:schemeClr>
            </a:glow>
            <a:outerShdw blurRad="342900" dist="50800" dir="5400000" sx="108000" sy="108000" algn="ctr" rotWithShape="0">
              <a:schemeClr val="tx1"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42" name="Straight Arrow Connector 41"/>
          <p:cNvCxnSpPr>
            <a:stCxn id="41" idx="2"/>
            <a:endCxn id="43" idx="0"/>
          </p:cNvCxnSpPr>
          <p:nvPr/>
        </p:nvCxnSpPr>
        <p:spPr>
          <a:xfrm>
            <a:off x="35334193" y="11533020"/>
            <a:ext cx="0" cy="1230816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3742741" y="12763836"/>
            <a:ext cx="3182904" cy="1817464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glow rad="254000">
              <a:schemeClr val="tx1">
                <a:alpha val="40000"/>
              </a:schemeClr>
            </a:glow>
            <a:outerShdw blurRad="342900" dist="50800" dir="5400000" sx="108000" sy="108000" algn="ctr" rotWithShape="0">
              <a:schemeClr val="tx1"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ounded Rectangle 48"/>
          <p:cNvSpPr/>
          <p:nvPr/>
        </p:nvSpPr>
        <p:spPr>
          <a:xfrm>
            <a:off x="33742741" y="16396601"/>
            <a:ext cx="3182904" cy="1817464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glow rad="254000">
              <a:schemeClr val="tx1">
                <a:alpha val="40000"/>
              </a:schemeClr>
            </a:glow>
            <a:outerShdw blurRad="342900" dist="50800" dir="5400000" sx="108000" sy="108000" algn="ctr" rotWithShape="0">
              <a:schemeClr val="tx1"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0" name="Straight Arrow Connector 49"/>
          <p:cNvCxnSpPr>
            <a:stCxn id="43" idx="2"/>
            <a:endCxn id="49" idx="0"/>
          </p:cNvCxnSpPr>
          <p:nvPr/>
        </p:nvCxnSpPr>
        <p:spPr>
          <a:xfrm>
            <a:off x="35334193" y="14581300"/>
            <a:ext cx="0" cy="1815301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817165" y="7315769"/>
            <a:ext cx="106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Footlight MT Light" pitchFamily="18" charset="0"/>
              </a:rPr>
              <a:t>Start</a:t>
            </a:r>
            <a:endParaRPr lang="en-CA" sz="3600" dirty="0">
              <a:latin typeface="Footlight MT Light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479632" y="10301122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Footlight MT Light" pitchFamily="18" charset="0"/>
              </a:rPr>
              <a:t>Localize</a:t>
            </a:r>
            <a:endParaRPr lang="en-CA" sz="3600" dirty="0">
              <a:latin typeface="Footlight MT Light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308079" y="13072403"/>
            <a:ext cx="2052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 smtClean="0">
                <a:latin typeface="Footlight MT Light" pitchFamily="18" charset="0"/>
              </a:rPr>
              <a:t>Travel To </a:t>
            </a:r>
            <a:br>
              <a:rPr lang="en-CA" sz="3600" dirty="0" smtClean="0">
                <a:latin typeface="Footlight MT Light" pitchFamily="18" charset="0"/>
              </a:rPr>
            </a:br>
            <a:r>
              <a:rPr lang="en-CA" sz="3600" dirty="0" smtClean="0">
                <a:latin typeface="Footlight MT Light" pitchFamily="18" charset="0"/>
              </a:rPr>
              <a:t>Waypoint</a:t>
            </a:r>
            <a:endParaRPr lang="en-CA" sz="3600" dirty="0">
              <a:latin typeface="Footlight MT Light" pitchFamily="18" charset="0"/>
            </a:endParaRPr>
          </a:p>
        </p:txBody>
      </p:sp>
      <p:cxnSp>
        <p:nvCxnSpPr>
          <p:cNvPr id="54" name="Straight Arrow Connector 53"/>
          <p:cNvCxnSpPr>
            <a:stCxn id="49" idx="2"/>
            <a:endCxn id="135" idx="0"/>
          </p:cNvCxnSpPr>
          <p:nvPr/>
        </p:nvCxnSpPr>
        <p:spPr>
          <a:xfrm>
            <a:off x="35334193" y="18214065"/>
            <a:ext cx="15746" cy="1815298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4069781" y="16705168"/>
            <a:ext cx="2560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 smtClean="0">
                <a:latin typeface="Footlight MT Light" pitchFamily="18" charset="0"/>
              </a:rPr>
              <a:t>Arrived at</a:t>
            </a:r>
            <a:br>
              <a:rPr lang="en-CA" sz="3600" dirty="0" smtClean="0">
                <a:latin typeface="Footlight MT Light" pitchFamily="18" charset="0"/>
              </a:rPr>
            </a:br>
            <a:r>
              <a:rPr lang="en-CA" sz="3600" dirty="0" smtClean="0">
                <a:latin typeface="Footlight MT Light" pitchFamily="18" charset="0"/>
              </a:rPr>
              <a:t>Destination?</a:t>
            </a:r>
            <a:endParaRPr lang="en-CA" sz="3600" dirty="0">
              <a:latin typeface="Footlight MT Light" pitchFamily="18" charset="0"/>
            </a:endParaRPr>
          </a:p>
        </p:txBody>
      </p:sp>
      <p:cxnSp>
        <p:nvCxnSpPr>
          <p:cNvPr id="76" name="Curved Connector 75"/>
          <p:cNvCxnSpPr>
            <a:stCxn id="49" idx="1"/>
            <a:endCxn id="43" idx="1"/>
          </p:cNvCxnSpPr>
          <p:nvPr/>
        </p:nvCxnSpPr>
        <p:spPr>
          <a:xfrm rot="10800000">
            <a:off x="33742741" y="13672569"/>
            <a:ext cx="12700" cy="3632765"/>
          </a:xfrm>
          <a:prstGeom prst="curvedConnector3">
            <a:avLst>
              <a:gd name="adj1" fmla="val 10080000"/>
            </a:avLst>
          </a:prstGeom>
          <a:ln w="69850">
            <a:solidFill>
              <a:schemeClr val="tx1"/>
            </a:solidFill>
            <a:tailEnd type="arrow"/>
          </a:ln>
          <a:effectLst>
            <a:outerShdw blurRad="381000" dist="50800" dir="5400000" algn="ctr" rotWithShape="0">
              <a:schemeClr val="tx1">
                <a:alpha val="9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2779220" y="15165785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Footlight MT Light" pitchFamily="18" charset="0"/>
              </a:rPr>
              <a:t>No</a:t>
            </a:r>
            <a:endParaRPr lang="en-CA" sz="3600" dirty="0">
              <a:latin typeface="Footlight MT Light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565153" y="18798549"/>
            <a:ext cx="795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Footlight MT Light" pitchFamily="18" charset="0"/>
              </a:rPr>
              <a:t>Yes</a:t>
            </a:r>
            <a:endParaRPr lang="en-CA" sz="3600" dirty="0">
              <a:latin typeface="Footlight MT Light" pitchFamily="18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9233922" y="9146250"/>
            <a:ext cx="3182904" cy="1817464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glow rad="254000">
              <a:schemeClr val="tx1">
                <a:alpha val="40000"/>
              </a:schemeClr>
            </a:glow>
            <a:outerShdw blurRad="342900" dist="50800" dir="5400000" sx="108000" sy="108000" algn="ctr" rotWithShape="0">
              <a:schemeClr val="tx1"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36925645" y="13072402"/>
            <a:ext cx="2155877" cy="1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511233" y="13072402"/>
            <a:ext cx="2628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 smtClean="0">
                <a:latin typeface="Footlight MT Light" pitchFamily="18" charset="0"/>
              </a:rPr>
              <a:t>Approaching</a:t>
            </a:r>
            <a:br>
              <a:rPr lang="en-CA" sz="3600" dirty="0" smtClean="0">
                <a:latin typeface="Footlight MT Light" pitchFamily="18" charset="0"/>
              </a:rPr>
            </a:br>
            <a:r>
              <a:rPr lang="en-CA" sz="3600" dirty="0" smtClean="0">
                <a:latin typeface="Footlight MT Light" pitchFamily="18" charset="0"/>
              </a:rPr>
              <a:t>Obstacle?</a:t>
            </a:r>
            <a:endParaRPr lang="en-CA" sz="3600" dirty="0">
              <a:latin typeface="Footlight MT Light" pitchFamily="18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H="1">
            <a:off x="36955231" y="14272733"/>
            <a:ext cx="2155876" cy="1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8302533" y="14581301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Footlight MT Light" pitchFamily="18" charset="0"/>
              </a:rPr>
              <a:t>No</a:t>
            </a:r>
            <a:endParaRPr lang="en-CA" sz="3600" dirty="0">
              <a:latin typeface="Footlight MT Light" pitchFamily="18" charset="0"/>
            </a:endParaRPr>
          </a:p>
        </p:txBody>
      </p:sp>
      <p:cxnSp>
        <p:nvCxnSpPr>
          <p:cNvPr id="122" name="Straight Arrow Connector 121"/>
          <p:cNvCxnSpPr>
            <a:stCxn id="123" idx="0"/>
            <a:endCxn id="82" idx="2"/>
          </p:cNvCxnSpPr>
          <p:nvPr/>
        </p:nvCxnSpPr>
        <p:spPr>
          <a:xfrm flipH="1" flipV="1">
            <a:off x="40825374" y="10963714"/>
            <a:ext cx="1" cy="1800121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39233923" y="12763835"/>
            <a:ext cx="3182904" cy="1817464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glow rad="254000">
              <a:schemeClr val="tx1">
                <a:alpha val="40000"/>
              </a:schemeClr>
            </a:glow>
            <a:outerShdw blurRad="342900" dist="50800" dir="5400000" sx="108000" sy="108000" algn="ctr" rotWithShape="0">
              <a:schemeClr val="tx1"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6" name="TextBox 125"/>
          <p:cNvSpPr txBox="1"/>
          <p:nvPr/>
        </p:nvSpPr>
        <p:spPr>
          <a:xfrm>
            <a:off x="39761975" y="9439638"/>
            <a:ext cx="2126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 smtClean="0">
                <a:latin typeface="Footlight MT Light" pitchFamily="18" charset="0"/>
              </a:rPr>
              <a:t>Obstacle</a:t>
            </a:r>
            <a:br>
              <a:rPr lang="en-CA" sz="3600" dirty="0" smtClean="0">
                <a:latin typeface="Footlight MT Light" pitchFamily="18" charset="0"/>
              </a:rPr>
            </a:br>
            <a:r>
              <a:rPr lang="en-CA" sz="3600" dirty="0" smtClean="0">
                <a:latin typeface="Footlight MT Light" pitchFamily="18" charset="0"/>
              </a:rPr>
              <a:t>Avoidance</a:t>
            </a:r>
            <a:endParaRPr lang="en-CA" sz="3600" dirty="0">
              <a:latin typeface="Footlight MT Light" pitchFamily="18" charset="0"/>
            </a:endParaRPr>
          </a:p>
        </p:txBody>
      </p:sp>
      <p:cxnSp>
        <p:nvCxnSpPr>
          <p:cNvPr id="131" name="Straight Arrow Connector 130"/>
          <p:cNvCxnSpPr>
            <a:stCxn id="82" idx="1"/>
          </p:cNvCxnSpPr>
          <p:nvPr/>
        </p:nvCxnSpPr>
        <p:spPr>
          <a:xfrm flipH="1">
            <a:off x="36630097" y="10054982"/>
            <a:ext cx="2603825" cy="2708854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33758487" y="20029363"/>
            <a:ext cx="3182904" cy="1817464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glow rad="254000">
              <a:schemeClr val="tx1">
                <a:alpha val="40000"/>
              </a:schemeClr>
            </a:glow>
            <a:outerShdw blurRad="342900" dist="50800" dir="5400000" sx="108000" sy="108000" algn="ctr" rotWithShape="0">
              <a:schemeClr val="tx1"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6" name="TextBox 135"/>
          <p:cNvSpPr txBox="1"/>
          <p:nvPr/>
        </p:nvSpPr>
        <p:spPr>
          <a:xfrm>
            <a:off x="34495380" y="20614932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 smtClean="0">
                <a:latin typeface="Footlight MT Light" pitchFamily="18" charset="0"/>
              </a:rPr>
              <a:t>Localize</a:t>
            </a:r>
            <a:endParaRPr lang="en-CA" sz="3600" dirty="0">
              <a:latin typeface="Footlight MT Light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1093622" y="11533020"/>
            <a:ext cx="795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Footlight MT Light" pitchFamily="18" charset="0"/>
              </a:rPr>
              <a:t>Yes</a:t>
            </a:r>
            <a:endParaRPr lang="en-CA" sz="3600" dirty="0">
              <a:latin typeface="Footlight MT Light" pitchFamily="18" charset="0"/>
            </a:endParaRPr>
          </a:p>
        </p:txBody>
      </p:sp>
      <p:cxnSp>
        <p:nvCxnSpPr>
          <p:cNvPr id="138" name="Straight Arrow Connector 137"/>
          <p:cNvCxnSpPr>
            <a:stCxn id="135" idx="3"/>
            <a:endCxn id="141" idx="1"/>
          </p:cNvCxnSpPr>
          <p:nvPr/>
        </p:nvCxnSpPr>
        <p:spPr>
          <a:xfrm flipV="1">
            <a:off x="36941391" y="17305334"/>
            <a:ext cx="2292532" cy="3632761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39233923" y="16396602"/>
            <a:ext cx="3182904" cy="1817464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glow rad="254000">
              <a:schemeClr val="tx1">
                <a:alpha val="40000"/>
              </a:schemeClr>
            </a:glow>
            <a:outerShdw blurRad="342900" dist="50800" dir="5400000" sx="108000" sy="108000" algn="ctr" rotWithShape="0">
              <a:schemeClr val="tx1"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4" name="TextBox 143"/>
          <p:cNvSpPr txBox="1"/>
          <p:nvPr/>
        </p:nvSpPr>
        <p:spPr>
          <a:xfrm>
            <a:off x="39773226" y="16705167"/>
            <a:ext cx="2104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 smtClean="0">
                <a:latin typeface="Footlight MT Light" pitchFamily="18" charset="0"/>
              </a:rPr>
              <a:t>Launch </a:t>
            </a:r>
            <a:br>
              <a:rPr lang="en-CA" sz="3600" dirty="0" smtClean="0">
                <a:latin typeface="Footlight MT Light" pitchFamily="18" charset="0"/>
              </a:rPr>
            </a:br>
            <a:r>
              <a:rPr lang="en-CA" sz="3600" dirty="0" smtClean="0">
                <a:latin typeface="Footlight MT Light" pitchFamily="18" charset="0"/>
              </a:rPr>
              <a:t>Projectiles</a:t>
            </a:r>
            <a:endParaRPr lang="en-CA" sz="3600" dirty="0">
              <a:latin typeface="Footlight MT Light" pitchFamily="18" charset="0"/>
            </a:endParaRPr>
          </a:p>
        </p:txBody>
      </p:sp>
      <p:cxnSp>
        <p:nvCxnSpPr>
          <p:cNvPr id="150" name="Straight Arrow Connector 149"/>
          <p:cNvCxnSpPr>
            <a:stCxn id="152" idx="2"/>
            <a:endCxn id="160" idx="0"/>
          </p:cNvCxnSpPr>
          <p:nvPr/>
        </p:nvCxnSpPr>
        <p:spPr>
          <a:xfrm flipH="1">
            <a:off x="40789168" y="21846827"/>
            <a:ext cx="36207" cy="1627065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39233923" y="20029363"/>
            <a:ext cx="3182904" cy="1817464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glow rad="254000">
              <a:schemeClr val="tx1">
                <a:alpha val="40000"/>
              </a:schemeClr>
            </a:glow>
            <a:outerShdw blurRad="342900" dist="50800" dir="5400000" sx="108000" sy="108000" algn="ctr" rotWithShape="0">
              <a:schemeClr val="tx1"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6" name="TextBox 155"/>
          <p:cNvSpPr txBox="1"/>
          <p:nvPr/>
        </p:nvSpPr>
        <p:spPr>
          <a:xfrm>
            <a:off x="39197716" y="20337932"/>
            <a:ext cx="32553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 smtClean="0">
                <a:latin typeface="Footlight MT Light" pitchFamily="18" charset="0"/>
              </a:rPr>
              <a:t>Travel to</a:t>
            </a:r>
            <a:br>
              <a:rPr lang="en-CA" sz="3600" dirty="0" smtClean="0">
                <a:latin typeface="Footlight MT Light" pitchFamily="18" charset="0"/>
              </a:rPr>
            </a:br>
            <a:r>
              <a:rPr lang="en-CA" sz="3600" dirty="0" smtClean="0">
                <a:latin typeface="Footlight MT Light" pitchFamily="18" charset="0"/>
              </a:rPr>
              <a:t>Starting Position</a:t>
            </a:r>
            <a:endParaRPr lang="en-CA" sz="3600" dirty="0">
              <a:latin typeface="Footlight MT Light" pitchFamily="18" charset="0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39197716" y="23473892"/>
            <a:ext cx="3182904" cy="1817464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glow rad="254000">
              <a:schemeClr val="tx2">
                <a:alpha val="40000"/>
              </a:schemeClr>
            </a:glow>
            <a:outerShdw blurRad="342900" dist="50800" dir="5400000" sx="108000" sy="108000" algn="ctr" rotWithShape="0">
              <a:schemeClr val="tx2"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2" name="TextBox 161"/>
          <p:cNvSpPr txBox="1"/>
          <p:nvPr/>
        </p:nvSpPr>
        <p:spPr>
          <a:xfrm>
            <a:off x="40356666" y="24059459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 smtClean="0">
                <a:latin typeface="Footlight MT Light" pitchFamily="18" charset="0"/>
              </a:rPr>
              <a:t>End</a:t>
            </a:r>
          </a:p>
        </p:txBody>
      </p:sp>
      <p:cxnSp>
        <p:nvCxnSpPr>
          <p:cNvPr id="190" name="Straight Arrow Connector 189"/>
          <p:cNvCxnSpPr>
            <a:stCxn id="141" idx="2"/>
            <a:endCxn id="152" idx="0"/>
          </p:cNvCxnSpPr>
          <p:nvPr/>
        </p:nvCxnSpPr>
        <p:spPr>
          <a:xfrm>
            <a:off x="40825375" y="18214066"/>
            <a:ext cx="0" cy="1815297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51687285" y="5684553"/>
            <a:ext cx="4795223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ootlight MT Light" pitchFamily="18" charset="0"/>
              </a:rPr>
              <a:t>Software</a:t>
            </a:r>
            <a:endParaRPr lang="en-US" sz="10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8578893" y="6434179"/>
            <a:ext cx="425533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000" b="1" dirty="0" smtClean="0">
                <a:latin typeface="Footlight MT Light" pitchFamily="18" charset="0"/>
              </a:rPr>
              <a:t>Flow Chart</a:t>
            </a:r>
            <a:endParaRPr lang="en-CA" sz="7000" b="1" dirty="0">
              <a:latin typeface="Footlight MT Light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13286634" y="26957826"/>
            <a:ext cx="5040000" cy="5040000"/>
          </a:xfrm>
          <a:prstGeom prst="rect">
            <a:avLst/>
          </a:prstGeom>
          <a:noFill/>
          <a:ln w="69850">
            <a:solidFill>
              <a:schemeClr val="tx1"/>
            </a:solidFill>
          </a:ln>
          <a:effectLst>
            <a:glow rad="25400">
              <a:schemeClr val="tx1">
                <a:alpha val="88000"/>
              </a:schemeClr>
            </a:glow>
            <a:outerShdw blurRad="381000" dist="50800" dir="5400000" algn="ctr" rotWithShape="0">
              <a:schemeClr val="tx1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9" name="Straight Connector 218"/>
          <p:cNvCxnSpPr>
            <a:stCxn id="217" idx="2"/>
            <a:endCxn id="217" idx="0"/>
          </p:cNvCxnSpPr>
          <p:nvPr/>
        </p:nvCxnSpPr>
        <p:spPr>
          <a:xfrm flipV="1">
            <a:off x="15806634" y="26957826"/>
            <a:ext cx="0" cy="5040000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17" idx="1"/>
            <a:endCxn id="217" idx="3"/>
          </p:cNvCxnSpPr>
          <p:nvPr/>
        </p:nvCxnSpPr>
        <p:spPr>
          <a:xfrm>
            <a:off x="13286634" y="29477826"/>
            <a:ext cx="5040000" cy="0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:\Users\Eric\Dropbox\DPM Gr5 DRAFT\POSTER\Robot_above_tran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6971">
            <a:off x="14778269" y="26728508"/>
            <a:ext cx="3521844" cy="3728144"/>
          </a:xfrm>
          <a:prstGeom prst="rect">
            <a:avLst/>
          </a:prstGeom>
          <a:noFill/>
          <a:effectLst>
            <a:outerShdw blurRad="165100" dist="50800" dir="4320000" sx="109000" sy="109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TextBox 224"/>
          <p:cNvSpPr txBox="1"/>
          <p:nvPr/>
        </p:nvSpPr>
        <p:spPr>
          <a:xfrm>
            <a:off x="13498582" y="25783588"/>
            <a:ext cx="89537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000" b="1" dirty="0" smtClean="0">
                <a:latin typeface="Footlight MT Light" pitchFamily="18" charset="0"/>
              </a:rPr>
              <a:t>Advanced Ultrasonic Localization</a:t>
            </a:r>
            <a:endParaRPr lang="en-CA" sz="5000" b="1" dirty="0">
              <a:latin typeface="Footlight MT Light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12723220" y="25442541"/>
            <a:ext cx="576064" cy="6555285"/>
          </a:xfrm>
          <a:prstGeom prst="rect">
            <a:avLst/>
          </a:prstGeom>
          <a:noFill/>
          <a:ln w="69850">
            <a:solidFill>
              <a:schemeClr val="tx1"/>
            </a:solidFill>
          </a:ln>
          <a:effectLst>
            <a:glow rad="63500">
              <a:schemeClr val="tx1">
                <a:alpha val="40000"/>
              </a:schemeClr>
            </a:glow>
            <a:outerShdw blurRad="4191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37" name="Picture 11" descr="C:\Users\Eric\Dropbox\DPM Gr5 DRAFT\POSTER\Wood plain_Dar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256633" y="29042229"/>
            <a:ext cx="565118" cy="655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0" name="Rectangle 239"/>
          <p:cNvSpPr/>
          <p:nvPr/>
        </p:nvSpPr>
        <p:spPr>
          <a:xfrm rot="5400000">
            <a:off x="16276244" y="29047701"/>
            <a:ext cx="576064" cy="6555285"/>
          </a:xfrm>
          <a:prstGeom prst="rect">
            <a:avLst/>
          </a:prstGeom>
          <a:noFill/>
          <a:ln w="69850">
            <a:solidFill>
              <a:schemeClr val="tx1"/>
            </a:solidFill>
          </a:ln>
          <a:effectLst>
            <a:glow rad="63500">
              <a:schemeClr val="tx1">
                <a:alpha val="40000"/>
              </a:schemeClr>
            </a:glow>
            <a:outerShdw blurRad="4191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1" name="Right Arrow 240"/>
          <p:cNvSpPr/>
          <p:nvPr/>
        </p:nvSpPr>
        <p:spPr>
          <a:xfrm rot="10800000">
            <a:off x="13260521" y="28089728"/>
            <a:ext cx="1537532" cy="30857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6" name="Right Arrow 245"/>
          <p:cNvSpPr/>
          <p:nvPr/>
        </p:nvSpPr>
        <p:spPr>
          <a:xfrm rot="5400000">
            <a:off x="15317490" y="30916259"/>
            <a:ext cx="1908453" cy="33365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2" name="TextBox 241"/>
          <p:cNvSpPr txBox="1"/>
          <p:nvPr/>
        </p:nvSpPr>
        <p:spPr>
          <a:xfrm>
            <a:off x="18363109" y="26959830"/>
            <a:ext cx="85604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 smtClean="0">
                <a:latin typeface="Footlight MT Light" pitchFamily="18" charset="0"/>
              </a:rPr>
              <a:t>Caffeinator</a:t>
            </a:r>
            <a:r>
              <a:rPr lang="en-CA" sz="3600" dirty="0" smtClean="0">
                <a:latin typeface="Footlight MT Light" pitchFamily="18" charset="0"/>
              </a:rPr>
              <a:t> quickly sweeps its </a:t>
            </a:r>
          </a:p>
          <a:p>
            <a:r>
              <a:rPr lang="en-CA" sz="3600" dirty="0">
                <a:latin typeface="Footlight MT Light" pitchFamily="18" charset="0"/>
              </a:rPr>
              <a:t>s</a:t>
            </a:r>
            <a:r>
              <a:rPr lang="en-CA" sz="3600" dirty="0" smtClean="0">
                <a:latin typeface="Footlight MT Light" pitchFamily="18" charset="0"/>
              </a:rPr>
              <a:t>urrounding and detects for the</a:t>
            </a:r>
          </a:p>
          <a:p>
            <a:r>
              <a:rPr lang="en-CA" sz="3600" b="1" dirty="0" smtClean="0">
                <a:latin typeface="Footlight MT Light" pitchFamily="18" charset="0"/>
              </a:rPr>
              <a:t>closest distance </a:t>
            </a:r>
            <a:r>
              <a:rPr lang="en-CA" sz="3600" dirty="0" smtClean="0">
                <a:latin typeface="Footlight MT Light" pitchFamily="18" charset="0"/>
              </a:rPr>
              <a:t>to wall to approximate</a:t>
            </a:r>
          </a:p>
          <a:p>
            <a:r>
              <a:rPr lang="en-CA" sz="3600" dirty="0" smtClean="0">
                <a:latin typeface="Footlight MT Light" pitchFamily="18" charset="0"/>
              </a:rPr>
              <a:t>its current position using </a:t>
            </a:r>
            <a:r>
              <a:rPr lang="en-CA" sz="3600" b="1" dirty="0" smtClean="0">
                <a:latin typeface="Footlight MT Light" pitchFamily="18" charset="0"/>
              </a:rPr>
              <a:t>Ultrasonic Sensor</a:t>
            </a:r>
            <a:r>
              <a:rPr lang="en-CA" sz="3600" dirty="0" smtClean="0">
                <a:latin typeface="Footlight MT Light" pitchFamily="18" charset="0"/>
              </a:rPr>
              <a:t>.</a:t>
            </a:r>
            <a:endParaRPr lang="en-CA" sz="3600" dirty="0">
              <a:latin typeface="Footlight MT Light" pitchFamily="18" charset="0"/>
            </a:endParaRPr>
          </a:p>
        </p:txBody>
      </p:sp>
      <p:pic>
        <p:nvPicPr>
          <p:cNvPr id="250" name="Picture 11" descr="C:\Users\Eric\Dropbox\DPM Gr5 DRAFT\POSTER\Wood plain_Dar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447" y="25482026"/>
            <a:ext cx="565118" cy="655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7" descr="C:\Users\Eric\Dropbox\DPM Gr5 DRAFT\POSTER\plain W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3116" y="29458754"/>
            <a:ext cx="246697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7" descr="C:\Users\Eric\Dropbox\DPM Gr5 DRAFT\POSTER\plain W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154" y="29458754"/>
            <a:ext cx="250296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7" descr="C:\Users\Eric\Dropbox\DPM Gr5 DRAFT\POSTER\plain W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424" y="26984013"/>
            <a:ext cx="250866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7" descr="C:\Users\Eric\Dropbox\DPM Gr5 DRAFT\POSTER\plain W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3782" y="26984013"/>
            <a:ext cx="246697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5" name="Rectangle 254"/>
          <p:cNvSpPr/>
          <p:nvPr/>
        </p:nvSpPr>
        <p:spPr>
          <a:xfrm>
            <a:off x="27700757" y="26957826"/>
            <a:ext cx="5040000" cy="5040000"/>
          </a:xfrm>
          <a:prstGeom prst="rect">
            <a:avLst/>
          </a:prstGeom>
          <a:noFill/>
          <a:ln w="69850">
            <a:solidFill>
              <a:schemeClr val="tx1"/>
            </a:solidFill>
          </a:ln>
          <a:effectLst>
            <a:glow rad="25400">
              <a:schemeClr val="tx1">
                <a:alpha val="88000"/>
              </a:schemeClr>
            </a:glow>
            <a:outerShdw blurRad="381000" dist="50800" dir="5400000" algn="ctr" rotWithShape="0">
              <a:schemeClr val="tx1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7" name="Rectangle 256"/>
          <p:cNvSpPr/>
          <p:nvPr/>
        </p:nvSpPr>
        <p:spPr>
          <a:xfrm>
            <a:off x="27137343" y="25442541"/>
            <a:ext cx="576064" cy="6555285"/>
          </a:xfrm>
          <a:prstGeom prst="rect">
            <a:avLst/>
          </a:prstGeom>
          <a:noFill/>
          <a:ln w="69850">
            <a:solidFill>
              <a:schemeClr val="tx1"/>
            </a:solidFill>
          </a:ln>
          <a:effectLst>
            <a:glow rad="63500">
              <a:schemeClr val="tx1">
                <a:alpha val="40000"/>
              </a:schemeClr>
            </a:glow>
            <a:outerShdw blurRad="4191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8" name="Picture 11" descr="C:\Users\Eric\Dropbox\DPM Gr5 DRAFT\POSTER\Wood plain_Dar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670756" y="29042229"/>
            <a:ext cx="565118" cy="655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Rectangle 258"/>
          <p:cNvSpPr/>
          <p:nvPr/>
        </p:nvSpPr>
        <p:spPr>
          <a:xfrm rot="5400000">
            <a:off x="30690367" y="29047701"/>
            <a:ext cx="576064" cy="6555285"/>
          </a:xfrm>
          <a:prstGeom prst="rect">
            <a:avLst/>
          </a:prstGeom>
          <a:noFill/>
          <a:ln w="69850">
            <a:solidFill>
              <a:schemeClr val="tx1"/>
            </a:solidFill>
          </a:ln>
          <a:effectLst>
            <a:glow rad="63500">
              <a:schemeClr val="tx1">
                <a:alpha val="40000"/>
              </a:schemeClr>
            </a:glow>
            <a:outerShdw blurRad="4191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0" name="Straight Connector 259"/>
          <p:cNvCxnSpPr/>
          <p:nvPr/>
        </p:nvCxnSpPr>
        <p:spPr>
          <a:xfrm>
            <a:off x="27675672" y="29509066"/>
            <a:ext cx="4997662" cy="0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V="1">
            <a:off x="30220757" y="26938754"/>
            <a:ext cx="0" cy="5040000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C:\Users\Eric\Dropbox\DPM Gr5 DRAFT\POSTER\Circular_arro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4599">
            <a:off x="28049032" y="27304580"/>
            <a:ext cx="4384783" cy="4384783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TextBox 1023"/>
          <p:cNvSpPr txBox="1"/>
          <p:nvPr/>
        </p:nvSpPr>
        <p:spPr>
          <a:xfrm>
            <a:off x="27968016" y="25754842"/>
            <a:ext cx="65273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000" b="1" dirty="0" smtClean="0">
                <a:latin typeface="Footlight MT Light" pitchFamily="18" charset="0"/>
              </a:rPr>
              <a:t>Accurate Light Localizer</a:t>
            </a:r>
            <a:endParaRPr lang="en-CA" sz="5000" b="1" dirty="0">
              <a:latin typeface="Footlight MT Light" pitchFamily="18" charset="0"/>
            </a:endParaRPr>
          </a:p>
        </p:txBody>
      </p:sp>
      <p:sp>
        <p:nvSpPr>
          <p:cNvPr id="1027" name="Oval 1026"/>
          <p:cNvSpPr/>
          <p:nvPr/>
        </p:nvSpPr>
        <p:spPr>
          <a:xfrm>
            <a:off x="28500709" y="30394718"/>
            <a:ext cx="648072" cy="64807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431800">
              <a:srgbClr val="FF0000">
                <a:alpha val="80000"/>
              </a:srgbClr>
            </a:glow>
            <a:outerShdw blurRad="50800" dist="50800" dir="5400000" sx="95000" sy="95000" algn="ctr" rotWithShape="0">
              <a:srgbClr val="FF0000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5" name="Arc 1024"/>
          <p:cNvSpPr/>
          <p:nvPr/>
        </p:nvSpPr>
        <p:spPr>
          <a:xfrm rot="18448449">
            <a:off x="15580945" y="27973783"/>
            <a:ext cx="436490" cy="525533"/>
          </a:xfrm>
          <a:prstGeom prst="arc">
            <a:avLst>
              <a:gd name="adj1" fmla="val 14598468"/>
              <a:gd name="adj2" fmla="val 17212933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9" name="Arc 268"/>
          <p:cNvSpPr/>
          <p:nvPr/>
        </p:nvSpPr>
        <p:spPr>
          <a:xfrm rot="18448449">
            <a:off x="15427600" y="27874971"/>
            <a:ext cx="436490" cy="525533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1" name="Arc 270"/>
          <p:cNvSpPr/>
          <p:nvPr/>
        </p:nvSpPr>
        <p:spPr>
          <a:xfrm rot="18448449">
            <a:off x="15253498" y="27761520"/>
            <a:ext cx="673627" cy="701012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2" name="Arc 271"/>
          <p:cNvSpPr/>
          <p:nvPr/>
        </p:nvSpPr>
        <p:spPr>
          <a:xfrm rot="18448449">
            <a:off x="15044555" y="27632757"/>
            <a:ext cx="951383" cy="913943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3" name="Arc 272"/>
          <p:cNvSpPr/>
          <p:nvPr/>
        </p:nvSpPr>
        <p:spPr>
          <a:xfrm rot="18448449">
            <a:off x="14793933" y="27380997"/>
            <a:ext cx="1592755" cy="1417462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6" name="Picture 8" descr="C:\Users\Eric\Dropbox\DPM Gr5 DRAFT\POSTER\Robot_above_tran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2994">
            <a:off x="28207026" y="28038703"/>
            <a:ext cx="3521844" cy="3728144"/>
          </a:xfrm>
          <a:prstGeom prst="rect">
            <a:avLst/>
          </a:prstGeom>
          <a:noFill/>
          <a:effectLst>
            <a:outerShdw blurRad="165100" dist="50800" dir="4320000" sx="109000" sy="109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5" name="TextBox 274"/>
          <p:cNvSpPr txBox="1"/>
          <p:nvPr/>
        </p:nvSpPr>
        <p:spPr>
          <a:xfrm>
            <a:off x="18392859" y="29644838"/>
            <a:ext cx="85090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3600" dirty="0" smtClean="0">
                <a:latin typeface="Footlight MT Light" pitchFamily="18" charset="0"/>
              </a:rPr>
              <a:t>Next, the robot travels to </a:t>
            </a:r>
            <a:r>
              <a:rPr lang="en-CA" sz="3600" b="1" dirty="0" smtClean="0">
                <a:latin typeface="Footlight MT Light" pitchFamily="18" charset="0"/>
              </a:rPr>
              <a:t>closest</a:t>
            </a:r>
            <a:r>
              <a:rPr lang="en-CA" sz="3600" dirty="0">
                <a:latin typeface="Footlight MT Light" pitchFamily="18" charset="0"/>
              </a:rPr>
              <a:t> </a:t>
            </a:r>
            <a:r>
              <a:rPr lang="en-CA" sz="3600" b="1" dirty="0" smtClean="0">
                <a:latin typeface="Footlight MT Light" pitchFamily="18" charset="0"/>
              </a:rPr>
              <a:t>intersection</a:t>
            </a:r>
            <a:endParaRPr lang="en-CA" sz="3600" b="1" dirty="0">
              <a:latin typeface="Footlight MT Light" pitchFamily="18" charset="0"/>
            </a:endParaRPr>
          </a:p>
          <a:p>
            <a:pPr algn="r"/>
            <a:r>
              <a:rPr lang="en-CA" sz="3600" dirty="0" smtClean="0">
                <a:latin typeface="Footlight MT Light" pitchFamily="18" charset="0"/>
              </a:rPr>
              <a:t> and rotates </a:t>
            </a:r>
            <a:r>
              <a:rPr lang="en-CA" sz="3600" b="1" dirty="0" smtClean="0">
                <a:latin typeface="Footlight MT Light" pitchFamily="18" charset="0"/>
              </a:rPr>
              <a:t>360 </a:t>
            </a:r>
            <a:r>
              <a:rPr lang="en-CA" sz="3600" b="1" dirty="0" err="1" smtClean="0">
                <a:latin typeface="Footlight MT Light" pitchFamily="18" charset="0"/>
              </a:rPr>
              <a:t>degrees</a:t>
            </a:r>
            <a:r>
              <a:rPr lang="en-CA" sz="3600" dirty="0" err="1" smtClean="0">
                <a:latin typeface="Footlight MT Light" pitchFamily="18" charset="0"/>
              </a:rPr>
              <a:t>to</a:t>
            </a:r>
            <a:r>
              <a:rPr lang="en-CA" sz="3600" dirty="0" smtClean="0">
                <a:latin typeface="Footlight MT Light" pitchFamily="18" charset="0"/>
              </a:rPr>
              <a:t> detect the </a:t>
            </a:r>
            <a:r>
              <a:rPr lang="en-CA" sz="3600" b="1" dirty="0" smtClean="0">
                <a:latin typeface="Footlight MT Light" pitchFamily="18" charset="0"/>
              </a:rPr>
              <a:t>4 grid </a:t>
            </a:r>
          </a:p>
          <a:p>
            <a:pPr algn="r"/>
            <a:r>
              <a:rPr lang="en-CA" sz="3600" b="1" dirty="0" smtClean="0">
                <a:latin typeface="Footlight MT Light" pitchFamily="18" charset="0"/>
              </a:rPr>
              <a:t>lines  </a:t>
            </a:r>
            <a:r>
              <a:rPr lang="en-CA" sz="3600" dirty="0" smtClean="0">
                <a:latin typeface="Footlight MT Light" pitchFamily="18" charset="0"/>
              </a:rPr>
              <a:t>using </a:t>
            </a:r>
            <a:r>
              <a:rPr lang="en-CA" sz="3600" b="1" dirty="0" smtClean="0">
                <a:latin typeface="Footlight MT Light" pitchFamily="18" charset="0"/>
              </a:rPr>
              <a:t>light sensor </a:t>
            </a:r>
            <a:r>
              <a:rPr lang="en-CA" sz="3600" dirty="0" smtClean="0">
                <a:latin typeface="Footlight MT Light" pitchFamily="18" charset="0"/>
              </a:rPr>
              <a:t>for an accurate </a:t>
            </a:r>
          </a:p>
          <a:p>
            <a:pPr algn="r"/>
            <a:r>
              <a:rPr lang="en-CA" sz="3600" dirty="0" smtClean="0">
                <a:latin typeface="Footlight MT Light" pitchFamily="18" charset="0"/>
              </a:rPr>
              <a:t>localization of its current position.</a:t>
            </a:r>
            <a:endParaRPr lang="en-CA" sz="3600" dirty="0">
              <a:latin typeface="Footlight MT Light" pitchFamily="18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489597" y="12028637"/>
            <a:ext cx="7488832" cy="7451633"/>
          </a:xfrm>
          <a:prstGeom prst="rect">
            <a:avLst/>
          </a:prstGeom>
          <a:noFill/>
          <a:ln w="69850">
            <a:solidFill>
              <a:schemeClr val="tx1"/>
            </a:solidFill>
          </a:ln>
          <a:effectLst>
            <a:glow rad="25400">
              <a:schemeClr val="tx1">
                <a:alpha val="88000"/>
              </a:schemeClr>
            </a:glow>
            <a:outerShdw blurRad="381000" dist="50800" dir="5400000" algn="ctr" rotWithShape="0">
              <a:schemeClr val="tx1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9" name="Straight Connector 278"/>
          <p:cNvCxnSpPr/>
          <p:nvPr/>
        </p:nvCxnSpPr>
        <p:spPr>
          <a:xfrm flipV="1">
            <a:off x="4234013" y="12005781"/>
            <a:ext cx="1" cy="7416243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V="1">
            <a:off x="6086394" y="12028637"/>
            <a:ext cx="1" cy="7416243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2433813" y="12013302"/>
            <a:ext cx="1" cy="7416243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6682285" y="11993966"/>
            <a:ext cx="1" cy="7416243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V="1">
            <a:off x="7330357" y="12013302"/>
            <a:ext cx="1" cy="7416243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5413205" y="12064027"/>
            <a:ext cx="1" cy="7416243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V="1">
            <a:off x="4810077" y="11996525"/>
            <a:ext cx="1" cy="7416243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V="1">
            <a:off x="3657948" y="12064027"/>
            <a:ext cx="1" cy="7416243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V="1">
            <a:off x="3081886" y="12005780"/>
            <a:ext cx="1" cy="7416243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1812129" y="12013302"/>
            <a:ext cx="1" cy="7416243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V="1">
            <a:off x="1192438" y="12064027"/>
            <a:ext cx="1" cy="7416243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>
            <a:stCxn id="277" idx="1"/>
            <a:endCxn id="278" idx="3"/>
          </p:cNvCxnSpPr>
          <p:nvPr/>
        </p:nvCxnSpPr>
        <p:spPr>
          <a:xfrm>
            <a:off x="489596" y="15736758"/>
            <a:ext cx="7488833" cy="17696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484715" y="17684923"/>
            <a:ext cx="7493714" cy="0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458130" y="13940507"/>
            <a:ext cx="7520299" cy="0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484714" y="12644363"/>
            <a:ext cx="7493715" cy="1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484713" y="13292435"/>
            <a:ext cx="7493716" cy="1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458129" y="14549692"/>
            <a:ext cx="7520300" cy="0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458128" y="15165784"/>
            <a:ext cx="7520301" cy="0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458130" y="16396600"/>
            <a:ext cx="7520299" cy="2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458127" y="17036851"/>
            <a:ext cx="7520302" cy="1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458125" y="18214065"/>
            <a:ext cx="7520304" cy="1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512090" y="18829298"/>
            <a:ext cx="7466339" cy="0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ctangle 1050"/>
          <p:cNvSpPr/>
          <p:nvPr/>
        </p:nvSpPr>
        <p:spPr>
          <a:xfrm>
            <a:off x="458125" y="18214066"/>
            <a:ext cx="1354004" cy="1230814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2" name="Rectangle 1051"/>
          <p:cNvSpPr/>
          <p:nvPr/>
        </p:nvSpPr>
        <p:spPr>
          <a:xfrm>
            <a:off x="6131451" y="12028637"/>
            <a:ext cx="1846978" cy="1911870"/>
          </a:xfrm>
          <a:prstGeom prst="rect">
            <a:avLst/>
          </a:prstGeom>
          <a:solidFill>
            <a:srgbClr val="00B05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3" name="Rectangle 1052"/>
          <p:cNvSpPr/>
          <p:nvPr/>
        </p:nvSpPr>
        <p:spPr>
          <a:xfrm>
            <a:off x="3081886" y="12064027"/>
            <a:ext cx="2331319" cy="580336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5" name="Rectangle 324"/>
          <p:cNvSpPr/>
          <p:nvPr/>
        </p:nvSpPr>
        <p:spPr>
          <a:xfrm rot="5400000">
            <a:off x="6404179" y="15462604"/>
            <a:ext cx="2500425" cy="648070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2" name="Rectangle 331"/>
          <p:cNvSpPr/>
          <p:nvPr/>
        </p:nvSpPr>
        <p:spPr>
          <a:xfrm>
            <a:off x="8763929" y="8602696"/>
            <a:ext cx="2823035" cy="2146478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6" name="Rectangle 1055"/>
          <p:cNvSpPr/>
          <p:nvPr/>
        </p:nvSpPr>
        <p:spPr>
          <a:xfrm>
            <a:off x="8770517" y="8602696"/>
            <a:ext cx="2816448" cy="543554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7" name="Rectangle 336"/>
          <p:cNvSpPr/>
          <p:nvPr/>
        </p:nvSpPr>
        <p:spPr>
          <a:xfrm>
            <a:off x="10178741" y="8602696"/>
            <a:ext cx="1408224" cy="528376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8" name="Rectangle 337"/>
          <p:cNvSpPr/>
          <p:nvPr/>
        </p:nvSpPr>
        <p:spPr>
          <a:xfrm>
            <a:off x="10882853" y="8603234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9" name="Rectangle 338"/>
          <p:cNvSpPr/>
          <p:nvPr/>
        </p:nvSpPr>
        <p:spPr>
          <a:xfrm>
            <a:off x="9474629" y="8603234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0" name="Rectangle 339"/>
          <p:cNvSpPr/>
          <p:nvPr/>
        </p:nvSpPr>
        <p:spPr>
          <a:xfrm>
            <a:off x="10859967" y="9674626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1" name="Rectangle 340"/>
          <p:cNvSpPr/>
          <p:nvPr/>
        </p:nvSpPr>
        <p:spPr>
          <a:xfrm>
            <a:off x="10178741" y="9131071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2" name="Rectangle 341"/>
          <p:cNvSpPr/>
          <p:nvPr/>
        </p:nvSpPr>
        <p:spPr>
          <a:xfrm>
            <a:off x="9474629" y="9131070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4" name="Rectangle 343"/>
          <p:cNvSpPr/>
          <p:nvPr/>
        </p:nvSpPr>
        <p:spPr>
          <a:xfrm>
            <a:off x="8770517" y="9131611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5" name="Rectangle 344"/>
          <p:cNvSpPr/>
          <p:nvPr/>
        </p:nvSpPr>
        <p:spPr>
          <a:xfrm>
            <a:off x="8763930" y="9674085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6" name="Rectangle 345"/>
          <p:cNvSpPr/>
          <p:nvPr/>
        </p:nvSpPr>
        <p:spPr>
          <a:xfrm>
            <a:off x="9474629" y="9663145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7" name="Rectangle 346"/>
          <p:cNvSpPr/>
          <p:nvPr/>
        </p:nvSpPr>
        <p:spPr>
          <a:xfrm>
            <a:off x="10178741" y="9663144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8" name="Rectangle 347"/>
          <p:cNvSpPr/>
          <p:nvPr/>
        </p:nvSpPr>
        <p:spPr>
          <a:xfrm>
            <a:off x="8763930" y="10206156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9" name="Rectangle 348"/>
          <p:cNvSpPr/>
          <p:nvPr/>
        </p:nvSpPr>
        <p:spPr>
          <a:xfrm>
            <a:off x="9468042" y="10206159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0" name="Rectangle 349"/>
          <p:cNvSpPr/>
          <p:nvPr/>
        </p:nvSpPr>
        <p:spPr>
          <a:xfrm>
            <a:off x="10178741" y="10206158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1" name="Rectangle 350"/>
          <p:cNvSpPr/>
          <p:nvPr/>
        </p:nvSpPr>
        <p:spPr>
          <a:xfrm>
            <a:off x="10859967" y="10206157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3" name="Rectangle 362"/>
          <p:cNvSpPr/>
          <p:nvPr/>
        </p:nvSpPr>
        <p:spPr>
          <a:xfrm>
            <a:off x="8786814" y="10750734"/>
            <a:ext cx="2800151" cy="2146478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4" name="Rectangle 363"/>
          <p:cNvSpPr/>
          <p:nvPr/>
        </p:nvSpPr>
        <p:spPr>
          <a:xfrm>
            <a:off x="8793402" y="10750734"/>
            <a:ext cx="2793563" cy="543554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5" name="Rectangle 364"/>
          <p:cNvSpPr/>
          <p:nvPr/>
        </p:nvSpPr>
        <p:spPr>
          <a:xfrm>
            <a:off x="10905738" y="10751272"/>
            <a:ext cx="65834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6" name="Rectangle 365"/>
          <p:cNvSpPr/>
          <p:nvPr/>
        </p:nvSpPr>
        <p:spPr>
          <a:xfrm>
            <a:off x="9497514" y="10751272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7" name="Rectangle 366"/>
          <p:cNvSpPr/>
          <p:nvPr/>
        </p:nvSpPr>
        <p:spPr>
          <a:xfrm>
            <a:off x="10882852" y="11822664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8" name="Rectangle 367"/>
          <p:cNvSpPr/>
          <p:nvPr/>
        </p:nvSpPr>
        <p:spPr>
          <a:xfrm>
            <a:off x="10201626" y="11294287"/>
            <a:ext cx="704112" cy="527837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9" name="Rectangle 368"/>
          <p:cNvSpPr/>
          <p:nvPr/>
        </p:nvSpPr>
        <p:spPr>
          <a:xfrm>
            <a:off x="9497514" y="11294288"/>
            <a:ext cx="704112" cy="52783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0" name="Rectangle 369"/>
          <p:cNvSpPr/>
          <p:nvPr/>
        </p:nvSpPr>
        <p:spPr>
          <a:xfrm>
            <a:off x="8793402" y="11294287"/>
            <a:ext cx="704112" cy="528377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1" name="Rectangle 370"/>
          <p:cNvSpPr/>
          <p:nvPr/>
        </p:nvSpPr>
        <p:spPr>
          <a:xfrm>
            <a:off x="8786815" y="11822123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2" name="Rectangle 371"/>
          <p:cNvSpPr/>
          <p:nvPr/>
        </p:nvSpPr>
        <p:spPr>
          <a:xfrm>
            <a:off x="10201626" y="11811182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3" name="Rectangle 372"/>
          <p:cNvSpPr/>
          <p:nvPr/>
        </p:nvSpPr>
        <p:spPr>
          <a:xfrm>
            <a:off x="8786815" y="12354194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4" name="Rectangle 373"/>
          <p:cNvSpPr/>
          <p:nvPr/>
        </p:nvSpPr>
        <p:spPr>
          <a:xfrm>
            <a:off x="9490927" y="12354197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5" name="Rectangle 374"/>
          <p:cNvSpPr/>
          <p:nvPr/>
        </p:nvSpPr>
        <p:spPr>
          <a:xfrm>
            <a:off x="10882852" y="12354195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6" name="Rectangle 375"/>
          <p:cNvSpPr/>
          <p:nvPr/>
        </p:nvSpPr>
        <p:spPr>
          <a:xfrm>
            <a:off x="5970367" y="8589905"/>
            <a:ext cx="2823035" cy="2146478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7" name="Rectangle 376"/>
          <p:cNvSpPr/>
          <p:nvPr/>
        </p:nvSpPr>
        <p:spPr>
          <a:xfrm>
            <a:off x="5976955" y="8589905"/>
            <a:ext cx="2816448" cy="543554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8" name="Rectangle 377"/>
          <p:cNvSpPr/>
          <p:nvPr/>
        </p:nvSpPr>
        <p:spPr>
          <a:xfrm>
            <a:off x="8089291" y="8590443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9" name="Rectangle 378"/>
          <p:cNvSpPr/>
          <p:nvPr/>
        </p:nvSpPr>
        <p:spPr>
          <a:xfrm>
            <a:off x="6681067" y="8590443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0" name="Rectangle 379"/>
          <p:cNvSpPr/>
          <p:nvPr/>
        </p:nvSpPr>
        <p:spPr>
          <a:xfrm>
            <a:off x="8066405" y="9661835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1" name="Rectangle 380"/>
          <p:cNvSpPr/>
          <p:nvPr/>
        </p:nvSpPr>
        <p:spPr>
          <a:xfrm>
            <a:off x="7385179" y="9118280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2" name="Rectangle 381"/>
          <p:cNvSpPr/>
          <p:nvPr/>
        </p:nvSpPr>
        <p:spPr>
          <a:xfrm>
            <a:off x="6681067" y="9118279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3" name="Rectangle 382"/>
          <p:cNvSpPr/>
          <p:nvPr/>
        </p:nvSpPr>
        <p:spPr>
          <a:xfrm>
            <a:off x="5976955" y="9118820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4" name="Rectangle 383"/>
          <p:cNvSpPr/>
          <p:nvPr/>
        </p:nvSpPr>
        <p:spPr>
          <a:xfrm>
            <a:off x="5970368" y="9661294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5" name="Rectangle 384"/>
          <p:cNvSpPr/>
          <p:nvPr/>
        </p:nvSpPr>
        <p:spPr>
          <a:xfrm>
            <a:off x="7385179" y="9650353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6" name="Rectangle 385"/>
          <p:cNvSpPr/>
          <p:nvPr/>
        </p:nvSpPr>
        <p:spPr>
          <a:xfrm>
            <a:off x="5970368" y="10193365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7" name="Rectangle 386"/>
          <p:cNvSpPr/>
          <p:nvPr/>
        </p:nvSpPr>
        <p:spPr>
          <a:xfrm>
            <a:off x="6674480" y="10193368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8" name="Rectangle 387"/>
          <p:cNvSpPr/>
          <p:nvPr/>
        </p:nvSpPr>
        <p:spPr>
          <a:xfrm>
            <a:off x="8066405" y="10193366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7" name="Oval 1056"/>
          <p:cNvSpPr/>
          <p:nvPr/>
        </p:nvSpPr>
        <p:spPr>
          <a:xfrm>
            <a:off x="7859432" y="8910677"/>
            <a:ext cx="559029" cy="543556"/>
          </a:xfrm>
          <a:prstGeom prst="ellipse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2" name="Oval 391"/>
          <p:cNvSpPr/>
          <p:nvPr/>
        </p:nvSpPr>
        <p:spPr>
          <a:xfrm>
            <a:off x="10076245" y="11137631"/>
            <a:ext cx="559029" cy="543556"/>
          </a:xfrm>
          <a:prstGeom prst="ellipse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58" name="Picture 14" descr="C:\Users\Eric\Dropbox\DPM Gr5 DRAFT\POSTER\Competition_floor-Trans.gif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33" b="-78933"/>
          <a:stretch/>
        </p:blipFill>
        <p:spPr bwMode="auto">
          <a:xfrm>
            <a:off x="-2082132" y="19804204"/>
            <a:ext cx="18841478" cy="1808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Rectangle 1058"/>
          <p:cNvSpPr/>
          <p:nvPr/>
        </p:nvSpPr>
        <p:spPr>
          <a:xfrm>
            <a:off x="75775" y="5160251"/>
            <a:ext cx="129354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sz="3600" dirty="0" smtClean="0">
                <a:latin typeface="Footlight MT Light" pitchFamily="18" charset="0"/>
              </a:rPr>
              <a:t>The objective of this project is to develop an autonomous robot using the Lego </a:t>
            </a:r>
            <a:r>
              <a:rPr lang="en-CA" sz="3600" dirty="0" err="1" smtClean="0">
                <a:latin typeface="Footlight MT Light" pitchFamily="18" charset="0"/>
              </a:rPr>
              <a:t>Mindstorms</a:t>
            </a:r>
            <a:r>
              <a:rPr lang="en-CA" sz="3600" dirty="0" smtClean="0">
                <a:latin typeface="Footlight MT Light" pitchFamily="18" charset="0"/>
              </a:rPr>
              <a:t> </a:t>
            </a:r>
            <a:r>
              <a:rPr lang="en-CA" sz="3600" dirty="0">
                <a:latin typeface="Footlight MT Light" pitchFamily="18" charset="0"/>
              </a:rPr>
              <a:t>K</a:t>
            </a:r>
            <a:r>
              <a:rPr lang="en-CA" sz="3600" dirty="0" smtClean="0">
                <a:latin typeface="Footlight MT Light" pitchFamily="18" charset="0"/>
              </a:rPr>
              <a:t>its. This robot needs to be able to localize anywhere within the start area. It will then travel to the shooting area while avoiding obstacles and shoot at 2 targets with 3 </a:t>
            </a:r>
            <a:r>
              <a:rPr lang="en-CA" sz="3600" dirty="0" err="1" smtClean="0">
                <a:latin typeface="Footlight MT Light" pitchFamily="18" charset="0"/>
              </a:rPr>
              <a:t>ping-pong</a:t>
            </a:r>
            <a:r>
              <a:rPr lang="en-CA" sz="3600" dirty="0" smtClean="0">
                <a:latin typeface="Footlight MT Light" pitchFamily="18" charset="0"/>
              </a:rPr>
              <a:t> balls each. After shooting, it must return to center of the start area (0,0) and face the north. </a:t>
            </a:r>
            <a:endParaRPr lang="en-US" sz="3600" dirty="0">
              <a:latin typeface="Footlight MT Light" pitchFamily="18" charset="0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3994804" y="3427339"/>
            <a:ext cx="50974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ootlight MT Light" pitchFamily="18" charset="0"/>
              </a:rPr>
              <a:t>Objective</a:t>
            </a:r>
            <a:endParaRPr lang="en-US" sz="10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24819006" y="3363333"/>
            <a:ext cx="1154130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ootlight MT Light" pitchFamily="18" charset="0"/>
              </a:rPr>
              <a:t>Hardware &amp; Software</a:t>
            </a:r>
            <a:endParaRPr lang="en-US" sz="10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1061" name="Rectangle 1060"/>
          <p:cNvSpPr/>
          <p:nvPr/>
        </p:nvSpPr>
        <p:spPr>
          <a:xfrm>
            <a:off x="272334" y="10539362"/>
            <a:ext cx="852913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8800" dirty="0" smtClean="0">
                <a:latin typeface="Footlight MT Light" pitchFamily="18" charset="0"/>
              </a:rPr>
              <a:t>Competition Floor</a:t>
            </a:r>
            <a:endParaRPr lang="en-CA" sz="8800" dirty="0">
              <a:latin typeface="Footlight MT Light" pitchFamily="18" charset="0"/>
            </a:endParaRPr>
          </a:p>
        </p:txBody>
      </p:sp>
      <p:sp>
        <p:nvSpPr>
          <p:cNvPr id="1062" name="TextBox 1061"/>
          <p:cNvSpPr txBox="1"/>
          <p:nvPr/>
        </p:nvSpPr>
        <p:spPr>
          <a:xfrm>
            <a:off x="428778" y="1847553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>
                <a:latin typeface="Courier New" pitchFamily="49" charset="0"/>
                <a:cs typeface="Courier New" pitchFamily="49" charset="0"/>
              </a:rPr>
              <a:t>(0,0)</a:t>
            </a:r>
            <a:endParaRPr lang="en-CA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0" name="Picture 8" descr="C:\Users\Eric\Dropbox\DPM Gr5 DRAFT\POSTER\Robot_above_trans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2994">
            <a:off x="6495028" y="12393411"/>
            <a:ext cx="1076188" cy="1139228"/>
          </a:xfrm>
          <a:prstGeom prst="rect">
            <a:avLst/>
          </a:prstGeom>
          <a:noFill/>
          <a:effectLst>
            <a:outerShdw blurRad="165100" dist="50800" dir="4320000" sx="109000" sy="109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Rectangle 1062"/>
          <p:cNvSpPr/>
          <p:nvPr/>
        </p:nvSpPr>
        <p:spPr>
          <a:xfrm>
            <a:off x="5413206" y="13940507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2" name="Rectangle 401"/>
          <p:cNvSpPr/>
          <p:nvPr/>
        </p:nvSpPr>
        <p:spPr>
          <a:xfrm>
            <a:off x="3657892" y="15186304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3" name="Rectangle 402"/>
          <p:cNvSpPr/>
          <p:nvPr/>
        </p:nvSpPr>
        <p:spPr>
          <a:xfrm>
            <a:off x="3646972" y="13985382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4" name="Rectangle 403"/>
          <p:cNvSpPr/>
          <p:nvPr/>
        </p:nvSpPr>
        <p:spPr>
          <a:xfrm rot="2993219">
            <a:off x="3955962" y="16440933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5" name="Rectangle 404"/>
          <p:cNvSpPr/>
          <p:nvPr/>
        </p:nvSpPr>
        <p:spPr>
          <a:xfrm rot="3240667">
            <a:off x="3761424" y="17109933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6" name="Rectangle 405"/>
          <p:cNvSpPr/>
          <p:nvPr/>
        </p:nvSpPr>
        <p:spPr>
          <a:xfrm>
            <a:off x="1812129" y="13292436"/>
            <a:ext cx="673188" cy="641056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7" name="Rectangle 406"/>
          <p:cNvSpPr/>
          <p:nvPr/>
        </p:nvSpPr>
        <p:spPr>
          <a:xfrm>
            <a:off x="1785970" y="13953773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8" name="Rectangle 407"/>
          <p:cNvSpPr/>
          <p:nvPr/>
        </p:nvSpPr>
        <p:spPr>
          <a:xfrm>
            <a:off x="1831690" y="14581299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9" name="Rectangle 408"/>
          <p:cNvSpPr/>
          <p:nvPr/>
        </p:nvSpPr>
        <p:spPr>
          <a:xfrm>
            <a:off x="3054283" y="18202630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0" name="Rectangle 409"/>
          <p:cNvSpPr/>
          <p:nvPr/>
        </p:nvSpPr>
        <p:spPr>
          <a:xfrm>
            <a:off x="5413207" y="15734179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1" name="Rectangle 410"/>
          <p:cNvSpPr/>
          <p:nvPr/>
        </p:nvSpPr>
        <p:spPr>
          <a:xfrm>
            <a:off x="5402285" y="15179855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2" name="Rectangle 411"/>
          <p:cNvSpPr/>
          <p:nvPr/>
        </p:nvSpPr>
        <p:spPr>
          <a:xfrm>
            <a:off x="6035508" y="15125504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3" name="Rectangle 412"/>
          <p:cNvSpPr/>
          <p:nvPr/>
        </p:nvSpPr>
        <p:spPr>
          <a:xfrm rot="3045367">
            <a:off x="5469612" y="17082024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4" name="Rectangle 413"/>
          <p:cNvSpPr/>
          <p:nvPr/>
        </p:nvSpPr>
        <p:spPr>
          <a:xfrm rot="3075850">
            <a:off x="5876757" y="17607536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5" name="Rectangle 414"/>
          <p:cNvSpPr/>
          <p:nvPr/>
        </p:nvSpPr>
        <p:spPr>
          <a:xfrm>
            <a:off x="1211999" y="15176229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6" name="Rectangle 415"/>
          <p:cNvSpPr/>
          <p:nvPr/>
        </p:nvSpPr>
        <p:spPr>
          <a:xfrm>
            <a:off x="1211999" y="12696517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7" name="Rectangle 416"/>
          <p:cNvSpPr/>
          <p:nvPr/>
        </p:nvSpPr>
        <p:spPr>
          <a:xfrm>
            <a:off x="538811" y="13974771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8" name="Rectangle 417"/>
          <p:cNvSpPr/>
          <p:nvPr/>
        </p:nvSpPr>
        <p:spPr>
          <a:xfrm>
            <a:off x="2459158" y="12712676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9" name="Rectangle 418"/>
          <p:cNvSpPr/>
          <p:nvPr/>
        </p:nvSpPr>
        <p:spPr>
          <a:xfrm>
            <a:off x="4136890" y="18848961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0" name="Rectangle 419"/>
          <p:cNvSpPr/>
          <p:nvPr/>
        </p:nvSpPr>
        <p:spPr>
          <a:xfrm>
            <a:off x="5458263" y="18886683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1" name="Rectangle 420"/>
          <p:cNvSpPr/>
          <p:nvPr/>
        </p:nvSpPr>
        <p:spPr>
          <a:xfrm>
            <a:off x="6708696" y="18848960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2" name="Rectangle 421"/>
          <p:cNvSpPr/>
          <p:nvPr/>
        </p:nvSpPr>
        <p:spPr>
          <a:xfrm>
            <a:off x="7370149" y="18202629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4" name="TextBox 1063"/>
          <p:cNvSpPr txBox="1"/>
          <p:nvPr/>
        </p:nvSpPr>
        <p:spPr>
          <a:xfrm>
            <a:off x="1376937" y="17798566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>
                <a:solidFill>
                  <a:schemeClr val="bg1"/>
                </a:solidFill>
                <a:latin typeface="Footlight MT Light" pitchFamily="18" charset="0"/>
              </a:rPr>
              <a:t>1</a:t>
            </a:r>
            <a:endParaRPr lang="en-CA" sz="4800" b="1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3971760" y="17787129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>
                <a:solidFill>
                  <a:schemeClr val="bg1"/>
                </a:solidFill>
                <a:latin typeface="Footlight MT Light" pitchFamily="18" charset="0"/>
              </a:rPr>
              <a:t>2</a:t>
            </a:r>
            <a:endParaRPr lang="en-CA" sz="4800" b="1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6358758" y="17831209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>
                <a:solidFill>
                  <a:schemeClr val="bg1"/>
                </a:solidFill>
                <a:latin typeface="Footlight MT Light" pitchFamily="18" charset="0"/>
              </a:rPr>
              <a:t>3</a:t>
            </a:r>
            <a:endParaRPr lang="en-CA" sz="4800" b="1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1523718" y="15818930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>
                <a:solidFill>
                  <a:schemeClr val="bg1"/>
                </a:solidFill>
                <a:latin typeface="Footlight MT Light" pitchFamily="18" charset="0"/>
              </a:rPr>
              <a:t>4</a:t>
            </a:r>
            <a:endParaRPr lang="en-CA" sz="4800" b="1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3775364" y="15907895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>
                <a:solidFill>
                  <a:schemeClr val="bg1"/>
                </a:solidFill>
                <a:latin typeface="Footlight MT Light" pitchFamily="18" charset="0"/>
              </a:rPr>
              <a:t>5</a:t>
            </a:r>
            <a:endParaRPr lang="en-CA" sz="4800" b="1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6501300" y="15981101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>
                <a:solidFill>
                  <a:schemeClr val="bg1"/>
                </a:solidFill>
                <a:latin typeface="Footlight MT Light" pitchFamily="18" charset="0"/>
              </a:rPr>
              <a:t>6</a:t>
            </a:r>
            <a:endParaRPr lang="en-CA" sz="4800" b="1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1569438" y="13016567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>
                <a:solidFill>
                  <a:schemeClr val="bg1"/>
                </a:solidFill>
                <a:latin typeface="Footlight MT Light" pitchFamily="18" charset="0"/>
              </a:rPr>
              <a:t>7</a:t>
            </a:r>
            <a:endParaRPr lang="en-CA" sz="4800" b="1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4013313" y="12995279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>
                <a:solidFill>
                  <a:schemeClr val="bg1"/>
                </a:solidFill>
                <a:latin typeface="Footlight MT Light" pitchFamily="18" charset="0"/>
              </a:rPr>
              <a:t>8</a:t>
            </a:r>
            <a:endParaRPr lang="en-CA" sz="4800" b="1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6501299" y="12995279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>
                <a:solidFill>
                  <a:schemeClr val="bg1"/>
                </a:solidFill>
                <a:latin typeface="Footlight MT Light" pitchFamily="18" charset="0"/>
              </a:rPr>
              <a:t>9</a:t>
            </a:r>
            <a:endParaRPr lang="en-CA" sz="4800" b="1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1066" name="Rectangle 1065"/>
          <p:cNvSpPr/>
          <p:nvPr/>
        </p:nvSpPr>
        <p:spPr>
          <a:xfrm>
            <a:off x="8089291" y="14863138"/>
            <a:ext cx="4462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Footlight MT Light" pitchFamily="18" charset="0"/>
              </a:rPr>
              <a:t>Obstacles: </a:t>
            </a:r>
            <a:r>
              <a:rPr lang="en-US" sz="3600" b="1" dirty="0" smtClean="0">
                <a:latin typeface="Footlight MT Light" pitchFamily="18" charset="0"/>
              </a:rPr>
              <a:t>30cm</a:t>
            </a:r>
            <a:r>
              <a:rPr lang="en-US" sz="3600" dirty="0" smtClean="0">
                <a:latin typeface="Footlight MT Light" pitchFamily="18" charset="0"/>
              </a:rPr>
              <a:t> cubes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8043337" y="15463473"/>
            <a:ext cx="65816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Footlight MT Light" pitchFamily="18" charset="0"/>
              </a:rPr>
              <a:t>Area </a:t>
            </a:r>
            <a:r>
              <a:rPr lang="en-US" sz="3600" b="1" dirty="0" smtClean="0">
                <a:latin typeface="Footlight MT Light" pitchFamily="18" charset="0"/>
              </a:rPr>
              <a:t>2, 3, 4, 7</a:t>
            </a:r>
            <a:r>
              <a:rPr lang="en-US" sz="3600" dirty="0" smtClean="0">
                <a:latin typeface="Footlight MT Light" pitchFamily="18" charset="0"/>
              </a:rPr>
              <a:t>: </a:t>
            </a:r>
            <a:r>
              <a:rPr lang="en-US" sz="3600" b="1" dirty="0" smtClean="0">
                <a:latin typeface="Footlight MT Light" pitchFamily="18" charset="0"/>
              </a:rPr>
              <a:t>Mapped Obstacles</a:t>
            </a:r>
            <a:endParaRPr lang="en-US" sz="3600" b="1" dirty="0">
              <a:latin typeface="Footlight MT Light" pitchFamily="18" charset="0"/>
            </a:endParaRPr>
          </a:p>
        </p:txBody>
      </p:sp>
      <p:sp>
        <p:nvSpPr>
          <p:cNvPr id="1068" name="Rectangle 1067"/>
          <p:cNvSpPr/>
          <p:nvPr/>
        </p:nvSpPr>
        <p:spPr>
          <a:xfrm>
            <a:off x="8066405" y="16737454"/>
            <a:ext cx="639559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dirty="0" smtClean="0">
                <a:latin typeface="Footlight MT Light" pitchFamily="18" charset="0"/>
              </a:rPr>
              <a:t>Small Tile: </a:t>
            </a:r>
            <a:r>
              <a:rPr lang="en-US" sz="3600" b="1" dirty="0" smtClean="0">
                <a:latin typeface="Footlight MT Light" pitchFamily="18" charset="0"/>
              </a:rPr>
              <a:t>30cm x 30cm</a:t>
            </a:r>
          </a:p>
          <a:p>
            <a:pPr algn="just"/>
            <a:r>
              <a:rPr lang="en-US" sz="3600" dirty="0" smtClean="0">
                <a:latin typeface="Footlight MT Light" pitchFamily="18" charset="0"/>
              </a:rPr>
              <a:t>Obstacles: </a:t>
            </a:r>
            <a:r>
              <a:rPr lang="en-US" sz="3600" b="1" dirty="0" smtClean="0">
                <a:latin typeface="Footlight MT Light" pitchFamily="18" charset="0"/>
              </a:rPr>
              <a:t>30cm x 30cm x 30cm</a:t>
            </a:r>
          </a:p>
          <a:p>
            <a:pPr algn="just"/>
            <a:r>
              <a:rPr lang="en-US" sz="3600" dirty="0" smtClean="0">
                <a:latin typeface="Footlight MT Light" pitchFamily="18" charset="0"/>
              </a:rPr>
              <a:t>Target Radius: </a:t>
            </a:r>
            <a:r>
              <a:rPr lang="en-US" sz="3600" b="1" dirty="0" smtClean="0">
                <a:latin typeface="Footlight MT Light" pitchFamily="18" charset="0"/>
              </a:rPr>
              <a:t>7.5cm</a:t>
            </a:r>
          </a:p>
          <a:p>
            <a:pPr algn="just"/>
            <a:endParaRPr lang="en-US" sz="3600" dirty="0"/>
          </a:p>
        </p:txBody>
      </p:sp>
      <p:sp>
        <p:nvSpPr>
          <p:cNvPr id="1069" name="Rectangle 1068"/>
          <p:cNvSpPr/>
          <p:nvPr/>
        </p:nvSpPr>
        <p:spPr>
          <a:xfrm>
            <a:off x="8068067" y="16073433"/>
            <a:ext cx="6624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Footlight MT Light" pitchFamily="18" charset="0"/>
              </a:rPr>
              <a:t>Area </a:t>
            </a:r>
            <a:r>
              <a:rPr lang="en-US" sz="3600" b="1" dirty="0" smtClean="0">
                <a:latin typeface="Footlight MT Light" pitchFamily="18" charset="0"/>
              </a:rPr>
              <a:t>5, 6, 8</a:t>
            </a:r>
            <a:r>
              <a:rPr lang="en-US" sz="3600" dirty="0" smtClean="0">
                <a:latin typeface="Footlight MT Light" pitchFamily="18" charset="0"/>
              </a:rPr>
              <a:t>: </a:t>
            </a:r>
            <a:r>
              <a:rPr lang="en-US" sz="3600" b="1" dirty="0" smtClean="0">
                <a:latin typeface="Footlight MT Light" pitchFamily="18" charset="0"/>
              </a:rPr>
              <a:t>Unmapped Obstacles</a:t>
            </a:r>
          </a:p>
        </p:txBody>
      </p:sp>
      <p:pic>
        <p:nvPicPr>
          <p:cNvPr id="1075" name="Picture 18" descr="C:\Users\Eric\Desktop\imageedit_1_4298983164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0269" y="-1325189"/>
            <a:ext cx="4876800" cy="4876800"/>
          </a:xfrm>
          <a:prstGeom prst="rect">
            <a:avLst/>
          </a:prstGeom>
          <a:noFill/>
          <a:effectLst>
            <a:outerShdw blurRad="546100" dist="50800" dir="5400000" algn="ctr" rotWithShape="0">
              <a:schemeClr val="accent6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19" descr="C:\Users\Eric\Downloads\imageedit_1_6594572227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589" y="7829225"/>
            <a:ext cx="9843079" cy="12200138"/>
          </a:xfrm>
          <a:prstGeom prst="rect">
            <a:avLst/>
          </a:prstGeom>
          <a:noFill/>
          <a:effectLst>
            <a:outerShdw blurRad="800100" dist="50800" dir="5400000" algn="ctr" rotWithShape="0">
              <a:srgbClr val="000000">
                <a:alpha val="97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21" descr="C:\Users\Eric\Downloads\imageedit_1_8357922803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749" y="17057225"/>
            <a:ext cx="6388496" cy="7242702"/>
          </a:xfrm>
          <a:prstGeom prst="rect">
            <a:avLst/>
          </a:prstGeom>
          <a:noFill/>
          <a:effectLst>
            <a:outerShdw blurRad="419100" dist="50800" dir="5400000" algn="ctr" rotWithShape="0">
              <a:srgbClr val="000000">
                <a:alpha val="97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22" descr="C:\Users\Eric\Downloads\imageedit_1_9829498063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45231">
            <a:off x="38895788" y="28420847"/>
            <a:ext cx="4562475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81" name="Rectangle 1080"/>
          <p:cNvSpPr/>
          <p:nvPr/>
        </p:nvSpPr>
        <p:spPr>
          <a:xfrm>
            <a:off x="16637299" y="5452639"/>
            <a:ext cx="11477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dirty="0" smtClean="0">
                <a:latin typeface="Footlight MT Light" panose="0204060206030A020304" pitchFamily="18" charset="0"/>
              </a:rPr>
              <a:t>Built with </a:t>
            </a:r>
            <a:r>
              <a:rPr lang="en-CA" sz="3600" b="1" dirty="0" smtClean="0">
                <a:latin typeface="Footlight MT Light" panose="0204060206030A020304" pitchFamily="18" charset="0"/>
              </a:rPr>
              <a:t>LEGO</a:t>
            </a:r>
            <a:r>
              <a:rPr lang="en-CA" sz="3600" dirty="0" smtClean="0">
                <a:latin typeface="Footlight MT Light" panose="0204060206030A020304" pitchFamily="18" charset="0"/>
              </a:rPr>
              <a:t> </a:t>
            </a:r>
            <a:r>
              <a:rPr lang="en-CA" sz="3600" b="1" dirty="0" err="1" smtClean="0">
                <a:latin typeface="Footlight MT Light" panose="0204060206030A020304" pitchFamily="18" charset="0"/>
              </a:rPr>
              <a:t>Mindstorm</a:t>
            </a:r>
            <a:r>
              <a:rPr lang="en-CA" sz="3600" dirty="0" smtClean="0">
                <a:latin typeface="Footlight MT Light" panose="0204060206030A020304" pitchFamily="18" charset="0"/>
              </a:rPr>
              <a:t> </a:t>
            </a:r>
            <a:r>
              <a:rPr lang="en-CA" sz="3600" b="1" dirty="0" smtClean="0">
                <a:latin typeface="Footlight MT Light" panose="0204060206030A020304" pitchFamily="18" charset="0"/>
              </a:rPr>
              <a:t>Kits</a:t>
            </a:r>
            <a:r>
              <a:rPr lang="en-CA" sz="3600" dirty="0" smtClean="0">
                <a:latin typeface="Footlight MT Light" panose="0204060206030A020304" pitchFamily="18" charset="0"/>
              </a:rPr>
              <a:t> and designed in a </a:t>
            </a:r>
            <a:r>
              <a:rPr lang="en-CA" sz="3600" b="1" dirty="0" smtClean="0">
                <a:latin typeface="Footlight MT Light" panose="0204060206030A020304" pitchFamily="18" charset="0"/>
              </a:rPr>
              <a:t>small</a:t>
            </a:r>
            <a:r>
              <a:rPr lang="en-CA" sz="3600" dirty="0" smtClean="0">
                <a:latin typeface="Footlight MT Light" panose="0204060206030A020304" pitchFamily="18" charset="0"/>
              </a:rPr>
              <a:t>, </a:t>
            </a:r>
            <a:r>
              <a:rPr lang="en-CA" sz="3600" b="1" dirty="0" smtClean="0">
                <a:latin typeface="Footlight MT Light" panose="0204060206030A020304" pitchFamily="18" charset="0"/>
              </a:rPr>
              <a:t>solid</a:t>
            </a:r>
            <a:r>
              <a:rPr lang="en-CA" sz="3600" dirty="0" smtClean="0">
                <a:latin typeface="Footlight MT Light" panose="0204060206030A020304" pitchFamily="18" charset="0"/>
              </a:rPr>
              <a:t> and </a:t>
            </a:r>
            <a:r>
              <a:rPr lang="en-CA" sz="3600" b="1" dirty="0" smtClean="0">
                <a:latin typeface="Footlight MT Light" panose="0204060206030A020304" pitchFamily="18" charset="0"/>
              </a:rPr>
              <a:t>compact</a:t>
            </a:r>
            <a:r>
              <a:rPr lang="en-CA" sz="3600" dirty="0" smtClean="0">
                <a:latin typeface="Footlight MT Light" panose="0204060206030A020304" pitchFamily="18" charset="0"/>
              </a:rPr>
              <a:t> structure, </a:t>
            </a:r>
            <a:r>
              <a:rPr lang="en-CA" sz="3600" dirty="0" err="1" smtClean="0">
                <a:latin typeface="Footlight MT Light" panose="0204060206030A020304" pitchFamily="18" charset="0"/>
              </a:rPr>
              <a:t>Caffeinator</a:t>
            </a:r>
            <a:r>
              <a:rPr lang="en-CA" sz="3600" dirty="0" smtClean="0">
                <a:latin typeface="Footlight MT Light" panose="0204060206030A020304" pitchFamily="18" charset="0"/>
              </a:rPr>
              <a:t> is able to accomplish some fantastic tasks by the application of engineering principles. </a:t>
            </a:r>
            <a:endParaRPr lang="en-CA" sz="3600" dirty="0">
              <a:latin typeface="Footlight MT Light" panose="0204060206030A020304" pitchFamily="18" charset="0"/>
            </a:endParaRPr>
          </a:p>
        </p:txBody>
      </p:sp>
      <p:sp>
        <p:nvSpPr>
          <p:cNvPr id="457" name="Arc 456"/>
          <p:cNvSpPr/>
          <p:nvPr/>
        </p:nvSpPr>
        <p:spPr>
          <a:xfrm rot="18448449">
            <a:off x="39660955" y="29828899"/>
            <a:ext cx="436490" cy="525533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8" name="Arc 457"/>
          <p:cNvSpPr/>
          <p:nvPr/>
        </p:nvSpPr>
        <p:spPr>
          <a:xfrm rot="9784400">
            <a:off x="15665173" y="19105589"/>
            <a:ext cx="2073533" cy="1188168"/>
          </a:xfrm>
          <a:prstGeom prst="arc">
            <a:avLst>
              <a:gd name="adj1" fmla="val 11110616"/>
              <a:gd name="adj2" fmla="val 543355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3" name="Straight Arrow Connector 462"/>
          <p:cNvCxnSpPr/>
          <p:nvPr/>
        </p:nvCxnSpPr>
        <p:spPr>
          <a:xfrm flipH="1">
            <a:off x="16010621" y="16289499"/>
            <a:ext cx="567793" cy="2462708"/>
          </a:xfrm>
          <a:prstGeom prst="straightConnector1">
            <a:avLst/>
          </a:prstGeom>
          <a:ln w="101600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extBox 470"/>
          <p:cNvSpPr txBox="1"/>
          <p:nvPr/>
        </p:nvSpPr>
        <p:spPr>
          <a:xfrm>
            <a:off x="15755293" y="9764043"/>
            <a:ext cx="4270575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latin typeface="Footlight MT Light" panose="0204060206030A020304" pitchFamily="18" charset="0"/>
              </a:rPr>
              <a:t>By using the </a:t>
            </a:r>
            <a:r>
              <a:rPr lang="en-CA" sz="3600" b="1" dirty="0" smtClean="0">
                <a:latin typeface="Footlight MT Light" panose="0204060206030A020304" pitchFamily="18" charset="0"/>
              </a:rPr>
              <a:t>gravity</a:t>
            </a:r>
            <a:r>
              <a:rPr lang="en-CA" sz="3600" dirty="0" smtClean="0">
                <a:latin typeface="Footlight MT Light" panose="0204060206030A020304" pitchFamily="18" charset="0"/>
              </a:rPr>
              <a:t> force, the </a:t>
            </a:r>
            <a:r>
              <a:rPr lang="en-CA" sz="3600" dirty="0" err="1" smtClean="0">
                <a:latin typeface="Footlight MT Light" panose="0204060206030A020304" pitchFamily="18" charset="0"/>
              </a:rPr>
              <a:t>ping-pong</a:t>
            </a:r>
            <a:r>
              <a:rPr lang="en-CA" sz="3600" dirty="0" smtClean="0">
                <a:latin typeface="Footlight MT Light" panose="0204060206030A020304" pitchFamily="18" charset="0"/>
              </a:rPr>
              <a:t> balls </a:t>
            </a:r>
            <a:r>
              <a:rPr lang="en-CA" sz="3600" b="1" dirty="0" smtClean="0">
                <a:latin typeface="Footlight MT Light" panose="0204060206030A020304" pitchFamily="18" charset="0"/>
              </a:rPr>
              <a:t>load automatically </a:t>
            </a:r>
            <a:r>
              <a:rPr lang="en-CA" sz="3600" dirty="0" smtClean="0">
                <a:latin typeface="Footlight MT Light" panose="0204060206030A020304" pitchFamily="18" charset="0"/>
              </a:rPr>
              <a:t>one after the other through a cylindrical tube attached to the robot.</a:t>
            </a:r>
          </a:p>
          <a:p>
            <a:endParaRPr lang="en-CA" sz="3600" dirty="0">
              <a:latin typeface="Footlight MT Light" pitchFamily="18" charset="0"/>
            </a:endParaRPr>
          </a:p>
        </p:txBody>
      </p:sp>
      <p:cxnSp>
        <p:nvCxnSpPr>
          <p:cNvPr id="480" name="Straight Arrow Connector 479"/>
          <p:cNvCxnSpPr/>
          <p:nvPr/>
        </p:nvCxnSpPr>
        <p:spPr>
          <a:xfrm flipH="1" flipV="1">
            <a:off x="15609920" y="19410209"/>
            <a:ext cx="82258" cy="467378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Rectangle 474"/>
          <p:cNvSpPr/>
          <p:nvPr/>
        </p:nvSpPr>
        <p:spPr>
          <a:xfrm>
            <a:off x="19114646" y="21846827"/>
            <a:ext cx="73522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dirty="0" smtClean="0">
                <a:latin typeface="Footlight MT Light" panose="0204060206030A020304" pitchFamily="18" charset="0"/>
              </a:rPr>
              <a:t>By using the </a:t>
            </a:r>
            <a:r>
              <a:rPr lang="en-CA" sz="3600" b="1" dirty="0" smtClean="0">
                <a:latin typeface="Footlight MT Light" panose="0204060206030A020304" pitchFamily="18" charset="0"/>
              </a:rPr>
              <a:t>rotational </a:t>
            </a:r>
            <a:r>
              <a:rPr lang="en-CA" sz="3600" dirty="0" smtClean="0">
                <a:latin typeface="Footlight MT Light" panose="0204060206030A020304" pitchFamily="18" charset="0"/>
              </a:rPr>
              <a:t>force of a </a:t>
            </a:r>
            <a:r>
              <a:rPr lang="en-CA" sz="3600" b="1" dirty="0" smtClean="0">
                <a:latin typeface="Footlight MT Light" panose="0204060206030A020304" pitchFamily="18" charset="0"/>
              </a:rPr>
              <a:t>LEGO motor</a:t>
            </a:r>
            <a:r>
              <a:rPr lang="en-CA" sz="3600" dirty="0" smtClean="0">
                <a:latin typeface="Footlight MT Light" panose="0204060206030A020304" pitchFamily="18" charset="0"/>
              </a:rPr>
              <a:t>, the sticks in dark gray will hit the ball in the resting zone, resulting the </a:t>
            </a:r>
            <a:r>
              <a:rPr lang="en-CA" sz="3600" b="1" dirty="0" smtClean="0">
                <a:latin typeface="Footlight MT Light" panose="0204060206030A020304" pitchFamily="18" charset="0"/>
              </a:rPr>
              <a:t>launching of the projectile. </a:t>
            </a:r>
            <a:endParaRPr lang="en-CA" sz="3600" b="1" dirty="0">
              <a:latin typeface="Footlight MT Light" panose="0204060206030A020304" pitchFamily="18" charset="0"/>
            </a:endParaRPr>
          </a:p>
        </p:txBody>
      </p:sp>
      <p:cxnSp>
        <p:nvCxnSpPr>
          <p:cNvPr id="484" name="Straight Connector 483"/>
          <p:cNvCxnSpPr/>
          <p:nvPr/>
        </p:nvCxnSpPr>
        <p:spPr>
          <a:xfrm>
            <a:off x="18667691" y="19921640"/>
            <a:ext cx="1840130" cy="1339623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Arc 492"/>
          <p:cNvSpPr/>
          <p:nvPr/>
        </p:nvSpPr>
        <p:spPr>
          <a:xfrm rot="18448449">
            <a:off x="39476916" y="29592673"/>
            <a:ext cx="651679" cy="828155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4" name="Arc 493"/>
          <p:cNvSpPr/>
          <p:nvPr/>
        </p:nvSpPr>
        <p:spPr>
          <a:xfrm rot="18448449">
            <a:off x="39342476" y="29373726"/>
            <a:ext cx="861500" cy="1200800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6" name="Arc 495"/>
          <p:cNvSpPr/>
          <p:nvPr/>
        </p:nvSpPr>
        <p:spPr>
          <a:xfrm rot="15331617">
            <a:off x="38542156" y="30778847"/>
            <a:ext cx="436490" cy="525533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7" name="Arc 496"/>
          <p:cNvSpPr/>
          <p:nvPr/>
        </p:nvSpPr>
        <p:spPr>
          <a:xfrm rot="15331617">
            <a:off x="38375757" y="30590335"/>
            <a:ext cx="651679" cy="828155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8" name="Arc 497"/>
          <p:cNvSpPr/>
          <p:nvPr/>
        </p:nvSpPr>
        <p:spPr>
          <a:xfrm rot="15331617">
            <a:off x="38200836" y="30404011"/>
            <a:ext cx="861500" cy="1200800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9" name="Arc 498"/>
          <p:cNvSpPr/>
          <p:nvPr/>
        </p:nvSpPr>
        <p:spPr>
          <a:xfrm rot="1004575">
            <a:off x="40267235" y="28747198"/>
            <a:ext cx="436490" cy="525533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0" name="Arc 499"/>
          <p:cNvSpPr/>
          <p:nvPr/>
        </p:nvSpPr>
        <p:spPr>
          <a:xfrm rot="1004575">
            <a:off x="40131995" y="28569165"/>
            <a:ext cx="651679" cy="828155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1" name="Arc 500"/>
          <p:cNvSpPr/>
          <p:nvPr/>
        </p:nvSpPr>
        <p:spPr>
          <a:xfrm rot="1004575">
            <a:off x="39995924" y="28374151"/>
            <a:ext cx="861500" cy="1200800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10" name="Straight Connector 509"/>
          <p:cNvCxnSpPr/>
          <p:nvPr/>
        </p:nvCxnSpPr>
        <p:spPr>
          <a:xfrm flipH="1">
            <a:off x="16759346" y="14283341"/>
            <a:ext cx="1107412" cy="2421827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TextBox 489"/>
          <p:cNvSpPr txBox="1"/>
          <p:nvPr/>
        </p:nvSpPr>
        <p:spPr>
          <a:xfrm>
            <a:off x="36630097" y="25708157"/>
            <a:ext cx="69649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000" b="1" dirty="0" smtClean="0">
                <a:latin typeface="Footlight MT Light" pitchFamily="18" charset="0"/>
              </a:rPr>
              <a:t>Safe Obstacle Avoidance</a:t>
            </a:r>
            <a:r>
              <a:rPr lang="en-CA" sz="5000" dirty="0" smtClean="0">
                <a:latin typeface="Footlight MT Light" pitchFamily="18" charset="0"/>
              </a:rPr>
              <a:t/>
            </a:r>
            <a:br>
              <a:rPr lang="en-CA" sz="5000" dirty="0" smtClean="0">
                <a:latin typeface="Footlight MT Light" pitchFamily="18" charset="0"/>
              </a:rPr>
            </a:br>
            <a:r>
              <a:rPr lang="en-CA" sz="5000" dirty="0" smtClean="0">
                <a:latin typeface="Footlight MT Light" pitchFamily="18" charset="0"/>
              </a:rPr>
              <a:t>Full 180 degrees coverage</a:t>
            </a:r>
            <a:endParaRPr lang="en-CA" sz="5000" dirty="0">
              <a:latin typeface="Footlight MT Light" pitchFamily="18" charset="0"/>
            </a:endParaRPr>
          </a:p>
        </p:txBody>
      </p:sp>
      <p:cxnSp>
        <p:nvCxnSpPr>
          <p:cNvPr id="508" name="Straight Arrow Connector 507"/>
          <p:cNvCxnSpPr/>
          <p:nvPr/>
        </p:nvCxnSpPr>
        <p:spPr>
          <a:xfrm>
            <a:off x="38124281" y="28569623"/>
            <a:ext cx="1973652" cy="1735670"/>
          </a:xfrm>
          <a:prstGeom prst="straightConnector1">
            <a:avLst/>
          </a:prstGeom>
          <a:ln w="6985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36700739" y="28523006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Footlight MT Light" pitchFamily="18" charset="0"/>
              </a:rPr>
              <a:t>20 cm</a:t>
            </a:r>
            <a:endParaRPr lang="en-CA" sz="3600" dirty="0">
              <a:latin typeface="Footlight MT Light" pitchFamily="18" charset="0"/>
            </a:endParaRPr>
          </a:p>
        </p:txBody>
      </p:sp>
      <p:cxnSp>
        <p:nvCxnSpPr>
          <p:cNvPr id="520" name="Straight Connector 519"/>
          <p:cNvCxnSpPr/>
          <p:nvPr/>
        </p:nvCxnSpPr>
        <p:spPr>
          <a:xfrm flipH="1" flipV="1">
            <a:off x="24540269" y="9403118"/>
            <a:ext cx="1386149" cy="938891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TextBox 521"/>
          <p:cNvSpPr txBox="1"/>
          <p:nvPr/>
        </p:nvSpPr>
        <p:spPr>
          <a:xfrm>
            <a:off x="20435813" y="853990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latin typeface="Footlight MT Light" panose="0204060206030A020304" pitchFamily="18" charset="0"/>
              </a:rPr>
              <a:t>Projectile Range: 150 +/- 5 cm</a:t>
            </a:r>
            <a:endParaRPr lang="en-CA" sz="3600" dirty="0">
              <a:latin typeface="Footlight MT Light" pitchFamily="18" charset="0"/>
            </a:endParaRPr>
          </a:p>
        </p:txBody>
      </p:sp>
      <p:cxnSp>
        <p:nvCxnSpPr>
          <p:cNvPr id="523" name="Straight Connector 522"/>
          <p:cNvCxnSpPr/>
          <p:nvPr/>
        </p:nvCxnSpPr>
        <p:spPr>
          <a:xfrm flipH="1">
            <a:off x="21011877" y="16691087"/>
            <a:ext cx="1635513" cy="497199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TextBox 531"/>
          <p:cNvSpPr txBox="1"/>
          <p:nvPr/>
        </p:nvSpPr>
        <p:spPr>
          <a:xfrm>
            <a:off x="18326634" y="17569581"/>
            <a:ext cx="5699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latin typeface="Footlight MT Light" panose="0204060206030A020304" pitchFamily="18" charset="0"/>
              </a:rPr>
              <a:t>3 Ultrasonic Sensors</a:t>
            </a:r>
          </a:p>
          <a:p>
            <a:endParaRPr lang="en-CA" sz="3600" dirty="0">
              <a:latin typeface="Footlight MT Light" pitchFamily="18" charset="0"/>
            </a:endParaRPr>
          </a:p>
        </p:txBody>
      </p:sp>
      <p:sp>
        <p:nvSpPr>
          <p:cNvPr id="533" name="TextBox 532"/>
          <p:cNvSpPr txBox="1"/>
          <p:nvPr/>
        </p:nvSpPr>
        <p:spPr>
          <a:xfrm>
            <a:off x="29967948" y="11762696"/>
            <a:ext cx="5699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latin typeface="Footlight MT Light" panose="0204060206030A020304" pitchFamily="18" charset="0"/>
              </a:rPr>
              <a:t>1 Light Sensor</a:t>
            </a:r>
          </a:p>
          <a:p>
            <a:endParaRPr lang="en-CA" sz="3600" dirty="0">
              <a:latin typeface="Footlight MT Light" pitchFamily="18" charset="0"/>
            </a:endParaRPr>
          </a:p>
        </p:txBody>
      </p:sp>
      <p:cxnSp>
        <p:nvCxnSpPr>
          <p:cNvPr id="535" name="Straight Connector 534"/>
          <p:cNvCxnSpPr/>
          <p:nvPr/>
        </p:nvCxnSpPr>
        <p:spPr>
          <a:xfrm flipH="1">
            <a:off x="29823356" y="12563617"/>
            <a:ext cx="1498783" cy="2561887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 flipH="1" flipV="1">
            <a:off x="28223127" y="19410211"/>
            <a:ext cx="925654" cy="1268365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TextBox 544"/>
          <p:cNvSpPr txBox="1"/>
          <p:nvPr/>
        </p:nvSpPr>
        <p:spPr>
          <a:xfrm>
            <a:off x="27639813" y="20697957"/>
            <a:ext cx="5699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latin typeface="Footlight MT Light" panose="0204060206030A020304" pitchFamily="18" charset="0"/>
              </a:rPr>
              <a:t>2 Motor for flexible </a:t>
            </a:r>
            <a:r>
              <a:rPr lang="en-CA" sz="3600" b="1" dirty="0" smtClean="0">
                <a:latin typeface="Footlight MT Light" panose="0204060206030A020304" pitchFamily="18" charset="0"/>
              </a:rPr>
              <a:t>Navigation</a:t>
            </a:r>
            <a:r>
              <a:rPr lang="en-CA" sz="3600" dirty="0" smtClean="0">
                <a:latin typeface="Footlight MT Light" panose="0204060206030A020304" pitchFamily="18" charset="0"/>
              </a:rPr>
              <a:t> and </a:t>
            </a:r>
            <a:r>
              <a:rPr lang="en-CA" sz="3600" b="1" dirty="0" err="1" smtClean="0">
                <a:latin typeface="Footlight MT Light" panose="0204060206030A020304" pitchFamily="18" charset="0"/>
              </a:rPr>
              <a:t>Odometry</a:t>
            </a:r>
            <a:endParaRPr lang="en-CA" sz="3600" b="1" dirty="0" smtClean="0">
              <a:latin typeface="Footlight MT Light" panose="0204060206030A020304" pitchFamily="18" charset="0"/>
            </a:endParaRPr>
          </a:p>
          <a:p>
            <a:endParaRPr lang="en-CA" sz="3600" dirty="0">
              <a:latin typeface="Footlight MT Light" pitchFamily="18" charset="0"/>
            </a:endParaRPr>
          </a:p>
        </p:txBody>
      </p:sp>
      <p:pic>
        <p:nvPicPr>
          <p:cNvPr id="310" name="Picture 25" descr="C:\Users\Eric\Dropbox\DPM Gr5 DRAFT\POSTER\clock_PNG661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3" y="30070121"/>
            <a:ext cx="2147430" cy="214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1" name="TextBox 310"/>
          <p:cNvSpPr txBox="1"/>
          <p:nvPr/>
        </p:nvSpPr>
        <p:spPr>
          <a:xfrm>
            <a:off x="1173638" y="30358080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Footlight MT Light" pitchFamily="18" charset="0"/>
              </a:rPr>
              <a:t>86%</a:t>
            </a:r>
            <a:endParaRPr lang="en-CA" sz="3600" dirty="0">
              <a:latin typeface="Footlight MT Light" pitchFamily="18" charset="0"/>
            </a:endParaRPr>
          </a:p>
        </p:txBody>
      </p:sp>
      <p:pic>
        <p:nvPicPr>
          <p:cNvPr id="312" name="Picture 26" descr="C:\Users\Eric\Desktop\imageedit_1_7211687266.gif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1" r="-23851"/>
          <a:stretch/>
        </p:blipFill>
        <p:spPr bwMode="auto">
          <a:xfrm>
            <a:off x="4306021" y="24453675"/>
            <a:ext cx="10565802" cy="727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3" name="TextBox 312"/>
          <p:cNvSpPr txBox="1"/>
          <p:nvPr/>
        </p:nvSpPr>
        <p:spPr>
          <a:xfrm>
            <a:off x="2048221" y="26551364"/>
            <a:ext cx="31181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Footlight MT Light" pitchFamily="18" charset="0"/>
              </a:rPr>
              <a:t>Documentation</a:t>
            </a:r>
            <a:br>
              <a:rPr lang="en-CA" sz="3600" dirty="0" smtClean="0">
                <a:latin typeface="Footlight MT Light" pitchFamily="18" charset="0"/>
              </a:rPr>
            </a:br>
            <a:r>
              <a:rPr lang="en-CA" sz="3600" dirty="0" smtClean="0">
                <a:latin typeface="Footlight MT Light" pitchFamily="18" charset="0"/>
              </a:rPr>
              <a:t>Hardware</a:t>
            </a:r>
            <a:br>
              <a:rPr lang="en-CA" sz="3600" dirty="0" smtClean="0">
                <a:latin typeface="Footlight MT Light" pitchFamily="18" charset="0"/>
              </a:rPr>
            </a:br>
            <a:r>
              <a:rPr lang="en-CA" sz="3600" dirty="0" smtClean="0">
                <a:latin typeface="Footlight MT Light" pitchFamily="18" charset="0"/>
              </a:rPr>
              <a:t>Software</a:t>
            </a:r>
            <a:br>
              <a:rPr lang="en-CA" sz="3600" dirty="0" smtClean="0">
                <a:latin typeface="Footlight MT Light" pitchFamily="18" charset="0"/>
              </a:rPr>
            </a:br>
            <a:r>
              <a:rPr lang="en-CA" sz="3600" dirty="0" smtClean="0">
                <a:latin typeface="Footlight MT Light" pitchFamily="18" charset="0"/>
              </a:rPr>
              <a:t>Testing</a:t>
            </a:r>
            <a:endParaRPr lang="en-CA" sz="3600" dirty="0">
              <a:latin typeface="Footlight MT Light" pitchFamily="18" charset="0"/>
            </a:endParaRPr>
          </a:p>
        </p:txBody>
      </p:sp>
      <p:sp>
        <p:nvSpPr>
          <p:cNvPr id="550" name="Rectangle 549"/>
          <p:cNvSpPr/>
          <p:nvPr/>
        </p:nvSpPr>
        <p:spPr>
          <a:xfrm>
            <a:off x="1203872" y="26756436"/>
            <a:ext cx="689441" cy="364636"/>
          </a:xfrm>
          <a:prstGeom prst="rect">
            <a:avLst/>
          </a:prstGeom>
          <a:solidFill>
            <a:srgbClr val="0070C0">
              <a:alpha val="78000"/>
            </a:srgbClr>
          </a:solidFill>
          <a:ln>
            <a:noFill/>
          </a:ln>
          <a:effectLst>
            <a:glow rad="190500">
              <a:srgbClr val="0070C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2" name="Rectangle 551"/>
          <p:cNvSpPr/>
          <p:nvPr/>
        </p:nvSpPr>
        <p:spPr>
          <a:xfrm>
            <a:off x="1211999" y="27238550"/>
            <a:ext cx="689441" cy="364636"/>
          </a:xfrm>
          <a:prstGeom prst="rect">
            <a:avLst/>
          </a:prstGeom>
          <a:solidFill>
            <a:schemeClr val="bg1">
              <a:lumMod val="50000"/>
              <a:alpha val="78000"/>
            </a:schemeClr>
          </a:solidFill>
          <a:ln>
            <a:noFill/>
          </a:ln>
          <a:effectLst>
            <a:glow rad="190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3" name="Rectangle 552"/>
          <p:cNvSpPr/>
          <p:nvPr/>
        </p:nvSpPr>
        <p:spPr>
          <a:xfrm>
            <a:off x="1211999" y="27746787"/>
            <a:ext cx="689441" cy="364636"/>
          </a:xfrm>
          <a:prstGeom prst="rect">
            <a:avLst/>
          </a:prstGeom>
          <a:solidFill>
            <a:schemeClr val="accent6">
              <a:lumMod val="75000"/>
              <a:alpha val="78000"/>
            </a:schemeClr>
          </a:solidFill>
          <a:ln>
            <a:noFill/>
          </a:ln>
          <a:effectLst>
            <a:glow rad="190500">
              <a:schemeClr val="accent6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4" name="Rectangle 553"/>
          <p:cNvSpPr/>
          <p:nvPr/>
        </p:nvSpPr>
        <p:spPr>
          <a:xfrm>
            <a:off x="1211999" y="28330829"/>
            <a:ext cx="689441" cy="364636"/>
          </a:xfrm>
          <a:prstGeom prst="rect">
            <a:avLst/>
          </a:prstGeom>
          <a:solidFill>
            <a:srgbClr val="FFC000">
              <a:alpha val="78000"/>
            </a:srgbClr>
          </a:solidFill>
          <a:ln>
            <a:noFill/>
          </a:ln>
          <a:effectLst>
            <a:glow rad="1905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5" name="TextBox 554"/>
          <p:cNvSpPr txBox="1"/>
          <p:nvPr/>
        </p:nvSpPr>
        <p:spPr>
          <a:xfrm>
            <a:off x="3992774" y="24412053"/>
            <a:ext cx="49701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000" b="1" dirty="0" smtClean="0">
                <a:latin typeface="Footlight MT Light" pitchFamily="18" charset="0"/>
              </a:rPr>
              <a:t>Task Distributions</a:t>
            </a:r>
            <a:endParaRPr lang="en-CA" sz="5000" b="1" dirty="0">
              <a:latin typeface="Footlight MT Light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85485" y="403003"/>
            <a:ext cx="79740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latin typeface="Footlight MT Light"/>
                <a:cs typeface="Footlight MT Light"/>
              </a:rPr>
              <a:t>Team Members:</a:t>
            </a:r>
            <a:br>
              <a:rPr lang="en-US" sz="3600" dirty="0" smtClean="0">
                <a:latin typeface="Footlight MT Light"/>
                <a:cs typeface="Footlight MT Light"/>
              </a:rPr>
            </a:br>
            <a:r>
              <a:rPr lang="en-US" sz="3600" dirty="0" smtClean="0">
                <a:latin typeface="Footlight MT Light"/>
                <a:cs typeface="Footlight MT Light"/>
              </a:rPr>
              <a:t>Eric Vuong – Project Manager / Software</a:t>
            </a:r>
          </a:p>
          <a:p>
            <a:pPr algn="r"/>
            <a:r>
              <a:rPr lang="en-US" sz="3600" dirty="0" smtClean="0">
                <a:latin typeface="Footlight MT Light"/>
                <a:cs typeface="Footlight MT Light"/>
              </a:rPr>
              <a:t>Gwen Pang - Documenter</a:t>
            </a:r>
            <a:br>
              <a:rPr lang="en-US" sz="3600" dirty="0" smtClean="0">
                <a:latin typeface="Footlight MT Light"/>
                <a:cs typeface="Footlight MT Light"/>
              </a:rPr>
            </a:br>
            <a:r>
              <a:rPr lang="en-US" sz="3600" dirty="0" smtClean="0">
                <a:latin typeface="Footlight MT Light"/>
                <a:cs typeface="Footlight MT Light"/>
              </a:rPr>
              <a:t>Yu Chen </a:t>
            </a:r>
            <a:r>
              <a:rPr lang="en-US" sz="3600" dirty="0" err="1" smtClean="0">
                <a:latin typeface="Footlight MT Light"/>
                <a:cs typeface="Footlight MT Light"/>
              </a:rPr>
              <a:t>Xu</a:t>
            </a:r>
            <a:r>
              <a:rPr lang="en-US" sz="3600" dirty="0" smtClean="0">
                <a:latin typeface="Footlight MT Light"/>
                <a:cs typeface="Footlight MT Light"/>
              </a:rPr>
              <a:t> – Hardware Manager</a:t>
            </a:r>
            <a:br>
              <a:rPr lang="en-US" sz="3600" dirty="0" smtClean="0">
                <a:latin typeface="Footlight MT Light"/>
                <a:cs typeface="Footlight MT Light"/>
              </a:rPr>
            </a:br>
            <a:r>
              <a:rPr lang="en-US" sz="3600" dirty="0" smtClean="0">
                <a:latin typeface="Footlight MT Light"/>
                <a:cs typeface="Footlight MT Light"/>
              </a:rPr>
              <a:t>Adrian Pan – Software Manager</a:t>
            </a:r>
          </a:p>
          <a:p>
            <a:pPr algn="r"/>
            <a:r>
              <a:rPr lang="en-US" sz="3600" dirty="0" smtClean="0">
                <a:latin typeface="Footlight MT Light"/>
                <a:cs typeface="Footlight MT Light"/>
              </a:rPr>
              <a:t>James </a:t>
            </a:r>
            <a:r>
              <a:rPr lang="en-US" sz="3600" dirty="0" err="1" smtClean="0">
                <a:latin typeface="Footlight MT Light"/>
                <a:cs typeface="Footlight MT Light"/>
              </a:rPr>
              <a:t>Fuh</a:t>
            </a:r>
            <a:r>
              <a:rPr lang="en-US" sz="3600" dirty="0" smtClean="0">
                <a:latin typeface="Footlight MT Light"/>
                <a:cs typeface="Footlight MT Light"/>
              </a:rPr>
              <a:t> </a:t>
            </a:r>
            <a:r>
              <a:rPr lang="en-US" sz="3600" smtClean="0">
                <a:latin typeface="Footlight MT Light"/>
                <a:cs typeface="Footlight MT Light"/>
              </a:rPr>
              <a:t>– </a:t>
            </a:r>
            <a:r>
              <a:rPr lang="en-US" sz="3600" smtClean="0">
                <a:latin typeface="Footlight MT Light"/>
                <a:cs typeface="Footlight MT Light"/>
              </a:rPr>
              <a:t>Software</a:t>
            </a:r>
            <a:endParaRPr lang="en-US" sz="3600" dirty="0" smtClean="0">
              <a:latin typeface="Footlight MT Light"/>
              <a:cs typeface="Footlight MT Light"/>
            </a:endParaRPr>
          </a:p>
          <a:p>
            <a:pPr algn="r"/>
            <a:r>
              <a:rPr lang="en-US" sz="3600" dirty="0" err="1" smtClean="0">
                <a:latin typeface="Footlight MT Light"/>
                <a:cs typeface="Footlight MT Light"/>
              </a:rPr>
              <a:t>Yutian</a:t>
            </a:r>
            <a:r>
              <a:rPr lang="en-US" sz="3600" dirty="0" smtClean="0">
                <a:latin typeface="Footlight MT Light"/>
                <a:cs typeface="Footlight MT Light"/>
              </a:rPr>
              <a:t> </a:t>
            </a:r>
            <a:r>
              <a:rPr lang="en-US" sz="3600" dirty="0" err="1" smtClean="0">
                <a:latin typeface="Footlight MT Light"/>
                <a:cs typeface="Footlight MT Light"/>
              </a:rPr>
              <a:t>Zheng</a:t>
            </a:r>
            <a:r>
              <a:rPr lang="en-US" sz="3600" dirty="0" smtClean="0">
                <a:latin typeface="Footlight MT Light"/>
                <a:cs typeface="Footlight MT Light"/>
              </a:rPr>
              <a:t> - Hardware</a:t>
            </a:r>
            <a:endParaRPr lang="en-US" sz="3600" dirty="0">
              <a:latin typeface="Footlight MT Light"/>
              <a:cs typeface="Footlight MT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7829" y="31870499"/>
            <a:ext cx="5640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Footlight MT Light"/>
                <a:cs typeface="Footlight MT Light"/>
              </a:rPr>
              <a:t>310 used /360 </a:t>
            </a:r>
            <a:r>
              <a:rPr lang="en-US" sz="3600" dirty="0" err="1" smtClean="0">
                <a:latin typeface="Footlight MT Light"/>
                <a:cs typeface="Footlight MT Light"/>
              </a:rPr>
              <a:t>alloted</a:t>
            </a:r>
            <a:r>
              <a:rPr lang="en-US" sz="3600" dirty="0" smtClean="0">
                <a:latin typeface="Footlight MT Light"/>
                <a:cs typeface="Footlight MT Light"/>
              </a:rPr>
              <a:t> hours</a:t>
            </a:r>
            <a:endParaRPr lang="en-US" sz="3600" dirty="0">
              <a:latin typeface="Footlight MT Light"/>
              <a:cs typeface="Footlight MT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31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339</Words>
  <Application>Microsoft Macintosh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Footlight MT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Microsoft Office User</cp:lastModifiedBy>
  <cp:revision>134</cp:revision>
  <dcterms:created xsi:type="dcterms:W3CDTF">2015-04-08T22:48:54Z</dcterms:created>
  <dcterms:modified xsi:type="dcterms:W3CDTF">2018-03-14T04:16:38Z</dcterms:modified>
</cp:coreProperties>
</file>