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7" r:id="rId8"/>
    <p:sldId id="264" r:id="rId9"/>
    <p:sldId id="265" r:id="rId10"/>
    <p:sldId id="266" r:id="rId11"/>
    <p:sldId id="261" r:id="rId12"/>
    <p:sldId id="268"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5392EA-3F1A-4289-80B4-11A4FA7A0E89}" type="datetimeFigureOut">
              <a:rPr lang="en-KE" smtClean="0"/>
              <a:t>21/07/2023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94238A4-5C9B-4291-9CC3-5135BF6AFE9E}" type="slidenum">
              <a:rPr lang="en-KE" smtClean="0"/>
              <a:t>‹#›</a:t>
            </a:fld>
            <a:endParaRPr lang="en-KE"/>
          </a:p>
        </p:txBody>
      </p:sp>
    </p:spTree>
    <p:extLst>
      <p:ext uri="{BB962C8B-B14F-4D97-AF65-F5344CB8AC3E}">
        <p14:creationId xmlns:p14="http://schemas.microsoft.com/office/powerpoint/2010/main" val="2809799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392EA-3F1A-4289-80B4-11A4FA7A0E89}" type="datetimeFigureOut">
              <a:rPr lang="en-KE" smtClean="0"/>
              <a:t>21/07/2023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94238A4-5C9B-4291-9CC3-5135BF6AFE9E}" type="slidenum">
              <a:rPr lang="en-KE" smtClean="0"/>
              <a:t>‹#›</a:t>
            </a:fld>
            <a:endParaRPr lang="en-KE"/>
          </a:p>
        </p:txBody>
      </p:sp>
    </p:spTree>
    <p:extLst>
      <p:ext uri="{BB962C8B-B14F-4D97-AF65-F5344CB8AC3E}">
        <p14:creationId xmlns:p14="http://schemas.microsoft.com/office/powerpoint/2010/main" val="26800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392EA-3F1A-4289-80B4-11A4FA7A0E89}" type="datetimeFigureOut">
              <a:rPr lang="en-KE" smtClean="0"/>
              <a:t>21/07/2023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94238A4-5C9B-4291-9CC3-5135BF6AFE9E}" type="slidenum">
              <a:rPr lang="en-KE" smtClean="0"/>
              <a:t>‹#›</a:t>
            </a:fld>
            <a:endParaRPr lang="en-K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47431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392EA-3F1A-4289-80B4-11A4FA7A0E89}" type="datetimeFigureOut">
              <a:rPr lang="en-KE" smtClean="0"/>
              <a:t>21/07/2023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94238A4-5C9B-4291-9CC3-5135BF6AFE9E}" type="slidenum">
              <a:rPr lang="en-KE" smtClean="0"/>
              <a:t>‹#›</a:t>
            </a:fld>
            <a:endParaRPr lang="en-KE"/>
          </a:p>
        </p:txBody>
      </p:sp>
    </p:spTree>
    <p:extLst>
      <p:ext uri="{BB962C8B-B14F-4D97-AF65-F5344CB8AC3E}">
        <p14:creationId xmlns:p14="http://schemas.microsoft.com/office/powerpoint/2010/main" val="745139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392EA-3F1A-4289-80B4-11A4FA7A0E89}" type="datetimeFigureOut">
              <a:rPr lang="en-KE" smtClean="0"/>
              <a:t>21/07/2023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94238A4-5C9B-4291-9CC3-5135BF6AFE9E}" type="slidenum">
              <a:rPr lang="en-KE" smtClean="0"/>
              <a:t>‹#›</a:t>
            </a:fld>
            <a:endParaRPr lang="en-K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5738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392EA-3F1A-4289-80B4-11A4FA7A0E89}" type="datetimeFigureOut">
              <a:rPr lang="en-KE" smtClean="0"/>
              <a:t>21/07/2023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94238A4-5C9B-4291-9CC3-5135BF6AFE9E}" type="slidenum">
              <a:rPr lang="en-KE" smtClean="0"/>
              <a:t>‹#›</a:t>
            </a:fld>
            <a:endParaRPr lang="en-KE"/>
          </a:p>
        </p:txBody>
      </p:sp>
    </p:spTree>
    <p:extLst>
      <p:ext uri="{BB962C8B-B14F-4D97-AF65-F5344CB8AC3E}">
        <p14:creationId xmlns:p14="http://schemas.microsoft.com/office/powerpoint/2010/main" val="527555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392EA-3F1A-4289-80B4-11A4FA7A0E89}" type="datetimeFigureOut">
              <a:rPr lang="en-KE" smtClean="0"/>
              <a:t>21/07/2023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94238A4-5C9B-4291-9CC3-5135BF6AFE9E}" type="slidenum">
              <a:rPr lang="en-KE" smtClean="0"/>
              <a:t>‹#›</a:t>
            </a:fld>
            <a:endParaRPr lang="en-KE"/>
          </a:p>
        </p:txBody>
      </p:sp>
    </p:spTree>
    <p:extLst>
      <p:ext uri="{BB962C8B-B14F-4D97-AF65-F5344CB8AC3E}">
        <p14:creationId xmlns:p14="http://schemas.microsoft.com/office/powerpoint/2010/main" val="1067194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392EA-3F1A-4289-80B4-11A4FA7A0E89}" type="datetimeFigureOut">
              <a:rPr lang="en-KE" smtClean="0"/>
              <a:t>21/07/2023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94238A4-5C9B-4291-9CC3-5135BF6AFE9E}" type="slidenum">
              <a:rPr lang="en-KE" smtClean="0"/>
              <a:t>‹#›</a:t>
            </a:fld>
            <a:endParaRPr lang="en-KE"/>
          </a:p>
        </p:txBody>
      </p:sp>
    </p:spTree>
    <p:extLst>
      <p:ext uri="{BB962C8B-B14F-4D97-AF65-F5344CB8AC3E}">
        <p14:creationId xmlns:p14="http://schemas.microsoft.com/office/powerpoint/2010/main" val="1033068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392EA-3F1A-4289-80B4-11A4FA7A0E89}" type="datetimeFigureOut">
              <a:rPr lang="en-KE" smtClean="0"/>
              <a:t>21/07/2023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94238A4-5C9B-4291-9CC3-5135BF6AFE9E}" type="slidenum">
              <a:rPr lang="en-KE" smtClean="0"/>
              <a:t>‹#›</a:t>
            </a:fld>
            <a:endParaRPr lang="en-KE"/>
          </a:p>
        </p:txBody>
      </p:sp>
    </p:spTree>
    <p:extLst>
      <p:ext uri="{BB962C8B-B14F-4D97-AF65-F5344CB8AC3E}">
        <p14:creationId xmlns:p14="http://schemas.microsoft.com/office/powerpoint/2010/main" val="196777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392EA-3F1A-4289-80B4-11A4FA7A0E89}" type="datetimeFigureOut">
              <a:rPr lang="en-KE" smtClean="0"/>
              <a:t>21/07/2023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94238A4-5C9B-4291-9CC3-5135BF6AFE9E}" type="slidenum">
              <a:rPr lang="en-KE" smtClean="0"/>
              <a:t>‹#›</a:t>
            </a:fld>
            <a:endParaRPr lang="en-KE"/>
          </a:p>
        </p:txBody>
      </p:sp>
    </p:spTree>
    <p:extLst>
      <p:ext uri="{BB962C8B-B14F-4D97-AF65-F5344CB8AC3E}">
        <p14:creationId xmlns:p14="http://schemas.microsoft.com/office/powerpoint/2010/main" val="2252617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5392EA-3F1A-4289-80B4-11A4FA7A0E89}" type="datetimeFigureOut">
              <a:rPr lang="en-KE" smtClean="0"/>
              <a:t>21/07/2023</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094238A4-5C9B-4291-9CC3-5135BF6AFE9E}" type="slidenum">
              <a:rPr lang="en-KE" smtClean="0"/>
              <a:t>‹#›</a:t>
            </a:fld>
            <a:endParaRPr lang="en-KE"/>
          </a:p>
        </p:txBody>
      </p:sp>
    </p:spTree>
    <p:extLst>
      <p:ext uri="{BB962C8B-B14F-4D97-AF65-F5344CB8AC3E}">
        <p14:creationId xmlns:p14="http://schemas.microsoft.com/office/powerpoint/2010/main" val="1067368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5392EA-3F1A-4289-80B4-11A4FA7A0E89}" type="datetimeFigureOut">
              <a:rPr lang="en-KE" smtClean="0"/>
              <a:t>21/07/2023</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094238A4-5C9B-4291-9CC3-5135BF6AFE9E}" type="slidenum">
              <a:rPr lang="en-KE" smtClean="0"/>
              <a:t>‹#›</a:t>
            </a:fld>
            <a:endParaRPr lang="en-KE"/>
          </a:p>
        </p:txBody>
      </p:sp>
    </p:spTree>
    <p:extLst>
      <p:ext uri="{BB962C8B-B14F-4D97-AF65-F5344CB8AC3E}">
        <p14:creationId xmlns:p14="http://schemas.microsoft.com/office/powerpoint/2010/main" val="358344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5392EA-3F1A-4289-80B4-11A4FA7A0E89}" type="datetimeFigureOut">
              <a:rPr lang="en-KE" smtClean="0"/>
              <a:t>21/07/2023</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094238A4-5C9B-4291-9CC3-5135BF6AFE9E}" type="slidenum">
              <a:rPr lang="en-KE" smtClean="0"/>
              <a:t>‹#›</a:t>
            </a:fld>
            <a:endParaRPr lang="en-KE"/>
          </a:p>
        </p:txBody>
      </p:sp>
    </p:spTree>
    <p:extLst>
      <p:ext uri="{BB962C8B-B14F-4D97-AF65-F5344CB8AC3E}">
        <p14:creationId xmlns:p14="http://schemas.microsoft.com/office/powerpoint/2010/main" val="232435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392EA-3F1A-4289-80B4-11A4FA7A0E89}" type="datetimeFigureOut">
              <a:rPr lang="en-KE" smtClean="0"/>
              <a:t>21/07/2023</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094238A4-5C9B-4291-9CC3-5135BF6AFE9E}" type="slidenum">
              <a:rPr lang="en-KE" smtClean="0"/>
              <a:t>‹#›</a:t>
            </a:fld>
            <a:endParaRPr lang="en-KE"/>
          </a:p>
        </p:txBody>
      </p:sp>
    </p:spTree>
    <p:extLst>
      <p:ext uri="{BB962C8B-B14F-4D97-AF65-F5344CB8AC3E}">
        <p14:creationId xmlns:p14="http://schemas.microsoft.com/office/powerpoint/2010/main" val="1133435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5392EA-3F1A-4289-80B4-11A4FA7A0E89}" type="datetimeFigureOut">
              <a:rPr lang="en-KE" smtClean="0"/>
              <a:t>21/07/2023</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094238A4-5C9B-4291-9CC3-5135BF6AFE9E}" type="slidenum">
              <a:rPr lang="en-KE" smtClean="0"/>
              <a:t>‹#›</a:t>
            </a:fld>
            <a:endParaRPr lang="en-KE"/>
          </a:p>
        </p:txBody>
      </p:sp>
    </p:spTree>
    <p:extLst>
      <p:ext uri="{BB962C8B-B14F-4D97-AF65-F5344CB8AC3E}">
        <p14:creationId xmlns:p14="http://schemas.microsoft.com/office/powerpoint/2010/main" val="3584998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5392EA-3F1A-4289-80B4-11A4FA7A0E89}" type="datetimeFigureOut">
              <a:rPr lang="en-KE" smtClean="0"/>
              <a:t>21/07/2023</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094238A4-5C9B-4291-9CC3-5135BF6AFE9E}" type="slidenum">
              <a:rPr lang="en-KE" smtClean="0"/>
              <a:t>‹#›</a:t>
            </a:fld>
            <a:endParaRPr lang="en-KE"/>
          </a:p>
        </p:txBody>
      </p:sp>
    </p:spTree>
    <p:extLst>
      <p:ext uri="{BB962C8B-B14F-4D97-AF65-F5344CB8AC3E}">
        <p14:creationId xmlns:p14="http://schemas.microsoft.com/office/powerpoint/2010/main" val="3179081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5392EA-3F1A-4289-80B4-11A4FA7A0E89}" type="datetimeFigureOut">
              <a:rPr lang="en-KE" smtClean="0"/>
              <a:t>21/07/2023</a:t>
            </a:fld>
            <a:endParaRPr lang="en-K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4238A4-5C9B-4291-9CC3-5135BF6AFE9E}" type="slidenum">
              <a:rPr lang="en-KE" smtClean="0"/>
              <a:t>‹#›</a:t>
            </a:fld>
            <a:endParaRPr lang="en-KE"/>
          </a:p>
        </p:txBody>
      </p:sp>
    </p:spTree>
    <p:extLst>
      <p:ext uri="{BB962C8B-B14F-4D97-AF65-F5344CB8AC3E}">
        <p14:creationId xmlns:p14="http://schemas.microsoft.com/office/powerpoint/2010/main" val="4073146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E1A5A-996E-4941-485C-76093AEC759F}"/>
              </a:ext>
            </a:extLst>
          </p:cNvPr>
          <p:cNvSpPr>
            <a:spLocks noGrp="1"/>
          </p:cNvSpPr>
          <p:nvPr>
            <p:ph type="ctrTitle"/>
          </p:nvPr>
        </p:nvSpPr>
        <p:spPr>
          <a:xfrm>
            <a:off x="558800" y="1024465"/>
            <a:ext cx="9194800" cy="1600199"/>
          </a:xfrm>
        </p:spPr>
        <p:txBody>
          <a:bodyPr>
            <a:normAutofit fontScale="90000"/>
          </a:bodyPr>
          <a:lstStyle/>
          <a:p>
            <a:r>
              <a:rPr lang="en-GB" dirty="0">
                <a:solidFill>
                  <a:srgbClr val="002060"/>
                </a:solidFill>
              </a:rPr>
              <a:t>Microsoft Film Research Project </a:t>
            </a:r>
            <a:endParaRPr lang="en-KE" dirty="0">
              <a:solidFill>
                <a:srgbClr val="002060"/>
              </a:solidFill>
            </a:endParaRPr>
          </a:p>
        </p:txBody>
      </p:sp>
      <p:sp>
        <p:nvSpPr>
          <p:cNvPr id="3" name="Subtitle 2">
            <a:extLst>
              <a:ext uri="{FF2B5EF4-FFF2-40B4-BE49-F238E27FC236}">
                <a16:creationId xmlns:a16="http://schemas.microsoft.com/office/drawing/2014/main" id="{64BE80C5-B80B-8F81-0DC8-F19E9F50B1D4}"/>
              </a:ext>
            </a:extLst>
          </p:cNvPr>
          <p:cNvSpPr>
            <a:spLocks noGrp="1"/>
          </p:cNvSpPr>
          <p:nvPr>
            <p:ph type="subTitle" idx="1"/>
          </p:nvPr>
        </p:nvSpPr>
        <p:spPr>
          <a:xfrm flipV="1">
            <a:off x="3200399" y="5458051"/>
            <a:ext cx="10368651" cy="97360"/>
          </a:xfrm>
        </p:spPr>
        <p:txBody>
          <a:bodyPr>
            <a:normAutofit fontScale="25000" lnSpcReduction="20000"/>
          </a:bodyPr>
          <a:lstStyle/>
          <a:p>
            <a:endParaRPr lang="en-KE" dirty="0"/>
          </a:p>
        </p:txBody>
      </p:sp>
      <p:sp>
        <p:nvSpPr>
          <p:cNvPr id="6" name="TextBox 5">
            <a:extLst>
              <a:ext uri="{FF2B5EF4-FFF2-40B4-BE49-F238E27FC236}">
                <a16:creationId xmlns:a16="http://schemas.microsoft.com/office/drawing/2014/main" id="{625B7405-D0EE-A023-CE29-248021526905}"/>
              </a:ext>
            </a:extLst>
          </p:cNvPr>
          <p:cNvSpPr txBox="1"/>
          <p:nvPr/>
        </p:nvSpPr>
        <p:spPr>
          <a:xfrm>
            <a:off x="5390535" y="808575"/>
            <a:ext cx="591131" cy="431783"/>
          </a:xfrm>
          <a:prstGeom prst="rect">
            <a:avLst/>
          </a:prstGeom>
          <a:noFill/>
        </p:spPr>
        <p:txBody>
          <a:bodyPr wrap="square" rtlCol="0">
            <a:spAutoFit/>
          </a:bodyPr>
          <a:lstStyle/>
          <a:p>
            <a:endParaRPr lang="en-KE" dirty="0"/>
          </a:p>
        </p:txBody>
      </p:sp>
      <p:pic>
        <p:nvPicPr>
          <p:cNvPr id="1028" name="Picture 4" descr="Cinema Icon PNG and Cinema Icon Transparent Clipart Free Download. -  CleanPNG / KissPNG">
            <a:extLst>
              <a:ext uri="{FF2B5EF4-FFF2-40B4-BE49-F238E27FC236}">
                <a16:creationId xmlns:a16="http://schemas.microsoft.com/office/drawing/2014/main" id="{B5DE6766-D7F1-C6BA-6F22-6FC8ECE4B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5011" y="2743199"/>
            <a:ext cx="6543264"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71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8308-1626-8EA2-BE63-BE0F4CECCAA4}"/>
              </a:ext>
            </a:extLst>
          </p:cNvPr>
          <p:cNvSpPr>
            <a:spLocks noGrp="1"/>
          </p:cNvSpPr>
          <p:nvPr>
            <p:ph type="title"/>
          </p:nvPr>
        </p:nvSpPr>
        <p:spPr/>
        <p:txBody>
          <a:bodyPr/>
          <a:lstStyle/>
          <a:p>
            <a:r>
              <a:rPr lang="en-GB" sz="1800" dirty="0">
                <a:solidFill>
                  <a:srgbClr val="000000"/>
                </a:solidFill>
                <a:latin typeface="Helvetica" panose="020B0604020202020204" pitchFamily="34" charset="0"/>
                <a:ea typeface="Times New Roman" panose="02020603050405020304" pitchFamily="18" charset="0"/>
              </a:rPr>
              <a:t>6. </a:t>
            </a:r>
            <a:r>
              <a:rPr lang="en-KE" sz="1800" dirty="0">
                <a:solidFill>
                  <a:srgbClr val="000000"/>
                </a:solidFill>
                <a:effectLst/>
                <a:latin typeface="Helvetica" panose="020B0604020202020204" pitchFamily="34" charset="0"/>
                <a:ea typeface="Times New Roman" panose="02020603050405020304" pitchFamily="18" charset="0"/>
              </a:rPr>
              <a:t>The data analysis suggests that the production budget has a relatively significant impact on both domestic and worldwide gross, as well as overall profits</a:t>
            </a:r>
            <a:endParaRPr lang="en-KE" dirty="0"/>
          </a:p>
        </p:txBody>
      </p:sp>
      <p:pic>
        <p:nvPicPr>
          <p:cNvPr id="5" name="Content Placeholder 4" descr="C:\Users\pavilion14\AppData\Local\Microsoft\Windows\INetCache\Content.MSO\7789E7FC.tmp">
            <a:extLst>
              <a:ext uri="{FF2B5EF4-FFF2-40B4-BE49-F238E27FC236}">
                <a16:creationId xmlns:a16="http://schemas.microsoft.com/office/drawing/2014/main" id="{085F0659-276A-B94F-FD27-D5ABF8EB741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985" y="2160588"/>
            <a:ext cx="7576067" cy="3881437"/>
          </a:xfrm>
          <a:prstGeom prst="rect">
            <a:avLst/>
          </a:prstGeom>
          <a:noFill/>
          <a:ln>
            <a:noFill/>
          </a:ln>
        </p:spPr>
      </p:pic>
    </p:spTree>
    <p:extLst>
      <p:ext uri="{BB962C8B-B14F-4D97-AF65-F5344CB8AC3E}">
        <p14:creationId xmlns:p14="http://schemas.microsoft.com/office/powerpoint/2010/main" val="4907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EBE9-904B-9EAD-9B51-73DB9FC3FE35}"/>
              </a:ext>
            </a:extLst>
          </p:cNvPr>
          <p:cNvSpPr>
            <a:spLocks noGrp="1"/>
          </p:cNvSpPr>
          <p:nvPr>
            <p:ph type="title"/>
          </p:nvPr>
        </p:nvSpPr>
        <p:spPr/>
        <p:txBody>
          <a:bodyPr/>
          <a:lstStyle/>
          <a:p>
            <a:r>
              <a:rPr lang="en-GB" dirty="0">
                <a:solidFill>
                  <a:srgbClr val="002060"/>
                </a:solidFill>
              </a:rPr>
              <a:t>Recommendations</a:t>
            </a:r>
            <a:endParaRPr lang="en-KE" dirty="0">
              <a:solidFill>
                <a:srgbClr val="002060"/>
              </a:solidFill>
            </a:endParaRPr>
          </a:p>
        </p:txBody>
      </p:sp>
      <p:sp>
        <p:nvSpPr>
          <p:cNvPr id="3" name="Content Placeholder 2">
            <a:extLst>
              <a:ext uri="{FF2B5EF4-FFF2-40B4-BE49-F238E27FC236}">
                <a16:creationId xmlns:a16="http://schemas.microsoft.com/office/drawing/2014/main" id="{C3DE1357-FFD8-1C55-6E44-225DDBA10B11}"/>
              </a:ext>
            </a:extLst>
          </p:cNvPr>
          <p:cNvSpPr>
            <a:spLocks noGrp="1"/>
          </p:cNvSpPr>
          <p:nvPr>
            <p:ph idx="1"/>
          </p:nvPr>
        </p:nvSpPr>
        <p:spPr/>
        <p:txBody>
          <a:bodyPr>
            <a:normAutofit/>
          </a:bodyPr>
          <a:lstStyle/>
          <a:p>
            <a:pPr>
              <a:lnSpc>
                <a:spcPct val="107000"/>
              </a:lnSpc>
              <a:spcAft>
                <a:spcPts val="800"/>
              </a:spcAft>
            </a:pPr>
            <a:r>
              <a:rPr lang="en-KE" sz="1800" b="1"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Genre Selection for Maximum Revenue:</a:t>
            </a:r>
            <a:r>
              <a:rPr lang="en-KE" sz="18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As Action, Adventure, Sci-Fi, and Fantasy genres have demonstrated the highest total gross figure</a:t>
            </a:r>
            <a:r>
              <a:rPr lang="en-GB" sz="18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s</a:t>
            </a:r>
            <a:endParaRPr lang="en-KE"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KE" sz="1800" b="1"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Balance of popularity and Financial Success:</a:t>
            </a:r>
            <a:r>
              <a:rPr lang="en-KE" sz="18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The Adventure, Drama, and Documentary genres are top-rated based on critical acclaim</a:t>
            </a:r>
            <a:endParaRPr lang="en-KE"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KE" sz="1800" b="1"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Invest in Quality Productions:</a:t>
            </a:r>
            <a:r>
              <a:rPr lang="en-KE" sz="18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The slight positive correlation between average ratings and mean total gross suggests that well-received movies can have a positive impact on overall revenue.</a:t>
            </a:r>
            <a:endParaRPr lang="en-KE"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25944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CD4B-B495-55CD-7B03-44BA9448A44F}"/>
              </a:ext>
            </a:extLst>
          </p:cNvPr>
          <p:cNvSpPr>
            <a:spLocks noGrp="1"/>
          </p:cNvSpPr>
          <p:nvPr>
            <p:ph type="title"/>
          </p:nvPr>
        </p:nvSpPr>
        <p:spPr/>
        <p:txBody>
          <a:bodyPr>
            <a:normAutofit/>
          </a:bodyPr>
          <a:lstStyle/>
          <a:p>
            <a:r>
              <a:rPr lang="en-GB" b="1" dirty="0">
                <a:solidFill>
                  <a:schemeClr val="tx1"/>
                </a:solidFill>
              </a:rPr>
              <a:t>Recommendations cont..</a:t>
            </a:r>
            <a:endParaRPr lang="en-KE" b="1" dirty="0">
              <a:solidFill>
                <a:schemeClr val="tx1"/>
              </a:solidFill>
            </a:endParaRPr>
          </a:p>
        </p:txBody>
      </p:sp>
      <p:sp>
        <p:nvSpPr>
          <p:cNvPr id="3" name="Content Placeholder 2">
            <a:extLst>
              <a:ext uri="{FF2B5EF4-FFF2-40B4-BE49-F238E27FC236}">
                <a16:creationId xmlns:a16="http://schemas.microsoft.com/office/drawing/2014/main" id="{0A5CA5AA-673E-B78C-0D3E-88272EC7331F}"/>
              </a:ext>
            </a:extLst>
          </p:cNvPr>
          <p:cNvSpPr>
            <a:spLocks noGrp="1"/>
          </p:cNvSpPr>
          <p:nvPr>
            <p:ph idx="1"/>
          </p:nvPr>
        </p:nvSpPr>
        <p:spPr/>
        <p:txBody>
          <a:bodyPr/>
          <a:lstStyle/>
          <a:p>
            <a:pPr>
              <a:lnSpc>
                <a:spcPct val="107000"/>
              </a:lnSpc>
              <a:spcAft>
                <a:spcPts val="800"/>
              </a:spcAft>
            </a:pPr>
            <a:r>
              <a:rPr lang="en-KE" sz="1800" b="1"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Efficient Runtime Management:</a:t>
            </a:r>
            <a:r>
              <a:rPr lang="en-KE" sz="18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As there is minimal relationship between runtime and average ratings, focus on storytelling and pacing rather than being worried about specific runtime</a:t>
            </a:r>
            <a:endParaRPr lang="en-KE"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KE" sz="1800" b="1"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Learn the practices of top performing Competing Companies:</a:t>
            </a:r>
            <a:r>
              <a:rPr lang="en-KE" sz="18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Given the strong positive effect of studio popularity on domestic gross</a:t>
            </a:r>
            <a:endParaRPr lang="en-KE"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KE" sz="1800" b="1"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Optimal Budget Allocation:</a:t>
            </a:r>
            <a:r>
              <a:rPr lang="en-KE" sz="18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Recognize the impact of production budgets on domestic and worldwide gross as well as overall profits. Carefully assess budget decisions, considering the </a:t>
            </a:r>
            <a:r>
              <a:rPr lang="en-GB" sz="18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genres, target audience and projected potential to achieve a balance between investments and returns.</a:t>
            </a:r>
            <a:endParaRPr lang="en-KE"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GB" dirty="0"/>
              <a:t> </a:t>
            </a:r>
            <a:endParaRPr lang="en-KE" dirty="0"/>
          </a:p>
          <a:p>
            <a:endParaRPr lang="en-KE" dirty="0"/>
          </a:p>
        </p:txBody>
      </p:sp>
    </p:spTree>
    <p:extLst>
      <p:ext uri="{BB962C8B-B14F-4D97-AF65-F5344CB8AC3E}">
        <p14:creationId xmlns:p14="http://schemas.microsoft.com/office/powerpoint/2010/main" val="3598714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764B-61FE-8E90-0D29-46DFEBE3108B}"/>
              </a:ext>
            </a:extLst>
          </p:cNvPr>
          <p:cNvSpPr>
            <a:spLocks noGrp="1"/>
          </p:cNvSpPr>
          <p:nvPr>
            <p:ph type="title"/>
          </p:nvPr>
        </p:nvSpPr>
        <p:spPr/>
        <p:txBody>
          <a:bodyPr/>
          <a:lstStyle/>
          <a:p>
            <a:r>
              <a:rPr lang="en-GB" dirty="0">
                <a:solidFill>
                  <a:srgbClr val="002060"/>
                </a:solidFill>
              </a:rPr>
              <a:t>Conclusion</a:t>
            </a:r>
            <a:endParaRPr lang="en-KE" dirty="0">
              <a:solidFill>
                <a:srgbClr val="002060"/>
              </a:solidFill>
            </a:endParaRPr>
          </a:p>
        </p:txBody>
      </p:sp>
      <p:sp>
        <p:nvSpPr>
          <p:cNvPr id="3" name="Content Placeholder 2">
            <a:extLst>
              <a:ext uri="{FF2B5EF4-FFF2-40B4-BE49-F238E27FC236}">
                <a16:creationId xmlns:a16="http://schemas.microsoft.com/office/drawing/2014/main" id="{C92BAE9D-2114-CD7E-7C9D-CFB6FE99A007}"/>
              </a:ext>
            </a:extLst>
          </p:cNvPr>
          <p:cNvSpPr>
            <a:spLocks noGrp="1"/>
          </p:cNvSpPr>
          <p:nvPr>
            <p:ph idx="1"/>
          </p:nvPr>
        </p:nvSpPr>
        <p:spPr/>
        <p:txBody>
          <a:bodyPr/>
          <a:lstStyle/>
          <a:p>
            <a:r>
              <a:rPr lang="en-KE" sz="18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By considering the above recommendations, Microsoft is now better placed to face the challenge. The identified factors, such as genre selection, production quality, and audience-</a:t>
            </a:r>
            <a:r>
              <a:rPr lang="en-KE" sz="1800" dirty="0" err="1">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centered</a:t>
            </a:r>
            <a:r>
              <a:rPr lang="en-KE" sz="18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strategies</a:t>
            </a:r>
            <a:r>
              <a:rPr lang="en-GB" sz="18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and Budget allocation</a:t>
            </a:r>
            <a:r>
              <a:rPr lang="en-KE" sz="18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will play crucial roles in determining success of Microsoft's film studio.</a:t>
            </a:r>
            <a:endParaRPr lang="en-KE" sz="1800" dirty="0">
              <a:effectLst/>
              <a:latin typeface="Calibri" panose="020F0502020204030204" pitchFamily="34" charset="0"/>
              <a:ea typeface="Calibri" panose="020F0502020204030204" pitchFamily="34" charset="0"/>
              <a:cs typeface="Arial" panose="020B0604020202020204" pitchFamily="34" charset="0"/>
            </a:endParaRPr>
          </a:p>
          <a:p>
            <a:endParaRPr lang="en-KE" dirty="0"/>
          </a:p>
        </p:txBody>
      </p:sp>
    </p:spTree>
    <p:extLst>
      <p:ext uri="{BB962C8B-B14F-4D97-AF65-F5344CB8AC3E}">
        <p14:creationId xmlns:p14="http://schemas.microsoft.com/office/powerpoint/2010/main" val="2314484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13F7-069F-20DA-37FF-0E6349C32200}"/>
              </a:ext>
            </a:extLst>
          </p:cNvPr>
          <p:cNvSpPr>
            <a:spLocks noGrp="1"/>
          </p:cNvSpPr>
          <p:nvPr>
            <p:ph type="title"/>
          </p:nvPr>
        </p:nvSpPr>
        <p:spPr/>
        <p:txBody>
          <a:bodyPr/>
          <a:lstStyle/>
          <a:p>
            <a:r>
              <a:rPr lang="en-GB" dirty="0">
                <a:solidFill>
                  <a:srgbClr val="002060"/>
                </a:solidFill>
              </a:rPr>
              <a:t>Outline</a:t>
            </a:r>
            <a:endParaRPr lang="en-KE" dirty="0">
              <a:solidFill>
                <a:srgbClr val="002060"/>
              </a:solidFill>
            </a:endParaRPr>
          </a:p>
        </p:txBody>
      </p:sp>
      <p:sp>
        <p:nvSpPr>
          <p:cNvPr id="3" name="Content Placeholder 2">
            <a:extLst>
              <a:ext uri="{FF2B5EF4-FFF2-40B4-BE49-F238E27FC236}">
                <a16:creationId xmlns:a16="http://schemas.microsoft.com/office/drawing/2014/main" id="{8C0ABB64-F509-75A2-CB3A-CDB9FCA90395}"/>
              </a:ext>
            </a:extLst>
          </p:cNvPr>
          <p:cNvSpPr>
            <a:spLocks noGrp="1"/>
          </p:cNvSpPr>
          <p:nvPr>
            <p:ph idx="1"/>
          </p:nvPr>
        </p:nvSpPr>
        <p:spPr/>
        <p:txBody>
          <a:bodyPr/>
          <a:lstStyle/>
          <a:p>
            <a:r>
              <a:rPr lang="en-GB" dirty="0"/>
              <a:t>Business Problem</a:t>
            </a:r>
          </a:p>
          <a:p>
            <a:r>
              <a:rPr lang="en-GB" dirty="0"/>
              <a:t>Data Used</a:t>
            </a:r>
          </a:p>
          <a:p>
            <a:r>
              <a:rPr lang="en-GB" dirty="0"/>
              <a:t>Findings</a:t>
            </a:r>
          </a:p>
          <a:p>
            <a:r>
              <a:rPr lang="en-GB" dirty="0"/>
              <a:t>Recommendations</a:t>
            </a:r>
          </a:p>
          <a:p>
            <a:r>
              <a:rPr lang="en-GB" dirty="0"/>
              <a:t>Conclusion</a:t>
            </a:r>
          </a:p>
          <a:p>
            <a:endParaRPr lang="en-KE" dirty="0"/>
          </a:p>
        </p:txBody>
      </p:sp>
    </p:spTree>
    <p:extLst>
      <p:ext uri="{BB962C8B-B14F-4D97-AF65-F5344CB8AC3E}">
        <p14:creationId xmlns:p14="http://schemas.microsoft.com/office/powerpoint/2010/main" val="350297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8A27D-1F19-3A09-D37C-01CC3CD89D60}"/>
              </a:ext>
            </a:extLst>
          </p:cNvPr>
          <p:cNvSpPr>
            <a:spLocks noGrp="1"/>
          </p:cNvSpPr>
          <p:nvPr>
            <p:ph type="title"/>
          </p:nvPr>
        </p:nvSpPr>
        <p:spPr/>
        <p:txBody>
          <a:bodyPr/>
          <a:lstStyle/>
          <a:p>
            <a:r>
              <a:rPr lang="en-GB" dirty="0">
                <a:solidFill>
                  <a:srgbClr val="002060"/>
                </a:solidFill>
              </a:rPr>
              <a:t>Business Problem</a:t>
            </a:r>
            <a:endParaRPr lang="en-KE" dirty="0">
              <a:solidFill>
                <a:srgbClr val="002060"/>
              </a:solidFill>
            </a:endParaRPr>
          </a:p>
        </p:txBody>
      </p:sp>
      <p:sp>
        <p:nvSpPr>
          <p:cNvPr id="3" name="Content Placeholder 2">
            <a:extLst>
              <a:ext uri="{FF2B5EF4-FFF2-40B4-BE49-F238E27FC236}">
                <a16:creationId xmlns:a16="http://schemas.microsoft.com/office/drawing/2014/main" id="{9353B1D0-F199-FEEF-97C6-C168775B7829}"/>
              </a:ext>
            </a:extLst>
          </p:cNvPr>
          <p:cNvSpPr>
            <a:spLocks noGrp="1"/>
          </p:cNvSpPr>
          <p:nvPr>
            <p:ph idx="1"/>
          </p:nvPr>
        </p:nvSpPr>
        <p:spPr/>
        <p:txBody>
          <a:bodyPr/>
          <a:lstStyle/>
          <a:p>
            <a:r>
              <a:rPr lang="en-GB" dirty="0"/>
              <a:t>Microsoft sees all the big companies creating original video content and they want to get in on the fun. They have decided to create a new movie studio, but they don’t know anything about creating movies. </a:t>
            </a:r>
          </a:p>
          <a:p>
            <a:r>
              <a:rPr lang="en-GB" dirty="0"/>
              <a:t>You are charged with exploring what types of films are currently doing the best at the box office. You must then translate those findings into actionable insights that the head of Microsoft’s new movie studio can use to help decide what type of films to create.</a:t>
            </a:r>
            <a:endParaRPr lang="en-KE" dirty="0"/>
          </a:p>
        </p:txBody>
      </p:sp>
    </p:spTree>
    <p:extLst>
      <p:ext uri="{BB962C8B-B14F-4D97-AF65-F5344CB8AC3E}">
        <p14:creationId xmlns:p14="http://schemas.microsoft.com/office/powerpoint/2010/main" val="2595254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A853-9D79-5228-C220-02AD980625F0}"/>
              </a:ext>
            </a:extLst>
          </p:cNvPr>
          <p:cNvSpPr>
            <a:spLocks noGrp="1"/>
          </p:cNvSpPr>
          <p:nvPr>
            <p:ph type="title"/>
          </p:nvPr>
        </p:nvSpPr>
        <p:spPr/>
        <p:txBody>
          <a:bodyPr/>
          <a:lstStyle/>
          <a:p>
            <a:r>
              <a:rPr lang="en-GB" dirty="0">
                <a:solidFill>
                  <a:srgbClr val="002060"/>
                </a:solidFill>
              </a:rPr>
              <a:t>Data Used</a:t>
            </a:r>
            <a:endParaRPr lang="en-KE" dirty="0">
              <a:solidFill>
                <a:srgbClr val="002060"/>
              </a:solidFill>
            </a:endParaRPr>
          </a:p>
        </p:txBody>
      </p:sp>
      <p:sp>
        <p:nvSpPr>
          <p:cNvPr id="3" name="Content Placeholder 2">
            <a:extLst>
              <a:ext uri="{FF2B5EF4-FFF2-40B4-BE49-F238E27FC236}">
                <a16:creationId xmlns:a16="http://schemas.microsoft.com/office/drawing/2014/main" id="{A2B4F325-0199-A006-3EDC-B1255289F26D}"/>
              </a:ext>
            </a:extLst>
          </p:cNvPr>
          <p:cNvSpPr>
            <a:spLocks noGrp="1"/>
          </p:cNvSpPr>
          <p:nvPr>
            <p:ph idx="1"/>
          </p:nvPr>
        </p:nvSpPr>
        <p:spPr/>
        <p:txBody>
          <a:bodyPr/>
          <a:lstStyle/>
          <a:p>
            <a:pPr marL="0" indent="0">
              <a:buNone/>
            </a:pPr>
            <a:r>
              <a:rPr lang="en-GB" dirty="0"/>
              <a:t>In the course of my analysis, the following data was useful:</a:t>
            </a:r>
          </a:p>
          <a:p>
            <a:endParaRPr lang="en-GB" dirty="0"/>
          </a:p>
          <a:p>
            <a:r>
              <a:rPr lang="en-GB" dirty="0"/>
              <a:t>* </a:t>
            </a:r>
            <a:r>
              <a:rPr lang="en-GB" dirty="0" err="1"/>
              <a:t>imdb.title.basics</a:t>
            </a:r>
            <a:endParaRPr lang="en-GB" dirty="0"/>
          </a:p>
          <a:p>
            <a:r>
              <a:rPr lang="en-GB" dirty="0"/>
              <a:t>* </a:t>
            </a:r>
            <a:r>
              <a:rPr lang="en-GB" dirty="0" err="1"/>
              <a:t>imdb.title.ratings</a:t>
            </a:r>
            <a:endParaRPr lang="en-GB" dirty="0"/>
          </a:p>
          <a:p>
            <a:r>
              <a:rPr lang="en-GB" dirty="0"/>
              <a:t>* </a:t>
            </a:r>
            <a:r>
              <a:rPr lang="en-GB" dirty="0" err="1"/>
              <a:t>bom.movie_gross</a:t>
            </a:r>
            <a:endParaRPr lang="en-GB" dirty="0"/>
          </a:p>
          <a:p>
            <a:r>
              <a:rPr lang="en-GB" dirty="0"/>
              <a:t>* tmdb.movies.csv</a:t>
            </a:r>
            <a:endParaRPr lang="en-KE" dirty="0"/>
          </a:p>
        </p:txBody>
      </p:sp>
    </p:spTree>
    <p:extLst>
      <p:ext uri="{BB962C8B-B14F-4D97-AF65-F5344CB8AC3E}">
        <p14:creationId xmlns:p14="http://schemas.microsoft.com/office/powerpoint/2010/main" val="362573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00F3-4F80-09B2-0043-1634F7B9A8DD}"/>
              </a:ext>
            </a:extLst>
          </p:cNvPr>
          <p:cNvSpPr>
            <a:spLocks noGrp="1"/>
          </p:cNvSpPr>
          <p:nvPr>
            <p:ph type="title"/>
          </p:nvPr>
        </p:nvSpPr>
        <p:spPr/>
        <p:txBody>
          <a:bodyPr>
            <a:normAutofit fontScale="90000"/>
          </a:bodyPr>
          <a:lstStyle/>
          <a:p>
            <a:r>
              <a:rPr lang="en-GB" dirty="0">
                <a:solidFill>
                  <a:srgbClr val="002060"/>
                </a:solidFill>
              </a:rPr>
              <a:t>Findings</a:t>
            </a:r>
            <a:br>
              <a:rPr lang="en-GB" dirty="0">
                <a:solidFill>
                  <a:srgbClr val="002060"/>
                </a:solidFill>
              </a:rPr>
            </a:br>
            <a:r>
              <a:rPr lang="en-GB" sz="1800" dirty="0">
                <a:solidFill>
                  <a:srgbClr val="002060"/>
                </a:solidFill>
              </a:rPr>
              <a:t>1</a:t>
            </a:r>
            <a:r>
              <a:rPr lang="en-GB" dirty="0">
                <a:solidFill>
                  <a:srgbClr val="002060"/>
                </a:solidFill>
              </a:rPr>
              <a:t>.</a:t>
            </a:r>
            <a:r>
              <a:rPr lang="en-KE" sz="1800" dirty="0">
                <a:solidFill>
                  <a:srgbClr val="000000"/>
                </a:solidFill>
                <a:effectLst/>
                <a:latin typeface="Helvetica" panose="020B0604020202020204" pitchFamily="34" charset="0"/>
                <a:ea typeface="Times New Roman" panose="02020603050405020304" pitchFamily="18" charset="0"/>
              </a:rPr>
              <a:t>Action, Adventure, Sci-Fi, and Fantasy genres have generated the highest total gross figures. </a:t>
            </a:r>
            <a:endParaRPr lang="en-KE" dirty="0">
              <a:solidFill>
                <a:srgbClr val="002060"/>
              </a:solidFill>
            </a:endParaRPr>
          </a:p>
        </p:txBody>
      </p:sp>
      <p:pic>
        <p:nvPicPr>
          <p:cNvPr id="4" name="Content Placeholder 3" descr="C:\Users\pavilion14\AppData\Local\Microsoft\Windows\INetCache\Content.MSO\80CD1B26.tmp">
            <a:extLst>
              <a:ext uri="{FF2B5EF4-FFF2-40B4-BE49-F238E27FC236}">
                <a16:creationId xmlns:a16="http://schemas.microsoft.com/office/drawing/2014/main" id="{77C7FD0C-8B62-5E45-113A-ED0CF07012B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2203118"/>
            <a:ext cx="6224088" cy="4745867"/>
          </a:xfrm>
          <a:prstGeom prst="rect">
            <a:avLst/>
          </a:prstGeom>
          <a:noFill/>
          <a:ln>
            <a:noFill/>
          </a:ln>
        </p:spPr>
      </p:pic>
    </p:spTree>
    <p:extLst>
      <p:ext uri="{BB962C8B-B14F-4D97-AF65-F5344CB8AC3E}">
        <p14:creationId xmlns:p14="http://schemas.microsoft.com/office/powerpoint/2010/main" val="1257339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83D4-C203-6CE3-3A0C-C8E0F34AB6D9}"/>
              </a:ext>
            </a:extLst>
          </p:cNvPr>
          <p:cNvSpPr>
            <a:spLocks noGrp="1"/>
          </p:cNvSpPr>
          <p:nvPr>
            <p:ph type="title"/>
          </p:nvPr>
        </p:nvSpPr>
        <p:spPr/>
        <p:txBody>
          <a:bodyPr/>
          <a:lstStyle/>
          <a:p>
            <a:r>
              <a:rPr lang="en-GB" sz="1800" b="1" dirty="0">
                <a:solidFill>
                  <a:srgbClr val="000000"/>
                </a:solidFill>
                <a:effectLst/>
                <a:latin typeface="Helvetica" panose="020B0604020202020204" pitchFamily="34" charset="0"/>
                <a:ea typeface="Times New Roman" panose="02020603050405020304" pitchFamily="18" charset="0"/>
              </a:rPr>
              <a:t>2.</a:t>
            </a:r>
            <a:r>
              <a:rPr lang="en-KE" sz="1800" dirty="0">
                <a:solidFill>
                  <a:srgbClr val="000000"/>
                </a:solidFill>
                <a:effectLst/>
                <a:latin typeface="Helvetica" panose="020B0604020202020204" pitchFamily="34" charset="0"/>
                <a:ea typeface="Times New Roman" panose="02020603050405020304" pitchFamily="18" charset="0"/>
              </a:rPr>
              <a:t> The Adventure, Drama, and Documentary genres were the top three based on their ratings.</a:t>
            </a:r>
            <a:endParaRPr lang="en-KE" dirty="0"/>
          </a:p>
        </p:txBody>
      </p:sp>
      <p:pic>
        <p:nvPicPr>
          <p:cNvPr id="4" name="Content Placeholder 3" descr="C:\Users\pavilion14\AppData\Local\Microsoft\Windows\INetCache\Content.MSO\1791FA24.tmp">
            <a:extLst>
              <a:ext uri="{FF2B5EF4-FFF2-40B4-BE49-F238E27FC236}">
                <a16:creationId xmlns:a16="http://schemas.microsoft.com/office/drawing/2014/main" id="{998592E6-6402-0FDB-E874-C2F0E25622F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7294" y="2092007"/>
            <a:ext cx="6049926" cy="4671462"/>
          </a:xfrm>
          <a:prstGeom prst="rect">
            <a:avLst/>
          </a:prstGeom>
          <a:noFill/>
          <a:ln>
            <a:noFill/>
          </a:ln>
        </p:spPr>
      </p:pic>
    </p:spTree>
    <p:extLst>
      <p:ext uri="{BB962C8B-B14F-4D97-AF65-F5344CB8AC3E}">
        <p14:creationId xmlns:p14="http://schemas.microsoft.com/office/powerpoint/2010/main" val="212419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4B09-0B7D-FBCE-A0E3-8B0704312BA1}"/>
              </a:ext>
            </a:extLst>
          </p:cNvPr>
          <p:cNvSpPr>
            <a:spLocks noGrp="1"/>
          </p:cNvSpPr>
          <p:nvPr>
            <p:ph type="title"/>
          </p:nvPr>
        </p:nvSpPr>
        <p:spPr/>
        <p:txBody>
          <a:bodyPr/>
          <a:lstStyle/>
          <a:p>
            <a:r>
              <a:rPr lang="en-GB" sz="1800" dirty="0">
                <a:solidFill>
                  <a:srgbClr val="000000"/>
                </a:solidFill>
                <a:effectLst/>
                <a:latin typeface="Helvetica" panose="020B0604020202020204" pitchFamily="34" charset="0"/>
                <a:ea typeface="Times New Roman" panose="02020603050405020304" pitchFamily="18" charset="0"/>
              </a:rPr>
              <a:t>3. </a:t>
            </a:r>
            <a:r>
              <a:rPr lang="en-KE" sz="1800" dirty="0">
                <a:solidFill>
                  <a:srgbClr val="000000"/>
                </a:solidFill>
                <a:effectLst/>
                <a:latin typeface="Helvetica" panose="020B0604020202020204" pitchFamily="34" charset="0"/>
                <a:ea typeface="Times New Roman" panose="02020603050405020304" pitchFamily="18" charset="0"/>
              </a:rPr>
              <a:t>The data suggests a slight positive relationship between average ratings and mean total gross. </a:t>
            </a:r>
            <a:endParaRPr lang="en-KE" dirty="0"/>
          </a:p>
        </p:txBody>
      </p:sp>
      <p:pic>
        <p:nvPicPr>
          <p:cNvPr id="4" name="Content Placeholder 3" descr="C:\Users\pavilion14\AppData\Local\Microsoft\Windows\INetCache\Content.MSO\F93C77D2.tmp">
            <a:extLst>
              <a:ext uri="{FF2B5EF4-FFF2-40B4-BE49-F238E27FC236}">
                <a16:creationId xmlns:a16="http://schemas.microsoft.com/office/drawing/2014/main" id="{4357CCAD-DA82-D5A1-D9C3-52633AEB5BE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4016" y="2199070"/>
            <a:ext cx="6461941" cy="4445385"/>
          </a:xfrm>
          <a:prstGeom prst="rect">
            <a:avLst/>
          </a:prstGeom>
          <a:noFill/>
          <a:ln>
            <a:noFill/>
          </a:ln>
        </p:spPr>
      </p:pic>
    </p:spTree>
    <p:extLst>
      <p:ext uri="{BB962C8B-B14F-4D97-AF65-F5344CB8AC3E}">
        <p14:creationId xmlns:p14="http://schemas.microsoft.com/office/powerpoint/2010/main" val="200829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BEA5-EC17-023C-CE4B-5E253F5B8D62}"/>
              </a:ext>
            </a:extLst>
          </p:cNvPr>
          <p:cNvSpPr>
            <a:spLocks noGrp="1"/>
          </p:cNvSpPr>
          <p:nvPr>
            <p:ph type="title"/>
          </p:nvPr>
        </p:nvSpPr>
        <p:spPr/>
        <p:txBody>
          <a:bodyPr/>
          <a:lstStyle/>
          <a:p>
            <a:r>
              <a:rPr lang="en-GB" sz="1800" dirty="0">
                <a:solidFill>
                  <a:srgbClr val="000000"/>
                </a:solidFill>
                <a:effectLst/>
                <a:latin typeface="Helvetica" panose="020B0604020202020204" pitchFamily="34" charset="0"/>
                <a:ea typeface="Times New Roman" panose="02020603050405020304" pitchFamily="18" charset="0"/>
              </a:rPr>
              <a:t>4. </a:t>
            </a:r>
            <a:r>
              <a:rPr lang="en-KE" sz="1800" dirty="0">
                <a:solidFill>
                  <a:srgbClr val="000000"/>
                </a:solidFill>
                <a:effectLst/>
                <a:latin typeface="Helvetica" panose="020B0604020202020204" pitchFamily="34" charset="0"/>
                <a:ea typeface="Times New Roman" panose="02020603050405020304" pitchFamily="18" charset="0"/>
              </a:rPr>
              <a:t>The analysis shows that there is minimal relationship between the runtime of a movie and its average ratings</a:t>
            </a:r>
            <a:endParaRPr lang="en-KE" dirty="0"/>
          </a:p>
        </p:txBody>
      </p:sp>
      <p:pic>
        <p:nvPicPr>
          <p:cNvPr id="4" name="Content Placeholder 3" descr="C:\Users\pavilion14\AppData\Local\Microsoft\Windows\INetCache\Content.MSO\5803F7B0.tmp">
            <a:extLst>
              <a:ext uri="{FF2B5EF4-FFF2-40B4-BE49-F238E27FC236}">
                <a16:creationId xmlns:a16="http://schemas.microsoft.com/office/drawing/2014/main" id="{1B2718E5-34BF-3472-FA13-080B5ECC898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0918" y="2160588"/>
            <a:ext cx="6517924" cy="4465318"/>
          </a:xfrm>
          <a:prstGeom prst="rect">
            <a:avLst/>
          </a:prstGeom>
          <a:noFill/>
          <a:ln>
            <a:noFill/>
          </a:ln>
        </p:spPr>
      </p:pic>
    </p:spTree>
    <p:extLst>
      <p:ext uri="{BB962C8B-B14F-4D97-AF65-F5344CB8AC3E}">
        <p14:creationId xmlns:p14="http://schemas.microsoft.com/office/powerpoint/2010/main" val="2579468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F524-2FAA-0674-28D9-7EBBA6E6E5EB}"/>
              </a:ext>
            </a:extLst>
          </p:cNvPr>
          <p:cNvSpPr>
            <a:spLocks noGrp="1"/>
          </p:cNvSpPr>
          <p:nvPr>
            <p:ph type="title"/>
          </p:nvPr>
        </p:nvSpPr>
        <p:spPr/>
        <p:txBody>
          <a:bodyPr/>
          <a:lstStyle/>
          <a:p>
            <a:r>
              <a:rPr lang="en-GB" sz="1800" dirty="0">
                <a:solidFill>
                  <a:srgbClr val="000000"/>
                </a:solidFill>
                <a:effectLst/>
                <a:latin typeface="Helvetica" panose="020B0604020202020204" pitchFamily="34" charset="0"/>
                <a:ea typeface="Times New Roman" panose="02020603050405020304" pitchFamily="18" charset="0"/>
              </a:rPr>
              <a:t>5. </a:t>
            </a:r>
            <a:r>
              <a:rPr lang="en-KE" sz="1800" dirty="0">
                <a:solidFill>
                  <a:srgbClr val="000000"/>
                </a:solidFill>
                <a:effectLst/>
                <a:latin typeface="Helvetica" panose="020B0604020202020204" pitchFamily="34" charset="0"/>
                <a:ea typeface="Times New Roman" panose="02020603050405020304" pitchFamily="18" charset="0"/>
              </a:rPr>
              <a:t>The analysis indicates that there is a strong positive effect of a studio's popularity on its domestic gross</a:t>
            </a:r>
            <a:endParaRPr lang="en-KE" dirty="0"/>
          </a:p>
        </p:txBody>
      </p:sp>
      <p:pic>
        <p:nvPicPr>
          <p:cNvPr id="4" name="Content Placeholder 3" descr="C:\Users\pavilion14\AppData\Local\Microsoft\Windows\INetCache\Content.MSO\863B293E.tmp">
            <a:extLst>
              <a:ext uri="{FF2B5EF4-FFF2-40B4-BE49-F238E27FC236}">
                <a16:creationId xmlns:a16="http://schemas.microsoft.com/office/drawing/2014/main" id="{EC885C99-71D5-25A7-C9FE-7E6692C5122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9097" y="1683792"/>
            <a:ext cx="7457938" cy="4358233"/>
          </a:xfrm>
          <a:prstGeom prst="rect">
            <a:avLst/>
          </a:prstGeom>
          <a:noFill/>
          <a:ln>
            <a:noFill/>
          </a:ln>
        </p:spPr>
      </p:pic>
    </p:spTree>
    <p:extLst>
      <p:ext uri="{BB962C8B-B14F-4D97-AF65-F5344CB8AC3E}">
        <p14:creationId xmlns:p14="http://schemas.microsoft.com/office/powerpoint/2010/main" val="25617930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147</TotalTime>
  <Words>481</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Helvetica</vt:lpstr>
      <vt:lpstr>Trebuchet MS</vt:lpstr>
      <vt:lpstr>Wingdings 3</vt:lpstr>
      <vt:lpstr>Facet</vt:lpstr>
      <vt:lpstr>Microsoft Film Research Project </vt:lpstr>
      <vt:lpstr>Outline</vt:lpstr>
      <vt:lpstr>Business Problem</vt:lpstr>
      <vt:lpstr>Data Used</vt:lpstr>
      <vt:lpstr>Findings 1.Action, Adventure, Sci-Fi, and Fantasy genres have generated the highest total gross figures. </vt:lpstr>
      <vt:lpstr>2. The Adventure, Drama, and Documentary genres were the top three based on their ratings.</vt:lpstr>
      <vt:lpstr>3. The data suggests a slight positive relationship between average ratings and mean total gross. </vt:lpstr>
      <vt:lpstr>4. The analysis shows that there is minimal relationship between the runtime of a movie and its average ratings</vt:lpstr>
      <vt:lpstr>5. The analysis indicates that there is a strong positive effect of a studio's popularity on its domestic gross</vt:lpstr>
      <vt:lpstr>6. The data analysis suggests that the production budget has a relatively significant impact on both domestic and worldwide gross, as well as overall profits</vt:lpstr>
      <vt:lpstr>Recommendations</vt:lpstr>
      <vt:lpstr>Recommendations cont..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Film Research Project </dc:title>
  <dc:creator>domain</dc:creator>
  <cp:lastModifiedBy>domain</cp:lastModifiedBy>
  <cp:revision>3</cp:revision>
  <dcterms:created xsi:type="dcterms:W3CDTF">2023-07-21T05:48:12Z</dcterms:created>
  <dcterms:modified xsi:type="dcterms:W3CDTF">2023-07-21T08:15:41Z</dcterms:modified>
</cp:coreProperties>
</file>