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4" r:id="rId4"/>
    <p:sldId id="260" r:id="rId5"/>
    <p:sldId id="259" r:id="rId6"/>
    <p:sldId id="258" r:id="rId7"/>
    <p:sldId id="261" r:id="rId8"/>
    <p:sldId id="262" r:id="rId9"/>
    <p:sldId id="263" r:id="rId10"/>
    <p:sldId id="265" r:id="rId11"/>
    <p:sldId id="266" r:id="rId12"/>
    <p:sldId id="267" r:id="rId13"/>
    <p:sldId id="270" r:id="rId14"/>
    <p:sldId id="271" r:id="rId15"/>
    <p:sldId id="272"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28827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8A22B-0E15-42AE-847D-3A46A9A2A06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81008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1653279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1635869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1575772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38A22B-0E15-42AE-847D-3A46A9A2A062}"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1398824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38A22B-0E15-42AE-847D-3A46A9A2A062}" type="datetimeFigureOut">
              <a:rPr lang="en-US" smtClean="0"/>
              <a:t>10/20/2023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18709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661689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380557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189707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8A22B-0E15-42AE-847D-3A46A9A2A06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48980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38A22B-0E15-42AE-847D-3A46A9A2A06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2651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38A22B-0E15-42AE-847D-3A46A9A2A062}"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92821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38A22B-0E15-42AE-847D-3A46A9A2A062}"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41222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8A22B-0E15-42AE-847D-3A46A9A2A062}"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40818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8A22B-0E15-42AE-847D-3A46A9A2A06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234757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8A22B-0E15-42AE-847D-3A46A9A2A06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60CC71-B07D-4521-8328-C304E66CF861}" type="slidenum">
              <a:rPr lang="en-US" smtClean="0"/>
              <a:t>‹#›</a:t>
            </a:fld>
            <a:endParaRPr lang="en-US"/>
          </a:p>
        </p:txBody>
      </p:sp>
    </p:spTree>
    <p:extLst>
      <p:ext uri="{BB962C8B-B14F-4D97-AF65-F5344CB8AC3E}">
        <p14:creationId xmlns:p14="http://schemas.microsoft.com/office/powerpoint/2010/main" val="229471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B38A22B-0E15-42AE-847D-3A46A9A2A062}" type="datetimeFigureOut">
              <a:rPr lang="en-US" smtClean="0"/>
              <a:t>10/20/2023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60CC71-B07D-4521-8328-C304E66CF861}" type="slidenum">
              <a:rPr lang="en-US" smtClean="0"/>
              <a:t>‹#›</a:t>
            </a:fld>
            <a:endParaRPr lang="en-US"/>
          </a:p>
        </p:txBody>
      </p:sp>
    </p:spTree>
    <p:extLst>
      <p:ext uri="{BB962C8B-B14F-4D97-AF65-F5344CB8AC3E}">
        <p14:creationId xmlns:p14="http://schemas.microsoft.com/office/powerpoint/2010/main" val="14063387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 y="97136"/>
            <a:ext cx="11914909" cy="6508605"/>
          </a:xfrm>
          <a:prstGeom prst="rect">
            <a:avLst/>
          </a:prstGeom>
        </p:spPr>
      </p:pic>
      <p:sp>
        <p:nvSpPr>
          <p:cNvPr id="5" name="Rectangle 4"/>
          <p:cNvSpPr/>
          <p:nvPr/>
        </p:nvSpPr>
        <p:spPr>
          <a:xfrm>
            <a:off x="695792" y="467023"/>
            <a:ext cx="9932207" cy="923330"/>
          </a:xfrm>
          <a:prstGeom prst="rect">
            <a:avLst/>
          </a:prstGeom>
          <a:noFill/>
          <a:ln>
            <a:noFill/>
          </a:ln>
          <a:effectLst>
            <a:outerShdw blurRad="50800" dist="38100" algn="l" rotWithShape="0">
              <a:prstClr val="black">
                <a:alpha val="40000"/>
              </a:prstClr>
            </a:outerShdw>
          </a:effectLst>
        </p:spPr>
        <p:txBody>
          <a:bodyPr wrap="none" lIns="91440" tIns="45720" rIns="91440" bIns="45720">
            <a:spAutoFit/>
          </a:bodyPr>
          <a:lstStyle/>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TANZANIA WATER WELL ANALYSIS</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6" name="Rectangle 5"/>
          <p:cNvSpPr/>
          <p:nvPr/>
        </p:nvSpPr>
        <p:spPr>
          <a:xfrm>
            <a:off x="-618832" y="4895272"/>
            <a:ext cx="6096000" cy="1323439"/>
          </a:xfrm>
          <a:prstGeom prst="rect">
            <a:avLst/>
          </a:prstGeom>
          <a:noFill/>
        </p:spPr>
        <p:txBody>
          <a:bodyPr wrap="square" lIns="91440" tIns="45720" rIns="91440" bIns="45720">
            <a:spAutoFit/>
          </a:bodyPr>
          <a:lstStyle/>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BY : ERIC W. NJERU</a:t>
            </a:r>
          </a:p>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TM: SAMUEL KARU</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43957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8701" y="815109"/>
            <a:ext cx="2793158" cy="1600200"/>
          </a:xfrm>
        </p:spPr>
        <p:txBody>
          <a:bodyPr/>
          <a:lstStyle/>
          <a:p>
            <a:r>
              <a:rPr lang="en-US" b="1" dirty="0" smtClean="0"/>
              <a:t>Year of Construction</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4033" y="221673"/>
            <a:ext cx="6626075" cy="6428014"/>
          </a:xfrm>
        </p:spPr>
      </p:pic>
      <p:sp>
        <p:nvSpPr>
          <p:cNvPr id="8" name="Text Placeholder 7"/>
          <p:cNvSpPr>
            <a:spLocks noGrp="1"/>
          </p:cNvSpPr>
          <p:nvPr>
            <p:ph type="body" sz="half" idx="2"/>
          </p:nvPr>
        </p:nvSpPr>
        <p:spPr>
          <a:xfrm>
            <a:off x="674255" y="2835564"/>
            <a:ext cx="3980872" cy="3189315"/>
          </a:xfrm>
        </p:spPr>
        <p:txBody>
          <a:bodyPr/>
          <a:lstStyle/>
          <a:p>
            <a:r>
              <a:rPr lang="en-US" sz="1800" dirty="0" smtClean="0">
                <a:solidFill>
                  <a:schemeClr val="bg1"/>
                </a:solidFill>
              </a:rPr>
              <a:t>Most of the wells had no known year of construction. Majority were constructed in the year 2000-2009, with the least being constructed between 1960-1969.</a:t>
            </a:r>
            <a:endParaRPr lang="en-US" sz="1800" dirty="0"/>
          </a:p>
        </p:txBody>
      </p:sp>
    </p:spTree>
    <p:extLst>
      <p:ext uri="{BB962C8B-B14F-4D97-AF65-F5344CB8AC3E}">
        <p14:creationId xmlns:p14="http://schemas.microsoft.com/office/powerpoint/2010/main" val="4213176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Management</a:t>
            </a:r>
            <a:endParaRPr lang="en-US" sz="2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0691" y="392146"/>
            <a:ext cx="7102762" cy="6036363"/>
          </a:xfrm>
        </p:spPr>
      </p:pic>
      <p:sp>
        <p:nvSpPr>
          <p:cNvPr id="4" name="Text Placeholder 3"/>
          <p:cNvSpPr>
            <a:spLocks noGrp="1"/>
          </p:cNvSpPr>
          <p:nvPr>
            <p:ph type="body" sz="half" idx="2"/>
          </p:nvPr>
        </p:nvSpPr>
        <p:spPr>
          <a:xfrm>
            <a:off x="609600" y="3129280"/>
            <a:ext cx="4110182" cy="2895599"/>
          </a:xfrm>
        </p:spPr>
        <p:txBody>
          <a:bodyPr>
            <a:normAutofit/>
          </a:bodyPr>
          <a:lstStyle/>
          <a:p>
            <a:r>
              <a:rPr lang="en-US" sz="1800" dirty="0">
                <a:solidFill>
                  <a:schemeClr val="bg1"/>
                </a:solidFill>
              </a:rPr>
              <a:t>Majority of the wells were user-group managed and they had the largest numbers of functional wells</a:t>
            </a:r>
          </a:p>
        </p:txBody>
      </p:sp>
    </p:spTree>
    <p:extLst>
      <p:ext uri="{BB962C8B-B14F-4D97-AF65-F5344CB8AC3E}">
        <p14:creationId xmlns:p14="http://schemas.microsoft.com/office/powerpoint/2010/main" val="5836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295400"/>
            <a:ext cx="3361627" cy="1096818"/>
          </a:xfrm>
        </p:spPr>
        <p:txBody>
          <a:bodyPr/>
          <a:lstStyle/>
          <a:p>
            <a:r>
              <a:rPr lang="en-US" sz="2800" b="1" dirty="0" smtClean="0"/>
              <a:t>Water Point Type</a:t>
            </a:r>
            <a:endParaRPr lang="en-US" sz="2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4508" y="302807"/>
            <a:ext cx="7195127" cy="6462232"/>
          </a:xfrm>
        </p:spPr>
      </p:pic>
      <p:sp>
        <p:nvSpPr>
          <p:cNvPr id="4" name="Text Placeholder 3"/>
          <p:cNvSpPr>
            <a:spLocks noGrp="1"/>
          </p:cNvSpPr>
          <p:nvPr>
            <p:ph type="body" sz="half" idx="2"/>
          </p:nvPr>
        </p:nvSpPr>
        <p:spPr>
          <a:xfrm>
            <a:off x="526473" y="3129280"/>
            <a:ext cx="4091709" cy="2895599"/>
          </a:xfrm>
        </p:spPr>
        <p:txBody>
          <a:bodyPr>
            <a:normAutofit/>
          </a:bodyPr>
          <a:lstStyle/>
          <a:p>
            <a:r>
              <a:rPr lang="en-US" sz="1800" dirty="0" smtClean="0">
                <a:solidFill>
                  <a:schemeClr val="bg1"/>
                </a:solidFill>
              </a:rPr>
              <a:t>Majority of the water points were communal standpipe followed by hand pumps with  the least being dams.</a:t>
            </a:r>
            <a:endParaRPr lang="en-US" sz="1800" dirty="0">
              <a:solidFill>
                <a:schemeClr val="bg1"/>
              </a:solidFill>
            </a:endParaRPr>
          </a:p>
        </p:txBody>
      </p:sp>
    </p:spTree>
    <p:extLst>
      <p:ext uri="{BB962C8B-B14F-4D97-AF65-F5344CB8AC3E}">
        <p14:creationId xmlns:p14="http://schemas.microsoft.com/office/powerpoint/2010/main" val="199367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17600"/>
            <a:ext cx="2793158" cy="715818"/>
          </a:xfrm>
        </p:spPr>
        <p:txBody>
          <a:bodyPr/>
          <a:lstStyle/>
          <a:p>
            <a:r>
              <a:rPr lang="en-US" b="1" dirty="0" smtClean="0"/>
              <a:t>Water Payments</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9561" y="350981"/>
            <a:ext cx="7054584" cy="6502085"/>
          </a:xfrm>
        </p:spPr>
      </p:pic>
      <p:sp>
        <p:nvSpPr>
          <p:cNvPr id="4" name="Text Placeholder 3"/>
          <p:cNvSpPr>
            <a:spLocks noGrp="1"/>
          </p:cNvSpPr>
          <p:nvPr>
            <p:ph type="body" sz="half" idx="2"/>
          </p:nvPr>
        </p:nvSpPr>
        <p:spPr>
          <a:xfrm>
            <a:off x="655782" y="2761674"/>
            <a:ext cx="3971636" cy="2475344"/>
          </a:xfrm>
        </p:spPr>
        <p:txBody>
          <a:bodyPr>
            <a:normAutofit/>
          </a:bodyPr>
          <a:lstStyle/>
          <a:p>
            <a:r>
              <a:rPr lang="en-US" sz="1800" dirty="0" smtClean="0">
                <a:solidFill>
                  <a:schemeClr val="bg1"/>
                </a:solidFill>
              </a:rPr>
              <a:t>Most of the wells give water for free but also that category has the largest non-functional wells. Wells where one pays per bucket or monthly have a larger number of functional wells compared to non-functional ones</a:t>
            </a:r>
            <a:endParaRPr lang="en-US" sz="1800" dirty="0">
              <a:solidFill>
                <a:schemeClr val="bg1"/>
              </a:solidFill>
            </a:endParaRPr>
          </a:p>
        </p:txBody>
      </p:sp>
    </p:spTree>
    <p:extLst>
      <p:ext uri="{BB962C8B-B14F-4D97-AF65-F5344CB8AC3E}">
        <p14:creationId xmlns:p14="http://schemas.microsoft.com/office/powerpoint/2010/main" val="66388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828" y="969818"/>
            <a:ext cx="2793158" cy="715818"/>
          </a:xfrm>
        </p:spPr>
        <p:txBody>
          <a:bodyPr/>
          <a:lstStyle/>
          <a:p>
            <a:r>
              <a:rPr lang="en-US" b="1" dirty="0" smtClean="0"/>
              <a:t>Water Quality</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1107" y="227997"/>
            <a:ext cx="6751473" cy="6385239"/>
          </a:xfrm>
        </p:spPr>
      </p:pic>
      <p:sp>
        <p:nvSpPr>
          <p:cNvPr id="4" name="Text Placeholder 3"/>
          <p:cNvSpPr>
            <a:spLocks noGrp="1"/>
          </p:cNvSpPr>
          <p:nvPr>
            <p:ph type="body" sz="half" idx="2"/>
          </p:nvPr>
        </p:nvSpPr>
        <p:spPr>
          <a:xfrm>
            <a:off x="655783" y="2493818"/>
            <a:ext cx="3943926" cy="3531061"/>
          </a:xfrm>
        </p:spPr>
        <p:txBody>
          <a:bodyPr>
            <a:normAutofit/>
          </a:bodyPr>
          <a:lstStyle/>
          <a:p>
            <a:r>
              <a:rPr lang="en-US" sz="1800" dirty="0" smtClean="0">
                <a:solidFill>
                  <a:schemeClr val="bg1"/>
                </a:solidFill>
              </a:rPr>
              <a:t>Most of the wells have soft water followed by  the salty water while the well that had fluoride and were abandoned had the least numbers.  The functional numbers were relatively high as compared to non-functional wells in the soft water wells</a:t>
            </a:r>
            <a:endParaRPr lang="en-US" sz="1800" dirty="0">
              <a:solidFill>
                <a:schemeClr val="bg1"/>
              </a:solidFill>
            </a:endParaRPr>
          </a:p>
        </p:txBody>
      </p:sp>
    </p:spTree>
    <p:extLst>
      <p:ext uri="{BB962C8B-B14F-4D97-AF65-F5344CB8AC3E}">
        <p14:creationId xmlns:p14="http://schemas.microsoft.com/office/powerpoint/2010/main" val="3175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92" y="849746"/>
            <a:ext cx="2793158" cy="568036"/>
          </a:xfrm>
        </p:spPr>
        <p:txBody>
          <a:bodyPr/>
          <a:lstStyle/>
          <a:p>
            <a:r>
              <a:rPr lang="en-US" b="1" dirty="0" smtClean="0"/>
              <a:t>Water Basin</a:t>
            </a:r>
            <a:endParaRPr lang="en-US" b="1" dirty="0"/>
          </a:p>
        </p:txBody>
      </p:sp>
      <p:sp>
        <p:nvSpPr>
          <p:cNvPr id="4" name="Text Placeholder 3"/>
          <p:cNvSpPr>
            <a:spLocks noGrp="1"/>
          </p:cNvSpPr>
          <p:nvPr>
            <p:ph type="body" sz="half" idx="2"/>
          </p:nvPr>
        </p:nvSpPr>
        <p:spPr>
          <a:xfrm>
            <a:off x="628073" y="2216728"/>
            <a:ext cx="3971635" cy="3808152"/>
          </a:xfrm>
        </p:spPr>
        <p:txBody>
          <a:bodyPr/>
          <a:lstStyle/>
          <a:p>
            <a:r>
              <a:rPr lang="en-US" sz="1800" dirty="0" smtClean="0">
                <a:solidFill>
                  <a:schemeClr val="bg1"/>
                </a:solidFill>
              </a:rPr>
              <a:t>Most of the wells were found on the lake Victoria basin followed by </a:t>
            </a:r>
            <a:r>
              <a:rPr lang="en-US" sz="1800" dirty="0" err="1" smtClean="0">
                <a:solidFill>
                  <a:schemeClr val="bg1"/>
                </a:solidFill>
              </a:rPr>
              <a:t>Pangani</a:t>
            </a:r>
            <a:r>
              <a:rPr lang="en-US" sz="1800" dirty="0" smtClean="0">
                <a:solidFill>
                  <a:schemeClr val="bg1"/>
                </a:solidFill>
              </a:rPr>
              <a:t>. The least number of wells were found on the Lake </a:t>
            </a:r>
            <a:r>
              <a:rPr lang="en-US" sz="1800" dirty="0" err="1" smtClean="0">
                <a:solidFill>
                  <a:schemeClr val="bg1"/>
                </a:solidFill>
              </a:rPr>
              <a:t>Rukwa</a:t>
            </a:r>
            <a:r>
              <a:rPr lang="en-US" sz="1800" smtClean="0">
                <a:solidFill>
                  <a:schemeClr val="bg1"/>
                </a:solidFill>
              </a:rPr>
              <a:t> basin</a:t>
            </a:r>
            <a:endParaRPr lang="en-US" sz="1800" dirty="0">
              <a:solidFill>
                <a:schemeClr val="bg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8804" y="352863"/>
            <a:ext cx="7146941" cy="6001755"/>
          </a:xfrm>
        </p:spPr>
      </p:pic>
    </p:spTree>
    <p:extLst>
      <p:ext uri="{BB962C8B-B14F-4D97-AF65-F5344CB8AC3E}">
        <p14:creationId xmlns:p14="http://schemas.microsoft.com/office/powerpoint/2010/main" val="338778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Conclusion</a:t>
            </a:r>
            <a:endParaRPr lang="en-US" b="1" dirty="0"/>
          </a:p>
        </p:txBody>
      </p:sp>
      <p:sp>
        <p:nvSpPr>
          <p:cNvPr id="6" name="Content Placeholder 5"/>
          <p:cNvSpPr>
            <a:spLocks noGrp="1"/>
          </p:cNvSpPr>
          <p:nvPr>
            <p:ph idx="1"/>
          </p:nvPr>
        </p:nvSpPr>
        <p:spPr>
          <a:xfrm>
            <a:off x="1154953" y="2392217"/>
            <a:ext cx="10251955" cy="3888509"/>
          </a:xfrm>
        </p:spPr>
        <p:txBody>
          <a:bodyPr/>
          <a:lstStyle/>
          <a:p>
            <a:r>
              <a:rPr lang="en-US" dirty="0"/>
              <a:t>Prioritizing the construction of wells with soft </a:t>
            </a:r>
            <a:r>
              <a:rPr lang="en-US" dirty="0" smtClean="0"/>
              <a:t>water</a:t>
            </a:r>
          </a:p>
          <a:p>
            <a:r>
              <a:rPr lang="en-US" dirty="0"/>
              <a:t>Introducing payment plans, no matter how </a:t>
            </a:r>
            <a:r>
              <a:rPr lang="en-US" dirty="0" smtClean="0"/>
              <a:t>modest</a:t>
            </a:r>
          </a:p>
          <a:p>
            <a:r>
              <a:rPr lang="en-US" dirty="0"/>
              <a:t>Entrusting well management to user groups has shown a consistent positive impact on </a:t>
            </a:r>
            <a:r>
              <a:rPr lang="en-US" dirty="0" smtClean="0"/>
              <a:t>functionality</a:t>
            </a:r>
          </a:p>
          <a:p>
            <a:r>
              <a:rPr lang="en-US" dirty="0"/>
              <a:t>Constructing wells that guarantee a sufficient water supply is vital</a:t>
            </a:r>
            <a:r>
              <a:rPr lang="en-US" dirty="0" smtClean="0"/>
              <a:t>.</a:t>
            </a:r>
          </a:p>
          <a:p>
            <a:r>
              <a:rPr lang="en-US" dirty="0"/>
              <a:t>Prioritizing the construction and maintenance of groundwater and Communal Stand Pipe wells is a strategic </a:t>
            </a:r>
            <a:r>
              <a:rPr lang="en-US" dirty="0" smtClean="0"/>
              <a:t>investment</a:t>
            </a:r>
          </a:p>
          <a:p>
            <a:r>
              <a:rPr lang="en-US" dirty="0"/>
              <a:t>The </a:t>
            </a:r>
            <a:r>
              <a:rPr lang="en-US" dirty="0" err="1"/>
              <a:t>RandomForestClassifier</a:t>
            </a:r>
            <a:r>
              <a:rPr lang="en-US" dirty="0"/>
              <a:t> model, with an 80% accuracy rate after tuning, proves to be a valuable tool for assessing well conditions</a:t>
            </a:r>
            <a:endParaRPr lang="en-US" dirty="0"/>
          </a:p>
        </p:txBody>
      </p:sp>
    </p:spTree>
    <p:extLst>
      <p:ext uri="{BB962C8B-B14F-4D97-AF65-F5344CB8AC3E}">
        <p14:creationId xmlns:p14="http://schemas.microsoft.com/office/powerpoint/2010/main" val="324599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a:t>
            </a:r>
            <a:endParaRPr lang="en-US" b="1" dirty="0"/>
          </a:p>
        </p:txBody>
      </p:sp>
      <p:sp>
        <p:nvSpPr>
          <p:cNvPr id="3" name="Content Placeholder 2"/>
          <p:cNvSpPr>
            <a:spLocks noGrp="1"/>
          </p:cNvSpPr>
          <p:nvPr>
            <p:ph idx="1"/>
          </p:nvPr>
        </p:nvSpPr>
        <p:spPr/>
        <p:txBody>
          <a:bodyPr>
            <a:normAutofit/>
          </a:bodyPr>
          <a:lstStyle/>
          <a:p>
            <a:r>
              <a:rPr lang="en-US" sz="2000" dirty="0"/>
              <a:t>Prioritize Soft Water </a:t>
            </a:r>
            <a:r>
              <a:rPr lang="en-US" sz="2000" dirty="0" smtClean="0"/>
              <a:t>Wells</a:t>
            </a:r>
          </a:p>
          <a:p>
            <a:r>
              <a:rPr lang="en-US" sz="2000" dirty="0"/>
              <a:t>Implement Payment </a:t>
            </a:r>
            <a:r>
              <a:rPr lang="en-US" sz="2000" dirty="0" smtClean="0"/>
              <a:t>Plans</a:t>
            </a:r>
          </a:p>
          <a:p>
            <a:r>
              <a:rPr lang="en-US" sz="2000" dirty="0" smtClean="0"/>
              <a:t>Utilize User </a:t>
            </a:r>
            <a:r>
              <a:rPr lang="en-US" sz="2000" dirty="0"/>
              <a:t>Group </a:t>
            </a:r>
            <a:r>
              <a:rPr lang="en-US" sz="2000" dirty="0" smtClean="0"/>
              <a:t>Management</a:t>
            </a:r>
          </a:p>
          <a:p>
            <a:r>
              <a:rPr lang="en-US" sz="2000" dirty="0"/>
              <a:t>Ensure Sufficient Water </a:t>
            </a:r>
            <a:r>
              <a:rPr lang="en-US" sz="2000" dirty="0" smtClean="0"/>
              <a:t>Quantity</a:t>
            </a:r>
          </a:p>
          <a:p>
            <a:r>
              <a:rPr lang="en-US" sz="2000" dirty="0"/>
              <a:t>Invest in Ground Water and Communal Stand </a:t>
            </a:r>
            <a:r>
              <a:rPr lang="en-US" sz="2000" dirty="0" smtClean="0"/>
              <a:t>Pipes</a:t>
            </a:r>
          </a:p>
          <a:p>
            <a:r>
              <a:rPr lang="en-US" sz="2000" dirty="0"/>
              <a:t>Utilize the </a:t>
            </a:r>
            <a:r>
              <a:rPr lang="en-US" sz="2000" dirty="0" err="1"/>
              <a:t>RandomForestClassifier</a:t>
            </a:r>
            <a:r>
              <a:rPr lang="en-US" sz="2000" dirty="0"/>
              <a:t> Model</a:t>
            </a:r>
            <a:endParaRPr lang="en-US" sz="2000" dirty="0"/>
          </a:p>
        </p:txBody>
      </p:sp>
    </p:spTree>
    <p:extLst>
      <p:ext uri="{BB962C8B-B14F-4D97-AF65-F5344CB8AC3E}">
        <p14:creationId xmlns:p14="http://schemas.microsoft.com/office/powerpoint/2010/main" val="384650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473" y="1209965"/>
            <a:ext cx="11640126" cy="1958542"/>
          </a:xfrm>
        </p:spPr>
        <p:txBody>
          <a:bodyPr>
            <a:normAutofit/>
          </a:bodyPr>
          <a:lstStyle/>
          <a:p>
            <a:r>
              <a:rPr lang="en-US" sz="5400" b="1" dirty="0" smtClean="0">
                <a:ln w="22225">
                  <a:solidFill>
                    <a:schemeClr val="accent2"/>
                  </a:solidFill>
                  <a:prstDash val="solid"/>
                </a:ln>
                <a:solidFill>
                  <a:schemeClr val="accent2">
                    <a:lumMod val="40000"/>
                    <a:lumOff val="60000"/>
                  </a:schemeClr>
                </a:solidFill>
              </a:rPr>
              <a:t>Population</a:t>
            </a:r>
            <a:r>
              <a:rPr lang="en-US" sz="4800" b="1" dirty="0" smtClean="0">
                <a:ln w="22225">
                  <a:solidFill>
                    <a:schemeClr val="accent2"/>
                  </a:solidFill>
                  <a:prstDash val="solid"/>
                </a:ln>
                <a:solidFill>
                  <a:srgbClr val="FFFF00"/>
                </a:solidFill>
              </a:rPr>
              <a:t> : </a:t>
            </a:r>
            <a:r>
              <a:rPr lang="en-US" sz="5400" b="1" dirty="0" smtClean="0">
                <a:ln w="22225">
                  <a:solidFill>
                    <a:schemeClr val="accent2"/>
                  </a:solidFill>
                  <a:prstDash val="solid"/>
                </a:ln>
                <a:solidFill>
                  <a:schemeClr val="accent2">
                    <a:lumMod val="40000"/>
                    <a:lumOff val="60000"/>
                  </a:schemeClr>
                </a:solidFill>
              </a:rPr>
              <a:t>67,438,106</a:t>
            </a:r>
            <a:endParaRPr lang="en-US" sz="5400" b="1" dirty="0">
              <a:ln w="22225">
                <a:solidFill>
                  <a:schemeClr val="accent2"/>
                </a:solidFill>
                <a:prstDash val="solid"/>
              </a:ln>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5" y="238349"/>
            <a:ext cx="11970327" cy="6619651"/>
          </a:xfrm>
        </p:spPr>
      </p:pic>
      <p:sp>
        <p:nvSpPr>
          <p:cNvPr id="5" name="Rectangle 4"/>
          <p:cNvSpPr/>
          <p:nvPr/>
        </p:nvSpPr>
        <p:spPr>
          <a:xfrm>
            <a:off x="959124" y="3272954"/>
            <a:ext cx="10107512"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39% of Households lack safe water</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2526247" y="405724"/>
            <a:ext cx="6788525" cy="1200329"/>
          </a:xfrm>
          <a:prstGeom prst="rect">
            <a:avLst/>
          </a:prstGeom>
          <a:noFill/>
        </p:spPr>
        <p:txBody>
          <a:bodyPr wrap="none" lIns="91440" tIns="45720" rIns="91440" bIns="45720">
            <a:spAutoFit/>
          </a:bodyPr>
          <a:lstStyle/>
          <a:p>
            <a:pPr algn="ctr"/>
            <a:r>
              <a:rPr lang="en-US" sz="7200" b="1" dirty="0" smtClean="0">
                <a:ln w="22225">
                  <a:solidFill>
                    <a:schemeClr val="accent2"/>
                  </a:solidFill>
                  <a:prstDash val="solid"/>
                </a:ln>
                <a:solidFill>
                  <a:schemeClr val="bg1"/>
                </a:solidFill>
              </a:rPr>
              <a:t>Tanzania’s</a:t>
            </a:r>
            <a:r>
              <a:rPr lang="en-US" sz="7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7200" b="1" dirty="0" smtClean="0">
                <a:ln w="22225">
                  <a:solidFill>
                    <a:schemeClr val="accent2"/>
                  </a:solidFill>
                  <a:prstDash val="solid"/>
                </a:ln>
                <a:solidFill>
                  <a:schemeClr val="bg1"/>
                </a:solidFill>
              </a:rPr>
              <a:t>Profile</a:t>
            </a:r>
            <a:endParaRPr lang="en-US" sz="7200" b="0" cap="none" spc="0" dirty="0">
              <a:ln w="0"/>
              <a:solidFill>
                <a:schemeClr val="bg1"/>
              </a:solidFill>
              <a:effectLst>
                <a:reflection blurRad="6350" stA="53000" endA="300" endPos="35500" dir="5400000" sy="-90000" algn="bl" rotWithShape="0"/>
              </a:effectLst>
            </a:endParaRPr>
          </a:p>
        </p:txBody>
      </p:sp>
      <p:sp>
        <p:nvSpPr>
          <p:cNvPr id="9" name="Rectangle 8"/>
          <p:cNvSpPr/>
          <p:nvPr/>
        </p:nvSpPr>
        <p:spPr>
          <a:xfrm>
            <a:off x="223729" y="1898575"/>
            <a:ext cx="950933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Population 67,438,106(2023</a:t>
            </a:r>
            <a:r>
              <a:rPr lang="en-US" sz="5400" b="1" dirty="0" smtClean="0">
                <a:ln/>
                <a:solidFill>
                  <a:schemeClr val="accent4"/>
                </a:solidFill>
              </a:rPr>
              <a:t>)</a:t>
            </a:r>
            <a:endParaRPr lang="en-US" sz="5400" b="1" cap="none" spc="0" dirty="0">
              <a:ln/>
              <a:solidFill>
                <a:schemeClr val="accent4"/>
              </a:solidFill>
              <a:effectLst/>
            </a:endParaRPr>
          </a:p>
        </p:txBody>
      </p:sp>
    </p:spTree>
    <p:extLst>
      <p:ext uri="{BB962C8B-B14F-4D97-AF65-F5344CB8AC3E}">
        <p14:creationId xmlns:p14="http://schemas.microsoft.com/office/powerpoint/2010/main" val="1333896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endParaRPr lang="en-US" b="1" dirty="0"/>
          </a:p>
        </p:txBody>
      </p:sp>
      <p:sp>
        <p:nvSpPr>
          <p:cNvPr id="4" name="Content Placeholder 3"/>
          <p:cNvSpPr>
            <a:spLocks noGrp="1"/>
          </p:cNvSpPr>
          <p:nvPr>
            <p:ph idx="1"/>
          </p:nvPr>
        </p:nvSpPr>
        <p:spPr/>
        <p:txBody>
          <a:bodyPr>
            <a:normAutofit/>
          </a:bodyPr>
          <a:lstStyle/>
          <a:p>
            <a:pPr>
              <a:buFont typeface="+mj-lt"/>
              <a:buAutoNum type="arabicPeriod"/>
            </a:pPr>
            <a:r>
              <a:rPr lang="en-US" sz="2400" b="1" dirty="0" smtClean="0"/>
              <a:t>Project Overview</a:t>
            </a:r>
          </a:p>
          <a:p>
            <a:pPr>
              <a:buFont typeface="+mj-lt"/>
              <a:buAutoNum type="arabicPeriod"/>
            </a:pPr>
            <a:r>
              <a:rPr lang="en-US" sz="2400" b="1" dirty="0" smtClean="0"/>
              <a:t>Business Problem</a:t>
            </a:r>
          </a:p>
          <a:p>
            <a:pPr>
              <a:buFont typeface="+mj-lt"/>
              <a:buAutoNum type="arabicPeriod"/>
            </a:pPr>
            <a:r>
              <a:rPr lang="en-US" sz="2400" b="1" dirty="0" smtClean="0"/>
              <a:t>Project Objective</a:t>
            </a:r>
          </a:p>
          <a:p>
            <a:pPr>
              <a:buFont typeface="+mj-lt"/>
              <a:buAutoNum type="arabicPeriod"/>
            </a:pPr>
            <a:r>
              <a:rPr lang="en-US" sz="2400" b="1" dirty="0" smtClean="0"/>
              <a:t>Data Understanding</a:t>
            </a:r>
          </a:p>
          <a:p>
            <a:pPr>
              <a:buFont typeface="+mj-lt"/>
              <a:buAutoNum type="arabicPeriod"/>
            </a:pPr>
            <a:r>
              <a:rPr lang="en-US" sz="2400" b="1" dirty="0" smtClean="0"/>
              <a:t>Modeling</a:t>
            </a:r>
          </a:p>
          <a:p>
            <a:pPr>
              <a:buFont typeface="+mj-lt"/>
              <a:buAutoNum type="arabicPeriod"/>
            </a:pPr>
            <a:r>
              <a:rPr lang="en-US" sz="2400" b="1" dirty="0" smtClean="0"/>
              <a:t>Recommendation</a:t>
            </a:r>
          </a:p>
          <a:p>
            <a:pPr>
              <a:buFont typeface="+mj-lt"/>
              <a:buAutoNum type="arabicPeriod"/>
            </a:pPr>
            <a:r>
              <a:rPr lang="en-US" sz="2400" b="1" dirty="0" smtClean="0"/>
              <a:t>Next Step</a:t>
            </a:r>
            <a:endParaRPr lang="en-US" sz="2400" b="1" dirty="0"/>
          </a:p>
        </p:txBody>
      </p:sp>
    </p:spTree>
    <p:extLst>
      <p:ext uri="{BB962C8B-B14F-4D97-AF65-F5344CB8AC3E}">
        <p14:creationId xmlns:p14="http://schemas.microsoft.com/office/powerpoint/2010/main" val="1146163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Overview</a:t>
            </a:r>
            <a:endParaRPr lang="en-US" b="1" dirty="0"/>
          </a:p>
        </p:txBody>
      </p:sp>
      <p:sp>
        <p:nvSpPr>
          <p:cNvPr id="3" name="Content Placeholder 2"/>
          <p:cNvSpPr>
            <a:spLocks noGrp="1"/>
          </p:cNvSpPr>
          <p:nvPr>
            <p:ph idx="1"/>
          </p:nvPr>
        </p:nvSpPr>
        <p:spPr/>
        <p:txBody>
          <a:bodyPr/>
          <a:lstStyle/>
          <a:p>
            <a:r>
              <a:rPr lang="en-US" dirty="0"/>
              <a:t/>
            </a:r>
            <a:br>
              <a:rPr lang="en-US" dirty="0"/>
            </a:br>
            <a:r>
              <a:rPr lang="en-US" dirty="0" smtClean="0"/>
              <a:t>The project is aimed to develop </a:t>
            </a:r>
            <a:r>
              <a:rPr lang="en-US" dirty="0"/>
              <a:t>a predictive classifier for assessing the condition of water wells in Tanzania to address the issue of limited access to clean water. This project serves the dual purpose of assisting NGOs in locating wells requiring repair and providing insights to the Tanzanian government for more effective well construction.</a:t>
            </a:r>
            <a:endParaRPr lang="en-US" dirty="0"/>
          </a:p>
        </p:txBody>
      </p:sp>
    </p:spTree>
    <p:extLst>
      <p:ext uri="{BB962C8B-B14F-4D97-AF65-F5344CB8AC3E}">
        <p14:creationId xmlns:p14="http://schemas.microsoft.com/office/powerpoint/2010/main" val="2863208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Problem</a:t>
            </a:r>
            <a:endParaRPr lang="en-US" b="1" dirty="0"/>
          </a:p>
        </p:txBody>
      </p:sp>
      <p:sp>
        <p:nvSpPr>
          <p:cNvPr id="3" name="Content Placeholder 2"/>
          <p:cNvSpPr>
            <a:spLocks noGrp="1"/>
          </p:cNvSpPr>
          <p:nvPr>
            <p:ph idx="1"/>
          </p:nvPr>
        </p:nvSpPr>
        <p:spPr/>
        <p:txBody>
          <a:bodyPr/>
          <a:lstStyle/>
          <a:p>
            <a:r>
              <a:rPr lang="en-US" dirty="0" smtClean="0"/>
              <a:t>There is inadequate </a:t>
            </a:r>
            <a:r>
              <a:rPr lang="en-US" dirty="0"/>
              <a:t>access to clean water in Tanzania due to the poor condition of water </a:t>
            </a:r>
            <a:r>
              <a:rPr lang="en-US" dirty="0" smtClean="0"/>
              <a:t>wells. There is </a:t>
            </a:r>
            <a:r>
              <a:rPr lang="en-US" dirty="0"/>
              <a:t>need for </a:t>
            </a:r>
            <a:r>
              <a:rPr lang="en-US" dirty="0" smtClean="0"/>
              <a:t>a predictive </a:t>
            </a:r>
            <a:r>
              <a:rPr lang="en-US" dirty="0"/>
              <a:t>solutions to identify wells in need of repair and influence future well construction.</a:t>
            </a:r>
            <a:endParaRPr lang="en-US" dirty="0"/>
          </a:p>
        </p:txBody>
      </p:sp>
    </p:spTree>
    <p:extLst>
      <p:ext uri="{BB962C8B-B14F-4D97-AF65-F5344CB8AC3E}">
        <p14:creationId xmlns:p14="http://schemas.microsoft.com/office/powerpoint/2010/main" val="234767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a:bodyPr>
          <a:lstStyle/>
          <a:p>
            <a:r>
              <a:rPr lang="en-US" sz="2400" dirty="0" smtClean="0"/>
              <a:t> </a:t>
            </a:r>
            <a:r>
              <a:rPr lang="en-US" sz="2400" dirty="0"/>
              <a:t>Predict the state of Tanzanian water wells to help NGOs locate repair-worthy </a:t>
            </a:r>
            <a:r>
              <a:rPr lang="en-US" sz="2400" dirty="0" smtClean="0"/>
              <a:t>wells.</a:t>
            </a:r>
          </a:p>
          <a:p>
            <a:endParaRPr lang="en-US" sz="2400" dirty="0" smtClean="0"/>
          </a:p>
          <a:p>
            <a:r>
              <a:rPr lang="en-US" sz="2400" dirty="0"/>
              <a:t>A</a:t>
            </a:r>
            <a:r>
              <a:rPr lang="en-US" sz="2400" dirty="0" smtClean="0"/>
              <a:t>ssist </a:t>
            </a:r>
            <a:r>
              <a:rPr lang="en-US" sz="2400" dirty="0"/>
              <a:t>the Tanzanian government in improving future well construction</a:t>
            </a:r>
            <a:r>
              <a:rPr lang="en-US" sz="2400" b="1" dirty="0"/>
              <a:t>.</a:t>
            </a:r>
          </a:p>
        </p:txBody>
      </p:sp>
    </p:spTree>
    <p:extLst>
      <p:ext uri="{BB962C8B-B14F-4D97-AF65-F5344CB8AC3E}">
        <p14:creationId xmlns:p14="http://schemas.microsoft.com/office/powerpoint/2010/main" val="3380072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Understanding..</a:t>
            </a:r>
            <a:endParaRPr lang="en-US" b="1" dirty="0"/>
          </a:p>
        </p:txBody>
      </p:sp>
      <p:sp>
        <p:nvSpPr>
          <p:cNvPr id="3" name="Content Placeholder 2"/>
          <p:cNvSpPr>
            <a:spLocks noGrp="1"/>
          </p:cNvSpPr>
          <p:nvPr>
            <p:ph idx="1"/>
          </p:nvPr>
        </p:nvSpPr>
        <p:spPr/>
        <p:txBody>
          <a:bodyPr/>
          <a:lstStyle/>
          <a:p>
            <a:r>
              <a:rPr lang="en-US" dirty="0" smtClean="0"/>
              <a:t>The data was collected from a sample of 59,400 wells distributed across Tanzania</a:t>
            </a:r>
            <a:endParaRPr lang="en-US" dirty="0"/>
          </a:p>
          <a:p>
            <a:pPr lvl="0"/>
            <a:r>
              <a:rPr lang="en-US" dirty="0" smtClean="0">
                <a:latin typeface="+mj-lt"/>
              </a:rPr>
              <a:t>Features utilized included : </a:t>
            </a:r>
            <a:r>
              <a:rPr lang="en-US" dirty="0" smtClean="0">
                <a:solidFill>
                  <a:srgbClr val="000000"/>
                </a:solidFill>
                <a:latin typeface="+mj-lt"/>
              </a:rPr>
              <a:t>construction_year, basin, region, extraction_type_class, management_group, payment, water_quality, quantity_group, source_type, </a:t>
            </a:r>
            <a:r>
              <a:rPr lang="en-US" dirty="0">
                <a:solidFill>
                  <a:srgbClr val="000000"/>
                </a:solidFill>
                <a:latin typeface="+mj-lt"/>
              </a:rPr>
              <a:t>source_class </a:t>
            </a:r>
            <a:r>
              <a:rPr lang="en-US" dirty="0" smtClean="0">
                <a:solidFill>
                  <a:srgbClr val="000000"/>
                </a:solidFill>
                <a:latin typeface="+mj-lt"/>
              </a:rPr>
              <a:t>and waterpoint_type</a:t>
            </a:r>
            <a:r>
              <a:rPr lang="en-US" sz="1400" dirty="0" smtClean="0">
                <a:solidFill>
                  <a:schemeClr val="tx1"/>
                </a:solidFill>
                <a:latin typeface="+mj-lt"/>
              </a:rPr>
              <a:t> </a:t>
            </a:r>
            <a:endParaRPr lang="en-US" sz="4000" dirty="0">
              <a:solidFill>
                <a:schemeClr val="tx1"/>
              </a:solidFill>
              <a:latin typeface="+mj-lt"/>
            </a:endParaRPr>
          </a:p>
          <a:p>
            <a:endParaRPr lang="en-US" dirty="0">
              <a:latin typeface="+mj-lt"/>
            </a:endParaRPr>
          </a:p>
        </p:txBody>
      </p:sp>
    </p:spTree>
    <p:extLst>
      <p:ext uri="{BB962C8B-B14F-4D97-AF65-F5344CB8AC3E}">
        <p14:creationId xmlns:p14="http://schemas.microsoft.com/office/powerpoint/2010/main" val="220697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Variable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0" y="2505066"/>
            <a:ext cx="6208712" cy="41841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half" idx="2"/>
          </p:nvPr>
        </p:nvSpPr>
        <p:spPr/>
        <p:txBody>
          <a:bodyPr/>
          <a:lstStyle/>
          <a:p>
            <a:r>
              <a:rPr lang="en-US" dirty="0" smtClean="0"/>
              <a:t>The status_group was engineered to functional wells and those that needed repairs</a:t>
            </a:r>
            <a:endParaRPr lang="en-US" dirty="0"/>
          </a:p>
        </p:txBody>
      </p:sp>
    </p:spTree>
    <p:extLst>
      <p:ext uri="{BB962C8B-B14F-4D97-AF65-F5344CB8AC3E}">
        <p14:creationId xmlns:p14="http://schemas.microsoft.com/office/powerpoint/2010/main" val="157196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Well Location and Functionality</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4581" y="441957"/>
            <a:ext cx="6677891" cy="6558315"/>
          </a:xfrm>
        </p:spPr>
      </p:pic>
      <p:sp>
        <p:nvSpPr>
          <p:cNvPr id="5" name="Text Placeholder 4"/>
          <p:cNvSpPr>
            <a:spLocks noGrp="1"/>
          </p:cNvSpPr>
          <p:nvPr>
            <p:ph type="body" sz="half" idx="2"/>
          </p:nvPr>
        </p:nvSpPr>
        <p:spPr>
          <a:xfrm>
            <a:off x="554182" y="3129280"/>
            <a:ext cx="4128654" cy="2895599"/>
          </a:xfrm>
        </p:spPr>
        <p:txBody>
          <a:bodyPr>
            <a:normAutofit/>
          </a:bodyPr>
          <a:lstStyle/>
          <a:p>
            <a:r>
              <a:rPr lang="en-US" sz="2000" dirty="0" smtClean="0">
                <a:solidFill>
                  <a:schemeClr val="bg1"/>
                </a:solidFill>
              </a:rPr>
              <a:t>The wells locations are as per the map. Majority of the wells are located at the upper half of the map</a:t>
            </a:r>
            <a:endParaRPr lang="en-US" sz="2000" dirty="0">
              <a:solidFill>
                <a:schemeClr val="bg1"/>
              </a:solidFill>
            </a:endParaRPr>
          </a:p>
        </p:txBody>
      </p:sp>
    </p:spTree>
    <p:extLst>
      <p:ext uri="{BB962C8B-B14F-4D97-AF65-F5344CB8AC3E}">
        <p14:creationId xmlns:p14="http://schemas.microsoft.com/office/powerpoint/2010/main" val="1642819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3107</TotalTime>
  <Words>482</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PowerPoint Presentation</vt:lpstr>
      <vt:lpstr>Population : 67,438,106</vt:lpstr>
      <vt:lpstr>Table of Contents</vt:lpstr>
      <vt:lpstr>Project Overview</vt:lpstr>
      <vt:lpstr>Business Problem</vt:lpstr>
      <vt:lpstr>Objectives</vt:lpstr>
      <vt:lpstr>Data Understanding..</vt:lpstr>
      <vt:lpstr>Dependent Variable</vt:lpstr>
      <vt:lpstr>Well Location and Functionality</vt:lpstr>
      <vt:lpstr>Year of Construction</vt:lpstr>
      <vt:lpstr>Management</vt:lpstr>
      <vt:lpstr>Water Point Type</vt:lpstr>
      <vt:lpstr>Water Payments</vt:lpstr>
      <vt:lpstr>Water Quality</vt:lpstr>
      <vt:lpstr>Water Basin</vt:lpstr>
      <vt:lpstr>Conclusion</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pavilion14</dc:creator>
  <cp:lastModifiedBy>pavilion14</cp:lastModifiedBy>
  <cp:revision>26</cp:revision>
  <dcterms:created xsi:type="dcterms:W3CDTF">2023-10-20T11:48:36Z</dcterms:created>
  <dcterms:modified xsi:type="dcterms:W3CDTF">2023-10-22T15:36:15Z</dcterms:modified>
</cp:coreProperties>
</file>