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8" r:id="rId4"/>
    <p:sldId id="269" r:id="rId5"/>
    <p:sldId id="281" r:id="rId6"/>
    <p:sldId id="298" r:id="rId7"/>
    <p:sldId id="325" r:id="rId8"/>
    <p:sldId id="327" r:id="rId9"/>
    <p:sldId id="383" r:id="rId10"/>
    <p:sldId id="306" r:id="rId11"/>
    <p:sldId id="335" r:id="rId12"/>
    <p:sldId id="385" r:id="rId13"/>
    <p:sldId id="386" r:id="rId14"/>
    <p:sldId id="387" r:id="rId15"/>
    <p:sldId id="388" r:id="rId16"/>
    <p:sldId id="389" r:id="rId17"/>
    <p:sldId id="390" r:id="rId18"/>
    <p:sldId id="397" r:id="rId19"/>
    <p:sldId id="391" r:id="rId20"/>
    <p:sldId id="395" r:id="rId21"/>
    <p:sldId id="396" r:id="rId22"/>
    <p:sldId id="392" r:id="rId23"/>
    <p:sldId id="398" r:id="rId24"/>
    <p:sldId id="393" r:id="rId25"/>
    <p:sldId id="394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407" r:id="rId35"/>
    <p:sldId id="40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80"/>
    <p:restoredTop sz="94687"/>
  </p:normalViewPr>
  <p:slideViewPr>
    <p:cSldViewPr snapToGrid="0" snapToObjects="1">
      <p:cViewPr varScale="1">
        <p:scale>
          <a:sx n="115" d="100"/>
          <a:sy n="115" d="100"/>
        </p:scale>
        <p:origin x="11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0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5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6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4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817D1-82F1-4C43-9E7E-5F1B630B99B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index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Review of Basic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CSE 2050</a:t>
            </a:r>
            <a:endParaRPr lang="en-US" sz="2800" dirty="0"/>
          </a:p>
          <a:p>
            <a:pPr algn="l"/>
            <a:r>
              <a:rPr lang="en-US" sz="2800" dirty="0" smtClean="0"/>
              <a:t>Ahmad </a:t>
            </a:r>
            <a:r>
              <a:rPr lang="en-US" sz="2800" dirty="0" err="1" smtClean="0"/>
              <a:t>Jbara</a:t>
            </a:r>
            <a:endParaRPr lang="en-US" sz="2800" dirty="0"/>
          </a:p>
          <a:p>
            <a:pPr algn="l"/>
            <a:r>
              <a:rPr lang="en-US" sz="2800" dirty="0"/>
              <a:t>University of Connecticut</a:t>
            </a:r>
          </a:p>
        </p:txBody>
      </p:sp>
    </p:spTree>
    <p:extLst>
      <p:ext uri="{BB962C8B-B14F-4D97-AF65-F5344CB8AC3E}">
        <p14:creationId xmlns:p14="http://schemas.microsoft.com/office/powerpoint/2010/main" val="1919459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&gt;&gt;&gt;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 +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&gt;&gt;&gt;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50 -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5*6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20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&gt;&gt;&gt;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(50 - 5*6) /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5.0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&gt;&gt;&gt;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8 / 5 </a:t>
            </a:r>
            <a:r>
              <a:rPr lang="en-US" b="1" dirty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# division always returns a floating point </a:t>
            </a:r>
            <a:r>
              <a:rPr lang="en-US" b="1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number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1.6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variable is just a name.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is associated with some data (object).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is created by an assignment statement (=).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v</a:t>
            </a:r>
            <a:r>
              <a:rPr lang="en-US" i="1" dirty="0" smtClean="0"/>
              <a:t>ariable = some value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variable name is and expression that is evaluated to its object</a:t>
            </a:r>
          </a:p>
        </p:txBody>
      </p:sp>
    </p:spTree>
    <p:extLst>
      <p:ext uri="{BB962C8B-B14F-4D97-AF65-F5344CB8AC3E}">
        <p14:creationId xmlns:p14="http://schemas.microsoft.com/office/powerpoint/2010/main" val="102051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&gt;&gt;&gt;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a = 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&gt;&gt;&gt;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&gt;&gt;&gt;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a = 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&gt;&gt;&gt;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a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b = a + 3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a * b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130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9424" y="2275905"/>
            <a:ext cx="914400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9424" y="1690689"/>
            <a:ext cx="914400" cy="585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2800" y="2275905"/>
            <a:ext cx="914400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9" name="Rectangle 8"/>
          <p:cNvSpPr/>
          <p:nvPr/>
        </p:nvSpPr>
        <p:spPr>
          <a:xfrm>
            <a:off x="7162800" y="1690689"/>
            <a:ext cx="914400" cy="585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822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 object has a type (class?).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Atomic types: integers, floats, and </a:t>
            </a:r>
            <a:r>
              <a:rPr lang="en-US" dirty="0" err="1" smtClean="0"/>
              <a:t>booleans</a:t>
            </a:r>
            <a:r>
              <a:rPr lang="en-US" dirty="0"/>
              <a:t>.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the type() function to know the type.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832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 object has a type (class?).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Atomic types: integers, floats, and </a:t>
            </a:r>
            <a:r>
              <a:rPr lang="en-US" dirty="0" err="1" smtClean="0"/>
              <a:t>booleans</a:t>
            </a:r>
            <a:r>
              <a:rPr lang="en-US" dirty="0"/>
              <a:t>.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the type() function to know the type.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 object has: identity (id() function), type, and value.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Mutable vs. immutable objects.</a:t>
            </a:r>
          </a:p>
        </p:txBody>
      </p:sp>
    </p:spTree>
    <p:extLst>
      <p:ext uri="{BB962C8B-B14F-4D97-AF65-F5344CB8AC3E}">
        <p14:creationId xmlns:p14="http://schemas.microsoft.com/office/powerpoint/2010/main" val="320066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9288"/>
            <a:ext cx="7886700" cy="4351338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 of the following types can store a collection of things…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Strings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Lists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Tuples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Dictionaries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752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9288"/>
            <a:ext cx="7886700" cy="4351338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String is a sequence of characters.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s = “Hello ”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t = ‘World’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name of the type (class) is str.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print(type(s))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String concatenation (new string is created)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u =  s + 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815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9287"/>
            <a:ext cx="7886700" cy="4710977"/>
          </a:xfrm>
        </p:spPr>
        <p:txBody>
          <a:bodyPr>
            <a:normAutofit fontScale="850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Accessing a single character using [] and index.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print(s[0])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String is immutable.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s[0] = ‘h’	will raise an exception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convert other objects into strings.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v = </a:t>
            </a:r>
            <a:r>
              <a:rPr lang="en-US" dirty="0" err="1" smtClean="0"/>
              <a:t>str</a:t>
            </a:r>
            <a:r>
              <a:rPr lang="en-US" dirty="0" smtClean="0"/>
              <a:t>(543)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print(type(v))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Membership testing is done using the (not) in operator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‘e’  in  s   will print True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02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9287"/>
            <a:ext cx="7886700" cy="4710977"/>
          </a:xfrm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Removing whitespaces from the beginning and the end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 smtClean="0"/>
              <a:t>s.strip</a:t>
            </a:r>
            <a:r>
              <a:rPr lang="en-US" dirty="0" smtClean="0"/>
              <a:t>()    will return a new string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Split a string into a list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s = “This is a string”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 smtClean="0"/>
              <a:t>s.split</a:t>
            </a:r>
            <a:r>
              <a:rPr lang="en-US" dirty="0" smtClean="0"/>
              <a:t>()  will produce [“This”, “is”, “a”, “string”]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Join list items into a string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L = </a:t>
            </a:r>
            <a:r>
              <a:rPr lang="en-US" dirty="0"/>
              <a:t>[“This”, “is”, “a”, “string</a:t>
            </a:r>
            <a:r>
              <a:rPr lang="en-US" dirty="0" smtClean="0"/>
              <a:t>”]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	“  “.join(L) will produce </a:t>
            </a:r>
            <a:r>
              <a:rPr lang="en-US" dirty="0"/>
              <a:t>“This is a string”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240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9288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List is a sequence of objects (can be different).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L = [ “Hello”, 3, 2.9, “world”]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name of the type (class) is list.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print(type(L))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access a single element using [] and index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print(L[2])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change the value of an element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L[1] = 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843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165"/>
            <a:ext cx="7886700" cy="1325563"/>
          </a:xfrm>
        </p:spPr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4756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It's a programming language.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Easy to learn.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Easy to use.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Lots of features.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has a powerful set of built-in data types.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is an interpreted language.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is dynamically typed.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Free!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3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9288"/>
            <a:ext cx="7886700" cy="4351338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append element to the end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 smtClean="0"/>
              <a:t>L.append</a:t>
            </a:r>
            <a:r>
              <a:rPr lang="en-US" dirty="0" smtClean="0"/>
              <a:t>(14)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remove the last element of the list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L.pop</a:t>
            </a:r>
            <a:r>
              <a:rPr lang="en-US" dirty="0" smtClean="0"/>
              <a:t>())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Membership testing is done using the (not) in operator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print( 14 in L)  will print True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892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9288"/>
            <a:ext cx="7886700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remove an element use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 smtClean="0"/>
              <a:t>L.remove</a:t>
            </a:r>
            <a:r>
              <a:rPr lang="en-US" dirty="0" smtClean="0"/>
              <a:t>(14)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the + operator for concatenation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L1 = [1, 2, 3]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L2 = [4, 5, 6]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L3 = L1 + L2</a:t>
            </a:r>
          </a:p>
        </p:txBody>
      </p:sp>
    </p:spTree>
    <p:extLst>
      <p:ext uri="{BB962C8B-B14F-4D97-AF65-F5344CB8AC3E}">
        <p14:creationId xmlns:p14="http://schemas.microsoft.com/office/powerpoint/2010/main" val="369359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9288"/>
            <a:ext cx="7886700" cy="4351338"/>
          </a:xfrm>
        </p:spPr>
        <p:txBody>
          <a:bodyPr>
            <a:normAutofit fontScale="850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tuple is a sequence of objects (can be different).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L = (“Hello”, 3, 2.9, “world”)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name of the type (class) is tuple.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print(type(L))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access a single element using [] and index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print(L[2])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cannot append element to the end (tuple is immutable)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 smtClean="0"/>
              <a:t>L.append</a:t>
            </a:r>
            <a:r>
              <a:rPr lang="en-US" dirty="0" smtClean="0"/>
              <a:t>(14)  will raise an exception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11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9288"/>
            <a:ext cx="7886700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</a:t>
            </a:r>
            <a:r>
              <a:rPr lang="en-US" dirty="0" smtClean="0"/>
              <a:t>u can concatenate tuples using +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</a:t>
            </a:r>
            <a:r>
              <a:rPr lang="en-US" dirty="0" smtClean="0"/>
              <a:t>t1 = (1, 2, 3)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t2 = (4, 5, 6)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t3 = t1 + t2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Membership testing is done using (not) in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2 in t1   will return True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728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9288"/>
            <a:ext cx="7886700" cy="4351338"/>
          </a:xfrm>
        </p:spPr>
        <p:txBody>
          <a:bodyPr>
            <a:normAutofit fontScale="850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dictionary stores </a:t>
            </a:r>
            <a:r>
              <a:rPr lang="en-US" dirty="0" smtClean="0">
                <a:solidFill>
                  <a:srgbClr val="00B050"/>
                </a:solidFill>
              </a:rPr>
              <a:t>key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 pairs.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 element (key-value pair) has two parts: key and value.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d = {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:”</a:t>
            </a:r>
            <a:r>
              <a:rPr lang="en-US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”,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:”</a:t>
            </a:r>
            <a:r>
              <a:rPr lang="en-US" dirty="0" smtClean="0">
                <a:solidFill>
                  <a:srgbClr val="FF0000"/>
                </a:solidFill>
              </a:rPr>
              <a:t>two</a:t>
            </a:r>
            <a:r>
              <a:rPr lang="en-US" dirty="0" smtClean="0"/>
              <a:t>”, </a:t>
            </a:r>
            <a:r>
              <a:rPr lang="en-US" dirty="0" smtClean="0">
                <a:solidFill>
                  <a:srgbClr val="00B050"/>
                </a:solidFill>
              </a:rPr>
              <a:t>3</a:t>
            </a:r>
            <a:r>
              <a:rPr lang="en-US" dirty="0" smtClean="0"/>
              <a:t>:”</a:t>
            </a:r>
            <a:r>
              <a:rPr lang="en-US" dirty="0" smtClean="0">
                <a:solidFill>
                  <a:srgbClr val="FF0000"/>
                </a:solidFill>
              </a:rPr>
              <a:t>three</a:t>
            </a:r>
            <a:r>
              <a:rPr lang="en-US" dirty="0" smtClean="0"/>
              <a:t>”}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keys are immutable types.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have the key you can get the value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print(d[2])   2 is not an index, it is a key.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Dictionaries do not have a fixed order for their elements.</a:t>
            </a:r>
          </a:p>
        </p:txBody>
      </p:sp>
    </p:spTree>
    <p:extLst>
      <p:ext uri="{BB962C8B-B14F-4D97-AF65-F5344CB8AC3E}">
        <p14:creationId xmlns:p14="http://schemas.microsoft.com/office/powerpoint/2010/main" val="206788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9288"/>
            <a:ext cx="7886700" cy="4351338"/>
          </a:xfrm>
        </p:spPr>
        <p:txBody>
          <a:bodyPr>
            <a:normAutofit fontScale="70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set is a collection of objects without duplicates and has no fixed order.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S = {2, 3}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name of the type is set.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print(type(S))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use the add() function to add a new element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 smtClean="0"/>
              <a:t>S.add</a:t>
            </a:r>
            <a:r>
              <a:rPr lang="en-US" dirty="0" smtClean="0"/>
              <a:t>(1)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 smtClean="0"/>
              <a:t>S.add</a:t>
            </a:r>
            <a:r>
              <a:rPr lang="en-US" dirty="0" smtClean="0"/>
              <a:t>(2)   this line has no effect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cannot access elements using []. A set does not support indexing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Remove items using remove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 smtClean="0"/>
              <a:t>S.remove</a:t>
            </a:r>
            <a:r>
              <a:rPr lang="en-US" dirty="0" smtClean="0"/>
              <a:t>(2)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637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Common operations on collections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9288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Finding the number of elements in a collection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a = “string”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len</a:t>
            </a:r>
            <a:r>
              <a:rPr lang="en-US" dirty="0" smtClean="0"/>
              <a:t>(a))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Slicing a subsequence (string, list, tuple)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print(a[1:4])   will produce “tri”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Iterating over a collection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for  item in collection/range: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do something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95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Names, variables, and assignment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9288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= [1, 2, 3]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 = A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print(id(A), id(B))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B[1] = 20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A[1] == 20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 = [4, 5, 6]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= “Hello”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print(id(A), id(B))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353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Names, variables, and assignment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9288"/>
            <a:ext cx="7886700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 = [1, 2, 3]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 = [L , L + L]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L[0] = 0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print(M)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369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Modifying a list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9288"/>
            <a:ext cx="7886700" cy="4351338"/>
          </a:xfrm>
        </p:spPr>
        <p:txBody>
          <a:bodyPr>
            <a:normAutofit fontScale="77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 = [1, 2, 3]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1) for item in L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item = item * 2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2) for </a:t>
            </a:r>
            <a:r>
              <a:rPr lang="en-US" dirty="0" err="1" smtClean="0"/>
              <a:t>i</a:t>
            </a:r>
            <a:r>
              <a:rPr lang="en-US" dirty="0" smtClean="0"/>
              <a:t> in range(</a:t>
            </a:r>
            <a:r>
              <a:rPr lang="en-US" dirty="0" err="1" smtClean="0"/>
              <a:t>len</a:t>
            </a:r>
            <a:r>
              <a:rPr lang="en-US" dirty="0" smtClean="0"/>
              <a:t>(L)):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L[</a:t>
            </a:r>
            <a:r>
              <a:rPr lang="en-US" dirty="0" err="1" smtClean="0"/>
              <a:t>i</a:t>
            </a:r>
            <a:r>
              <a:rPr lang="en-US" dirty="0" smtClean="0"/>
              <a:t>] = L[</a:t>
            </a:r>
            <a:r>
              <a:rPr lang="en-US" dirty="0" err="1" smtClean="0"/>
              <a:t>i</a:t>
            </a:r>
            <a:r>
              <a:rPr lang="en-US" dirty="0" smtClean="0"/>
              <a:t>] * 2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3) </a:t>
            </a:r>
            <a:r>
              <a:rPr lang="en-US" dirty="0" err="1" smtClean="0"/>
              <a:t>newL</a:t>
            </a:r>
            <a:r>
              <a:rPr lang="en-US" dirty="0" smtClean="0"/>
              <a:t> = []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item in L: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 smtClean="0"/>
              <a:t>newL.append</a:t>
            </a:r>
            <a:r>
              <a:rPr lang="en-US" dirty="0" smtClean="0"/>
              <a:t>(item*2)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4) </a:t>
            </a:r>
            <a:r>
              <a:rPr lang="en-US" dirty="0" err="1" smtClean="0"/>
              <a:t>newL</a:t>
            </a:r>
            <a:r>
              <a:rPr lang="en-US" dirty="0" smtClean="0"/>
              <a:t> = [item *2 for item in L]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180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one of the resources you will use this semester.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docs.python.org/3/tutorial/index.html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We will use Python 3 in this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7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Forms of control flow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9288"/>
            <a:ext cx="7886700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 x &lt; 5: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print(“less than 5”)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else: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x = x -1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print(x)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89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Forms of control flow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9288"/>
            <a:ext cx="7886700" cy="4351338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x = 0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while x &lt; 10: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print(x)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x = x + 1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print(x)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 x in range(10):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print(x)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88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Forms of control flow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9288"/>
            <a:ext cx="7886700" cy="4351338"/>
          </a:xfrm>
        </p:spPr>
        <p:txBody>
          <a:bodyPr>
            <a:normAutofit fontScale="77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x = 0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 = [4, 7, 8, 1]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while </a:t>
            </a:r>
            <a:r>
              <a:rPr lang="en-US" dirty="0"/>
              <a:t>x</a:t>
            </a:r>
            <a:r>
              <a:rPr lang="en-US" dirty="0" smtClean="0"/>
              <a:t> &lt; </a:t>
            </a:r>
            <a:r>
              <a:rPr lang="en-US" dirty="0" err="1" smtClean="0"/>
              <a:t>len</a:t>
            </a:r>
            <a:r>
              <a:rPr lang="en-US" dirty="0" smtClean="0"/>
              <a:t>(L):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print(L[</a:t>
            </a:r>
            <a:r>
              <a:rPr lang="en-US" dirty="0"/>
              <a:t>x</a:t>
            </a:r>
            <a:r>
              <a:rPr lang="en-US" dirty="0" smtClean="0"/>
              <a:t>])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x = </a:t>
            </a:r>
            <a:r>
              <a:rPr lang="en-US" dirty="0"/>
              <a:t>x</a:t>
            </a:r>
            <a:r>
              <a:rPr lang="en-US" dirty="0" smtClean="0"/>
              <a:t> + 1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 x in range(</a:t>
            </a:r>
            <a:r>
              <a:rPr lang="en-US" dirty="0" err="1" smtClean="0"/>
              <a:t>len</a:t>
            </a:r>
            <a:r>
              <a:rPr lang="en-US" dirty="0" smtClean="0"/>
              <a:t>(L)):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print(L[x])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x in L: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print(x)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824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Forms of control flow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9288"/>
            <a:ext cx="7886700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try: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x = float(“12x”)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except </a:t>
            </a:r>
            <a:r>
              <a:rPr lang="en-US" dirty="0" err="1" smtClean="0"/>
              <a:t>ValueError</a:t>
            </a:r>
            <a:r>
              <a:rPr lang="en-US" dirty="0" smtClean="0"/>
              <a:t>: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print(“you can’t convert a string to float”)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098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Forms of control flow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9288"/>
            <a:ext cx="7886700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def</a:t>
            </a:r>
            <a:r>
              <a:rPr lang="en-US" dirty="0" smtClean="0"/>
              <a:t> foo():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return 8 * x + y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print(foo(2,1))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print(foo(“Hello”, “world”))</a:t>
            </a:r>
          </a:p>
        </p:txBody>
      </p:sp>
    </p:spTree>
    <p:extLst>
      <p:ext uri="{BB962C8B-B14F-4D97-AF65-F5344CB8AC3E}">
        <p14:creationId xmlns:p14="http://schemas.microsoft.com/office/powerpoint/2010/main" val="5895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Forms of control flow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9288"/>
            <a:ext cx="7886700" cy="4351338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def</a:t>
            </a:r>
            <a:r>
              <a:rPr lang="en-US" dirty="0" smtClean="0"/>
              <a:t> foo(x):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return x + 2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def</a:t>
            </a:r>
            <a:r>
              <a:rPr lang="en-US" dirty="0" smtClean="0"/>
              <a:t> bar(</a:t>
            </a:r>
            <a:r>
              <a:rPr lang="en-US" dirty="0" err="1" smtClean="0"/>
              <a:t>somefunction</a:t>
            </a:r>
            <a:r>
              <a:rPr lang="en-US" dirty="0" smtClean="0"/>
              <a:t>):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somefunction</a:t>
            </a:r>
            <a:r>
              <a:rPr lang="en-US" dirty="0" smtClean="0"/>
              <a:t>(4)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print(bar(foo))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somevariable</a:t>
            </a:r>
            <a:r>
              <a:rPr lang="en-US" dirty="0" smtClean="0"/>
              <a:t> = foo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print(bar(</a:t>
            </a:r>
            <a:r>
              <a:rPr lang="en-US" dirty="0" err="1" smtClean="0"/>
              <a:t>somevariable</a:t>
            </a:r>
            <a:r>
              <a:rPr lang="en-US" dirty="0" smtClean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57799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Python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90689"/>
            <a:ext cx="7782019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28650" y="1690689"/>
            <a:ext cx="1158843" cy="255806"/>
          </a:xfrm>
          <a:prstGeom prst="rect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38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help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70" y="1466850"/>
            <a:ext cx="7577751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7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docs.python.org/3/tutorial/index.html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 recommend reading section 1 and section 3.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Type examples </a:t>
            </a:r>
            <a:r>
              <a:rPr lang="en-US" dirty="0" smtClean="0"/>
              <a:t>as you read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Python working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Interactive mode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A command line shell that gives immediate feedback.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Good to learn and practice.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Script mode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Finished program (.</a:t>
            </a:r>
            <a:r>
              <a:rPr lang="en-US" dirty="0" err="1" smtClean="0"/>
              <a:t>py</a:t>
            </a:r>
            <a:r>
              <a:rPr lang="en-US" dirty="0" smtClean="0"/>
              <a:t> file) is run.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Python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type something, and it tells you the result.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you type something here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it shows you the result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5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3922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Expressions are evaluated and produce value.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Arithmetic expressions yield numerical values.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dirty="0" smtClean="0"/>
              <a:t>1 + 1, 4 * 3, 7 % 2 (modulus) , 7 // 2 , 2 ** 3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Relational expressions yield </a:t>
            </a:r>
            <a:r>
              <a:rPr lang="en-US" dirty="0" err="1" smtClean="0"/>
              <a:t>boolean</a:t>
            </a:r>
            <a:r>
              <a:rPr lang="en-US" dirty="0" smtClean="0"/>
              <a:t> values.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dirty="0" smtClean="0"/>
              <a:t>5 &gt; 2, 3 == 4,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Logical expressions yield </a:t>
            </a:r>
            <a:r>
              <a:rPr lang="en-US" dirty="0" err="1" smtClean="0"/>
              <a:t>boolean</a:t>
            </a:r>
            <a:r>
              <a:rPr lang="en-US" dirty="0" smtClean="0"/>
              <a:t> values.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dirty="0" smtClean="0"/>
              <a:t>5 &lt; 2 and 3 == 3   (lazy evaluation)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Operator precedence is important!</a:t>
            </a:r>
          </a:p>
        </p:txBody>
      </p:sp>
    </p:spTree>
    <p:extLst>
      <p:ext uri="{BB962C8B-B14F-4D97-AF65-F5344CB8AC3E}">
        <p14:creationId xmlns:p14="http://schemas.microsoft.com/office/powerpoint/2010/main" val="180217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1964</TotalTime>
  <Words>723</Words>
  <Application>Microsoft Office PowerPoint</Application>
  <PresentationFormat>On-screen Show (4:3)</PresentationFormat>
  <Paragraphs>265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Office Theme</vt:lpstr>
      <vt:lpstr>Review of Basic Python</vt:lpstr>
      <vt:lpstr>What is Python?</vt:lpstr>
      <vt:lpstr>Tutorial</vt:lpstr>
      <vt:lpstr>Starting Python</vt:lpstr>
      <vt:lpstr>Built-in help</vt:lpstr>
      <vt:lpstr>Online tutorial</vt:lpstr>
      <vt:lpstr>The Python working modes</vt:lpstr>
      <vt:lpstr>The Python command line</vt:lpstr>
      <vt:lpstr>Expressions and evaluation</vt:lpstr>
      <vt:lpstr>Numbers</vt:lpstr>
      <vt:lpstr>Variables and Types</vt:lpstr>
      <vt:lpstr>Variables and Types</vt:lpstr>
      <vt:lpstr>Variables and Types</vt:lpstr>
      <vt:lpstr>Variables and Types</vt:lpstr>
      <vt:lpstr>Collections</vt:lpstr>
      <vt:lpstr>Strings</vt:lpstr>
      <vt:lpstr>Strings</vt:lpstr>
      <vt:lpstr>Strings</vt:lpstr>
      <vt:lpstr>Lists</vt:lpstr>
      <vt:lpstr>Lists</vt:lpstr>
      <vt:lpstr>Lists</vt:lpstr>
      <vt:lpstr>Tuples</vt:lpstr>
      <vt:lpstr>Tuples</vt:lpstr>
      <vt:lpstr>Dictionaries</vt:lpstr>
      <vt:lpstr>Sets</vt:lpstr>
      <vt:lpstr>Common operations on collections</vt:lpstr>
      <vt:lpstr>Names, variables, and assignment</vt:lpstr>
      <vt:lpstr>Names, variables, and assignment</vt:lpstr>
      <vt:lpstr>Modifying a list</vt:lpstr>
      <vt:lpstr>Forms of control flow</vt:lpstr>
      <vt:lpstr>Forms of control flow</vt:lpstr>
      <vt:lpstr>Forms of control flow</vt:lpstr>
      <vt:lpstr>Forms of control flow</vt:lpstr>
      <vt:lpstr>Forms of control flow</vt:lpstr>
      <vt:lpstr>Forms of control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Meunier, Jeffrey</dc:creator>
  <cp:lastModifiedBy>Jbara, Ahmad</cp:lastModifiedBy>
  <cp:revision>75</cp:revision>
  <dcterms:created xsi:type="dcterms:W3CDTF">2016-09-06T14:21:52Z</dcterms:created>
  <dcterms:modified xsi:type="dcterms:W3CDTF">2019-01-21T21:25:07Z</dcterms:modified>
</cp:coreProperties>
</file>