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440" r:id="rId4"/>
    <p:sldId id="441" r:id="rId5"/>
    <p:sldId id="443" r:id="rId6"/>
    <p:sldId id="442" r:id="rId7"/>
    <p:sldId id="438" r:id="rId8"/>
    <p:sldId id="445" r:id="rId9"/>
    <p:sldId id="446" r:id="rId10"/>
    <p:sldId id="447" r:id="rId11"/>
    <p:sldId id="439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 of Basic Python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69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58465"/>
            <a:ext cx="7476259" cy="513402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A function is an object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You can ask for its type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(type(foo))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'function'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You can ask for its </a:t>
            </a:r>
            <a:r>
              <a:rPr lang="en-US" dirty="0" smtClean="0">
                <a:latin typeface="+mj-lt"/>
              </a:rPr>
              <a:t>identity</a:t>
            </a:r>
          </a:p>
          <a:p>
            <a:pPr marL="0" indent="0">
              <a:buNone/>
            </a:pPr>
            <a:r>
              <a:rPr lang="en-US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(id(foo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52593120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0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0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3405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+ 2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bar(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(bar(foo))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foo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(bar(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8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0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648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</a:rPr>
              <a:t>Optional parameters</a:t>
            </a:r>
          </a:p>
          <a:p>
            <a:pPr marL="0" lvl="0" indent="0">
              <a:lnSpc>
                <a:spcPct val="17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foo(x = 5):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2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buNone/>
            </a:pPr>
            <a:r>
              <a:rPr lang="en-US" sz="2200" b="1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x + 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</a:rPr>
              <a:t>Keyword argument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foo(x, y):  </a:t>
            </a:r>
            <a:endParaRPr lang="en-US" sz="2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rgbClr val="006699"/>
                </a:solidFill>
                <a:latin typeface="Consolas" panose="020B0609020204030204" pitchFamily="49" charset="0"/>
              </a:rPr>
              <a:t> 	  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8 * x +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print(foo(y = 6, x = 3))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will print 30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138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</a:rPr>
              <a:t>Return value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foo(x = 5):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 +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</a:rPr>
              <a:t>No return statement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foo(x, y):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print (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 without a value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foo(x, y):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	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z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x +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return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print(z)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536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</a:rPr>
              <a:t>Returning multiple values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addSub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 + y, x - y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z=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addSub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(2,3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z = (5, -1)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addSub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(2,3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a = 5, b = -1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type(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addSub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(2,3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&lt;class, ‘tuple’&gt;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987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496"/>
            <a:ext cx="7886700" cy="815280"/>
          </a:xfrm>
        </p:spPr>
        <p:txBody>
          <a:bodyPr>
            <a:normAutofit/>
          </a:bodyPr>
          <a:lstStyle/>
          <a:p>
            <a:r>
              <a:rPr lang="en-US" sz="4300" dirty="0" smtClean="0"/>
              <a:t>Local and global variables</a:t>
            </a:r>
            <a:endParaRPr lang="en-US" sz="4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249680"/>
            <a:ext cx="2496935" cy="13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f():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 = 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“CSE2050"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87290" y="1050649"/>
            <a:ext cx="3350375" cy="13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f():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"CSE1010"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"CSE2050"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613739"/>
            <a:ext cx="3350375" cy="13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f():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"CSE1010"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"CSE2050"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62599" y="3513986"/>
            <a:ext cx="3350375" cy="13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f():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"CSE1010"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 =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"CSE2050"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04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Modules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31472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Modular design means that complex system is broken down into smaller components (modules)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A Python module is a file (with .</a:t>
            </a:r>
            <a:r>
              <a:rPr lang="en-US" sz="2400" dirty="0" err="1" smtClean="0">
                <a:latin typeface="+mj-lt"/>
              </a:rPr>
              <a:t>py</a:t>
            </a:r>
            <a:r>
              <a:rPr lang="en-US" sz="2400" dirty="0" smtClean="0">
                <a:latin typeface="+mj-lt"/>
              </a:rPr>
              <a:t> extension) that consists of Python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 name of the module is the name of the file (without .</a:t>
            </a:r>
            <a:r>
              <a:rPr lang="en-US" sz="2400" dirty="0" err="1" smtClean="0">
                <a:latin typeface="+mj-lt"/>
              </a:rPr>
              <a:t>py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5344" y="4045995"/>
            <a:ext cx="6517179" cy="24379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minmax.py</a:t>
            </a:r>
          </a:p>
          <a:p>
            <a:pPr marL="0" indent="0">
              <a:buNone/>
            </a:pPr>
            <a:r>
              <a:rPr lang="es-E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(x &gt;= y) * x + (y &gt; x) * y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(x &lt;= y) * x + (y &lt; x) * y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9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Modules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7532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Modules can be used in other modules using </a:t>
            </a:r>
            <a:r>
              <a:rPr lang="en-US" sz="2400" b="1" i="1" dirty="0" smtClean="0">
                <a:solidFill>
                  <a:schemeClr val="accent1"/>
                </a:solidFill>
                <a:latin typeface="+mj-lt"/>
              </a:rPr>
              <a:t>import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7155" y="1651930"/>
            <a:ext cx="6517179" cy="24379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minmax.py</a:t>
            </a:r>
          </a:p>
          <a:p>
            <a:pPr marL="0" indent="0">
              <a:buNone/>
            </a:pPr>
            <a:r>
              <a:rPr lang="es-E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(x &gt;= y) * x + (y &gt; x) * y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(x &lt;= y) * x + (y &lt; x) * y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3299" y="4162373"/>
            <a:ext cx="6517179" cy="24379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program.py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 = 8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 = 9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minmax.getMax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minmax.getMin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s-E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2000" dirty="0" smtClean="0"/>
          </a:p>
        </p:txBody>
      </p:sp>
      <p:sp>
        <p:nvSpPr>
          <p:cNvPr id="6" name="Oval 5"/>
          <p:cNvSpPr/>
          <p:nvPr/>
        </p:nvSpPr>
        <p:spPr>
          <a:xfrm>
            <a:off x="2094807" y="4480560"/>
            <a:ext cx="1005840" cy="523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75658" y="6179128"/>
            <a:ext cx="1005840" cy="409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75658" y="5713615"/>
            <a:ext cx="1005840" cy="440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Modules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7532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The code of the </a:t>
            </a:r>
            <a:r>
              <a:rPr lang="en-US" sz="2400" b="1" i="1" dirty="0" smtClean="0">
                <a:solidFill>
                  <a:schemeClr val="accent1"/>
                </a:solidFill>
                <a:latin typeface="+mj-lt"/>
              </a:rPr>
              <a:t>import</a:t>
            </a:r>
            <a:r>
              <a:rPr lang="en-US" sz="2400" dirty="0" smtClean="0">
                <a:latin typeface="+mj-lt"/>
              </a:rPr>
              <a:t>ed module is executed automatically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Generally we want it have definitions of functions and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Every module defines a namespace (context) where the functions and classes of that module belong.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A namespace is a naming system to prevent conflicts in names. This is why you can have </a:t>
            </a:r>
            <a:r>
              <a:rPr lang="en-US" sz="2400" u="sng" dirty="0" smtClean="0">
                <a:latin typeface="+mj-lt"/>
              </a:rPr>
              <a:t>two functions with the same name in different modules.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915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Modules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7532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Every module can be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+mj-lt"/>
              </a:rPr>
              <a:t>Run </a:t>
            </a:r>
            <a:r>
              <a:rPr lang="en-US" sz="2200" dirty="0" smtClean="0">
                <a:latin typeface="+mj-lt"/>
              </a:rPr>
              <a:t>directly as a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j-lt"/>
              </a:rPr>
              <a:t>Imported in another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To identify in what mode a module runs we can use __name__ attribute</a:t>
            </a:r>
            <a:r>
              <a:rPr lang="en-US" sz="2400" dirty="0">
                <a:latin typeface="+mj-lt"/>
              </a:rPr>
              <a:t>	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endParaRPr lang="en-US" sz="2400" dirty="0" smtClean="0"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    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9833" y="2984971"/>
            <a:ext cx="3491345" cy="364027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s-ES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minmax.py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(x&gt;=y)*x+(y&gt;x)*y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(x, y):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(x&lt;=y)*x+(y&lt;x)*y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 “__main__”: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(“runs directly”)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(“imported…”)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ES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s-E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22618" y="3007608"/>
            <a:ext cx="4192732" cy="244854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program.py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 = 8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 = 9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minmax.getMax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minmax.getMin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s-E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4587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8967"/>
            <a:ext cx="7886700" cy="4861659"/>
          </a:xfrm>
        </p:spPr>
        <p:txBody>
          <a:bodyPr>
            <a:normAutofit fontScale="85000" lnSpcReduction="10000"/>
          </a:bodyPr>
          <a:lstStyle/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A dictionary stores </a:t>
            </a:r>
            <a:r>
              <a:rPr lang="en-US" dirty="0" smtClean="0">
                <a:solidFill>
                  <a:srgbClr val="00B050"/>
                </a:solidFill>
              </a:rPr>
              <a:t>key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pairs.</a:t>
            </a:r>
          </a:p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Every element (key-value pair) has two parts: key and value.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d = {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:”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”}</a:t>
            </a:r>
            <a:endParaRPr lang="he-IL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The name of the type is </a:t>
            </a:r>
            <a:r>
              <a:rPr lang="en-US" dirty="0" smtClean="0"/>
              <a:t>dict.</a:t>
            </a:r>
          </a:p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The keys are immutable types.</a:t>
            </a:r>
          </a:p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If you have the key you can get the value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d[2] </a:t>
            </a:r>
            <a:r>
              <a:rPr lang="en-US" dirty="0" smtClean="0">
                <a:sym typeface="Wingdings" panose="05000000000000000000" pitchFamily="2" charset="2"/>
              </a:rPr>
              <a:t> “two”, 2 is not an index, it’s a key!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Dictionaries do not have a fixed order for their elements.</a:t>
            </a:r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931"/>
            <a:ext cx="7886700" cy="1009718"/>
          </a:xfrm>
        </p:spPr>
        <p:txBody>
          <a:bodyPr>
            <a:normAutofit/>
          </a:bodyPr>
          <a:lstStyle/>
          <a:p>
            <a:r>
              <a:rPr lang="en-US" sz="4300" dirty="0" smtClean="0"/>
              <a:t>Modules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6076"/>
            <a:ext cx="7886700" cy="7532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Module is executed the first time it is imported, even if it was imported a few times.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Importing specific name(s) from a module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8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9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getMax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 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will raise an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Importing all names</a:t>
            </a:r>
            <a:endParaRPr lang="en-US" sz="20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Renaming a module after importing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 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minmax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endParaRPr lang="en-US" sz="2400" dirty="0" smtClean="0"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    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6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8967"/>
            <a:ext cx="7886700" cy="4861659"/>
          </a:xfrm>
        </p:spPr>
        <p:txBody>
          <a:bodyPr>
            <a:normAutofit fontScale="70000" lnSpcReduction="20000"/>
          </a:bodyPr>
          <a:lstStyle/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To add a new entry to a dictionary use []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d[4] = “four”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To </a:t>
            </a:r>
            <a:r>
              <a:rPr lang="en-US" dirty="0" smtClean="0"/>
              <a:t>change/modify the value of an existent entry use []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d[4] = “Four”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Number of entries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(d) </a:t>
            </a:r>
            <a:r>
              <a:rPr lang="en-US" dirty="0" smtClean="0">
                <a:sym typeface="Wingdings" panose="05000000000000000000" pitchFamily="2" charset="2"/>
              </a:rPr>
              <a:t> 4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Membership testing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4 in d  returns True as 4 is a key in d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Remove an entry from a dictionary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del d[4]  will remove the entry with the ‘4’ key from 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8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8967"/>
            <a:ext cx="7886700" cy="5370022"/>
          </a:xfrm>
        </p:spPr>
        <p:txBody>
          <a:bodyPr>
            <a:normAutofit fontScale="70000" lnSpcReduction="20000"/>
          </a:bodyPr>
          <a:lstStyle/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Get the keys of a dictionary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d.keys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an </a:t>
            </a:r>
            <a:r>
              <a:rPr lang="en-US" dirty="0" err="1" smtClean="0">
                <a:sym typeface="Wingdings" panose="05000000000000000000" pitchFamily="2" charset="2"/>
              </a:rPr>
              <a:t>iterable</a:t>
            </a:r>
            <a:r>
              <a:rPr lang="en-US" dirty="0" smtClean="0">
                <a:sym typeface="Wingdings" panose="05000000000000000000" pitchFamily="2" charset="2"/>
              </a:rPr>
              <a:t> object of type </a:t>
            </a:r>
            <a:r>
              <a:rPr lang="en-US" dirty="0" err="1" smtClean="0">
                <a:sym typeface="Wingdings" panose="05000000000000000000" pitchFamily="2" charset="2"/>
              </a:rPr>
              <a:t>dict_keys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Get the values of a dictionary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d.values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an </a:t>
            </a:r>
            <a:r>
              <a:rPr lang="en-US" dirty="0" err="1" smtClean="0">
                <a:sym typeface="Wingdings" panose="05000000000000000000" pitchFamily="2" charset="2"/>
              </a:rPr>
              <a:t>iterable</a:t>
            </a:r>
            <a:r>
              <a:rPr lang="en-US" dirty="0" smtClean="0">
                <a:sym typeface="Wingdings" panose="05000000000000000000" pitchFamily="2" charset="2"/>
              </a:rPr>
              <a:t> object of type </a:t>
            </a:r>
            <a:r>
              <a:rPr lang="en-US" dirty="0" err="1" smtClean="0">
                <a:sym typeface="Wingdings" panose="05000000000000000000" pitchFamily="2" charset="2"/>
              </a:rPr>
              <a:t>dict_values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Get the items (entries) of a dictionary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d.items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the key-value pairs of type </a:t>
            </a:r>
            <a:r>
              <a:rPr lang="en-US" dirty="0" err="1" smtClean="0">
                <a:sym typeface="Wingdings" panose="05000000000000000000" pitchFamily="2" charset="2"/>
              </a:rPr>
              <a:t>dict_items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ym typeface="Wingdings" panose="05000000000000000000" pitchFamily="2" charset="2"/>
              </a:rPr>
              <a:t>Get the values of a given key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d.get</a:t>
            </a:r>
            <a:r>
              <a:rPr lang="en-US" dirty="0" smtClean="0">
                <a:sym typeface="Wingdings" panose="05000000000000000000" pitchFamily="2" charset="2"/>
              </a:rPr>
              <a:t>(4)  returns “Four”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d.get</a:t>
            </a:r>
            <a:r>
              <a:rPr lang="en-US" dirty="0" smtClean="0">
                <a:sym typeface="Wingdings" panose="05000000000000000000" pitchFamily="2" charset="2"/>
              </a:rPr>
              <a:t>(7)  returns None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d.get</a:t>
            </a:r>
            <a:r>
              <a:rPr lang="en-US" dirty="0" smtClean="0">
                <a:sym typeface="Wingdings" panose="05000000000000000000" pitchFamily="2" charset="2"/>
              </a:rPr>
              <a:t>(7, “nothing”)  returns “Nothing”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d.get</a:t>
            </a:r>
            <a:r>
              <a:rPr lang="en-US" dirty="0" smtClean="0">
                <a:sym typeface="Wingdings" panose="05000000000000000000" pitchFamily="2" charset="2"/>
              </a:rPr>
              <a:t>(4, “nothing”)  returns “Four”</a:t>
            </a:r>
          </a:p>
        </p:txBody>
      </p:sp>
    </p:spTree>
    <p:extLst>
      <p:ext uri="{BB962C8B-B14F-4D97-AF65-F5344CB8AC3E}">
        <p14:creationId xmlns:p14="http://schemas.microsoft.com/office/powerpoint/2010/main" val="33724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5962"/>
            <a:ext cx="7886700" cy="5286896"/>
          </a:xfrm>
        </p:spPr>
        <p:txBody>
          <a:bodyPr>
            <a:normAutofit fontScale="70000" lnSpcReduction="20000"/>
          </a:bodyPr>
          <a:lstStyle/>
          <a:p>
            <a:pPr marR="0" lvl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Get the keys of a dictionary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d.keys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an </a:t>
            </a:r>
            <a:r>
              <a:rPr lang="en-US" dirty="0" err="1" smtClean="0">
                <a:sym typeface="Wingdings" panose="05000000000000000000" pitchFamily="2" charset="2"/>
              </a:rPr>
              <a:t>iterable</a:t>
            </a:r>
            <a:r>
              <a:rPr lang="en-US" dirty="0" smtClean="0">
                <a:sym typeface="Wingdings" panose="05000000000000000000" pitchFamily="2" charset="2"/>
              </a:rPr>
              <a:t> object of type </a:t>
            </a:r>
            <a:r>
              <a:rPr lang="en-US" dirty="0" err="1" smtClean="0">
                <a:sym typeface="Wingdings" panose="05000000000000000000" pitchFamily="2" charset="2"/>
              </a:rPr>
              <a:t>dict_keys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 = {1: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3: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key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d.keys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 </a:t>
            </a:r>
            <a:endParaRPr lang="en-US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C5C5C"/>
                </a:solidFill>
                <a:latin typeface="Consolas" panose="020B0609020204030204" pitchFamily="49" charset="0"/>
              </a:rPr>
              <a:t>	 </a:t>
            </a:r>
            <a:r>
              <a:rPr lang="en-US" b="1" dirty="0" smtClean="0">
                <a:solidFill>
                  <a:srgbClr val="5C5C5C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Get the values of a dictionary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d.values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an </a:t>
            </a:r>
            <a:r>
              <a:rPr lang="en-US" dirty="0" err="1" smtClean="0">
                <a:sym typeface="Wingdings" panose="05000000000000000000" pitchFamily="2" charset="2"/>
              </a:rPr>
              <a:t>iterable</a:t>
            </a:r>
            <a:r>
              <a:rPr lang="en-US" dirty="0" smtClean="0">
                <a:sym typeface="Wingdings" panose="05000000000000000000" pitchFamily="2" charset="2"/>
              </a:rPr>
              <a:t> object of type </a:t>
            </a:r>
            <a:r>
              <a:rPr lang="en-US" dirty="0" err="1" smtClean="0">
                <a:sym typeface="Wingdings" panose="05000000000000000000" pitchFamily="2" charset="2"/>
              </a:rPr>
              <a:t>dict_values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 = {1: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3: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Get the items (entries) of a dictionary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 smtClean="0"/>
              <a:t>d.items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returns the key-value pairs of type </a:t>
            </a:r>
            <a:r>
              <a:rPr lang="en-US" dirty="0" err="1" smtClean="0">
                <a:sym typeface="Wingdings" panose="05000000000000000000" pitchFamily="2" charset="2"/>
              </a:rPr>
              <a:t>dict_items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 few examples are in the next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slide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83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3463632"/>
            <a:ext cx="4455621" cy="1285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 = {1: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2: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3: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d.items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():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(item[0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2510" y="1241367"/>
            <a:ext cx="4563686" cy="13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 = {1: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2: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3: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d.items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():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(item)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(type(item))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2510" y="5087389"/>
            <a:ext cx="4455621" cy="1130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 = {1: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"one"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2: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"two"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3: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"three"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key, value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d.items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():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(key, value)      </a:t>
            </a:r>
            <a:endParaRPr lang="en-US" sz="18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8786" y="895002"/>
            <a:ext cx="2646564" cy="1285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'one'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'tuple'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'two'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'tuple'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'three'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'tuple'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8785" y="3491346"/>
            <a:ext cx="2277687" cy="98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one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 two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 three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68786" y="4984865"/>
            <a:ext cx="2277687" cy="98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one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 two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 three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824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uiExpand="1" build="p"/>
      <p:bldP spid="7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69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465"/>
            <a:ext cx="7886700" cy="5134021"/>
          </a:xfrm>
        </p:spPr>
        <p:txBody>
          <a:bodyPr>
            <a:normAutofit fontScale="92500" lnSpcReduction="10000"/>
          </a:bodyPr>
          <a:lstStyle/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A function helps in hiding the details of a computation (procedural abstraction).</a:t>
            </a:r>
          </a:p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A function definition requires: 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Name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Parameters (optional)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Body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Return value (explicit or implicit)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 use the </a:t>
            </a:r>
            <a:r>
              <a:rPr lang="en-US" b="1" i="1" dirty="0" err="1" smtClean="0">
                <a:solidFill>
                  <a:schemeClr val="accent1"/>
                </a:solidFill>
              </a:rPr>
              <a:t>def</a:t>
            </a:r>
            <a:r>
              <a:rPr lang="en-US" dirty="0" smtClean="0"/>
              <a:t> keyword to define a function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 form of control flow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1753" y="3050770"/>
            <a:ext cx="3843597" cy="112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myBody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69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58465"/>
            <a:ext cx="7476259" cy="5134021"/>
          </a:xfrm>
        </p:spPr>
        <p:txBody>
          <a:bodyPr>
            <a:normAutofit fontScale="85000" lnSpcReduction="10000"/>
          </a:bodyPr>
          <a:lstStyle/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Defining a function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foo(x, y):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  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 * x + y  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Calling  a function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	</a:t>
            </a:r>
            <a:r>
              <a:rPr 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(foo(2, 1))  </a:t>
            </a:r>
            <a:endParaRPr lang="en-US" sz="18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	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(foo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Parameters (formal parameters): x, y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+mj-lt"/>
              </a:rPr>
              <a:t>Arguments (actual parameters): 2, 1 , “Hello”, “World”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1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69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Functions</a:t>
            </a:r>
            <a:endParaRPr lang="en-US" sz="43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58465"/>
            <a:ext cx="7476259" cy="513402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A function is an object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latin typeface="+mj-lt"/>
              </a:rPr>
              <a:t>You can ask for its type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(type(foo))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'function'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You can ask for its </a:t>
            </a:r>
            <a:r>
              <a:rPr lang="en-US" dirty="0" smtClean="0">
                <a:latin typeface="+mj-lt"/>
              </a:rPr>
              <a:t>identity</a:t>
            </a:r>
          </a:p>
          <a:p>
            <a:pPr marL="0" indent="0">
              <a:buNone/>
            </a:pPr>
            <a:r>
              <a:rPr lang="en-US" dirty="0">
                <a:solidFill>
                  <a:srgbClr val="5C5C5C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(id(foo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52593120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7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5098</TotalTime>
  <Words>357</Words>
  <Application>Microsoft Office PowerPoint</Application>
  <PresentationFormat>On-screen Show (4:3)</PresentationFormat>
  <Paragraphs>299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Review of Basic Python II</vt:lpstr>
      <vt:lpstr>Dictionaries</vt:lpstr>
      <vt:lpstr>Dictionaries</vt:lpstr>
      <vt:lpstr>Dictionaries</vt:lpstr>
      <vt:lpstr>Dictionaries</vt:lpstr>
      <vt:lpstr>Dictionaries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Local and global variables</vt:lpstr>
      <vt:lpstr>Modules</vt:lpstr>
      <vt:lpstr>Modules</vt:lpstr>
      <vt:lpstr>Modules</vt:lpstr>
      <vt:lpstr>Modules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177</cp:revision>
  <dcterms:created xsi:type="dcterms:W3CDTF">2016-09-06T14:21:52Z</dcterms:created>
  <dcterms:modified xsi:type="dcterms:W3CDTF">2019-01-31T21:23:28Z</dcterms:modified>
</cp:coreProperties>
</file>