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436" r:id="rId3"/>
    <p:sldId id="497" r:id="rId4"/>
    <p:sldId id="498" r:id="rId5"/>
    <p:sldId id="499" r:id="rId6"/>
    <p:sldId id="500" r:id="rId7"/>
    <p:sldId id="501" r:id="rId8"/>
    <p:sldId id="502" r:id="rId9"/>
    <p:sldId id="527" r:id="rId10"/>
    <p:sldId id="528" r:id="rId11"/>
    <p:sldId id="529" r:id="rId12"/>
    <p:sldId id="530" r:id="rId13"/>
    <p:sldId id="503" r:id="rId14"/>
    <p:sldId id="531" r:id="rId15"/>
    <p:sldId id="516" r:id="rId16"/>
    <p:sldId id="517" r:id="rId17"/>
    <p:sldId id="521" r:id="rId18"/>
    <p:sldId id="533" r:id="rId19"/>
    <p:sldId id="534" r:id="rId20"/>
    <p:sldId id="535" r:id="rId21"/>
    <p:sldId id="536" r:id="rId22"/>
    <p:sldId id="532" r:id="rId23"/>
    <p:sldId id="537" r:id="rId24"/>
    <p:sldId id="523" r:id="rId25"/>
    <p:sldId id="538" r:id="rId26"/>
    <p:sldId id="539" r:id="rId27"/>
    <p:sldId id="518" r:id="rId28"/>
    <p:sldId id="519" r:id="rId29"/>
    <p:sldId id="524" r:id="rId30"/>
    <p:sldId id="540" r:id="rId31"/>
    <p:sldId id="54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4" autoAdjust="0"/>
    <p:restoredTop sz="94687"/>
  </p:normalViewPr>
  <p:slideViewPr>
    <p:cSldViewPr snapToGrid="0" snapToObjects="1">
      <p:cViewPr varScale="1">
        <p:scale>
          <a:sx n="115" d="100"/>
          <a:sy n="115" d="100"/>
        </p:scale>
        <p:origin x="113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5200" cy="1687339"/>
          </a:xfrm>
        </p:spPr>
        <p:txBody>
          <a:bodyPr>
            <a:normAutofit/>
          </a:bodyPr>
          <a:lstStyle/>
          <a:p>
            <a:pPr algn="l"/>
            <a:r>
              <a:rPr lang="en-US" sz="4500" dirty="0" smtClean="0"/>
              <a:t>Running Time Analysis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CSE 2050</a:t>
            </a:r>
            <a:endParaRPr lang="en-US" sz="2800" dirty="0"/>
          </a:p>
          <a:p>
            <a:pPr algn="l"/>
            <a:r>
              <a:rPr lang="en-US" sz="2800" dirty="0" smtClean="0"/>
              <a:t>Ahmad </a:t>
            </a:r>
            <a:r>
              <a:rPr lang="en-US" sz="2800" dirty="0" err="1" smtClean="0"/>
              <a:t>Jbara</a:t>
            </a:r>
            <a:endParaRPr lang="en-US" sz="2800" dirty="0"/>
          </a:p>
          <a:p>
            <a:pPr algn="l"/>
            <a:r>
              <a:rPr lang="en-US" sz="2800" dirty="0"/>
              <a:t>University of Connecticut</a:t>
            </a:r>
          </a:p>
        </p:txBody>
      </p:sp>
    </p:spTree>
    <p:extLst>
      <p:ext uri="{BB962C8B-B14F-4D97-AF65-F5344CB8AC3E}">
        <p14:creationId xmlns:p14="http://schemas.microsoft.com/office/powerpoint/2010/main" val="19194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111" y="1136105"/>
            <a:ext cx="4342596" cy="169724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 smtClean="0">
                <a:solidFill>
                  <a:srgbClr val="000080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in </a:t>
            </a:r>
            <a:r>
              <a:rPr lang="en-US" dirty="0">
                <a:solidFill>
                  <a:srgbClr val="000080"/>
                </a:solidFill>
              </a:rPr>
              <a:t>range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solidFill>
                  <a:srgbClr val="000080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sumOfN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100,000</a:t>
            </a:r>
            <a:r>
              <a:rPr lang="en-US" dirty="0"/>
              <a:t>))</a:t>
            </a:r>
            <a:endParaRPr lang="en-US" dirty="0" smtClean="0"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3315" y="1136105"/>
            <a:ext cx="4357621" cy="4645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rgbClr val="000080"/>
                </a:solidFill>
              </a:rPr>
              <a:t>import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b="1" dirty="0" err="1" smtClean="0">
                <a:solidFill>
                  <a:srgbClr val="000080"/>
                </a:solidFill>
              </a:rPr>
              <a:t>def</a:t>
            </a:r>
            <a:r>
              <a:rPr lang="en-US" b="1" dirty="0" smtClean="0">
                <a:solidFill>
                  <a:srgbClr val="000080"/>
                </a:solidFill>
              </a:rPr>
              <a:t> </a:t>
            </a:r>
            <a:r>
              <a:rPr lang="en-US" dirty="0" err="1" smtClean="0"/>
              <a:t>sumOfN</a:t>
            </a:r>
            <a:r>
              <a:rPr lang="en-US" dirty="0" smtClean="0"/>
              <a:t>(n):</a:t>
            </a:r>
            <a:br>
              <a:rPr lang="en-US" dirty="0" smtClean="0"/>
            </a:br>
            <a:r>
              <a:rPr lang="en-US" dirty="0" smtClean="0"/>
              <a:t>    start = </a:t>
            </a:r>
            <a:r>
              <a:rPr lang="en-US" dirty="0" err="1" smtClean="0"/>
              <a:t>time.time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theSum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b="1" dirty="0" smtClean="0">
                <a:solidFill>
                  <a:srgbClr val="000080"/>
                </a:solidFill>
              </a:rPr>
              <a:t>for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80"/>
                </a:solidFill>
              </a:rPr>
              <a:t>in </a:t>
            </a:r>
            <a:r>
              <a:rPr lang="en-US" dirty="0" smtClean="0">
                <a:solidFill>
                  <a:srgbClr val="000080"/>
                </a:solidFill>
              </a:rPr>
              <a:t>range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,n+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theSum</a:t>
            </a:r>
            <a:r>
              <a:rPr lang="en-US" dirty="0" smtClean="0"/>
              <a:t> = </a:t>
            </a:r>
            <a:r>
              <a:rPr lang="en-US" dirty="0" err="1" smtClean="0"/>
              <a:t>theSum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end = </a:t>
            </a:r>
            <a:r>
              <a:rPr lang="en-US" dirty="0" err="1" smtClean="0"/>
              <a:t>time.time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</a:rPr>
              <a:t>return </a:t>
            </a:r>
            <a:r>
              <a:rPr lang="en-US" dirty="0" err="1" smtClean="0"/>
              <a:t>theSum</a:t>
            </a:r>
            <a:r>
              <a:rPr lang="en-US" dirty="0" smtClean="0"/>
              <a:t>, end - start</a:t>
            </a:r>
            <a:br>
              <a:rPr lang="en-US" dirty="0" smtClean="0"/>
            </a:br>
            <a:endParaRPr lang="en-US" dirty="0" smtClean="0"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03126" y="2805448"/>
            <a:ext cx="4342596" cy="1697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>
                <a:cs typeface="Arial" pitchFamily="34" charset="0"/>
                <a:sym typeface="Wingdings" panose="05000000000000000000" pitchFamily="2" charset="2"/>
              </a:rPr>
              <a:t>(5000050000, </a:t>
            </a:r>
            <a:r>
              <a:rPr lang="en-US" dirty="0" smtClean="0">
                <a:cs typeface="Arial" pitchFamily="34" charset="0"/>
                <a:sym typeface="Wingdings" panose="05000000000000000000" pitchFamily="2" charset="2"/>
              </a:rPr>
              <a:t>0.00797)</a:t>
            </a:r>
            <a:endParaRPr lang="en-US" dirty="0">
              <a:cs typeface="Arial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>
                <a:cs typeface="Arial" pitchFamily="34" charset="0"/>
                <a:sym typeface="Wingdings" panose="05000000000000000000" pitchFamily="2" charset="2"/>
              </a:rPr>
              <a:t>(5000050000, </a:t>
            </a:r>
            <a:r>
              <a:rPr lang="en-US" dirty="0" smtClean="0">
                <a:cs typeface="Arial" pitchFamily="34" charset="0"/>
                <a:sym typeface="Wingdings" panose="05000000000000000000" pitchFamily="2" charset="2"/>
              </a:rPr>
              <a:t>0.006980)</a:t>
            </a:r>
            <a:endParaRPr lang="en-US" dirty="0">
              <a:cs typeface="Arial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>
                <a:cs typeface="Arial" pitchFamily="34" charset="0"/>
                <a:sym typeface="Wingdings" panose="05000000000000000000" pitchFamily="2" charset="2"/>
              </a:rPr>
              <a:t>(5000050000, </a:t>
            </a:r>
            <a:r>
              <a:rPr lang="en-US" dirty="0" smtClean="0">
                <a:cs typeface="Arial" pitchFamily="34" charset="0"/>
                <a:sym typeface="Wingdings" panose="05000000000000000000" pitchFamily="2" charset="2"/>
              </a:rPr>
              <a:t>0.007978)</a:t>
            </a:r>
            <a:endParaRPr lang="en-US" dirty="0">
              <a:cs typeface="Arial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>
                <a:cs typeface="Arial" pitchFamily="34" charset="0"/>
                <a:sym typeface="Wingdings" panose="05000000000000000000" pitchFamily="2" charset="2"/>
              </a:rPr>
              <a:t>(5000050000, </a:t>
            </a:r>
            <a:r>
              <a:rPr lang="en-US" dirty="0" smtClean="0">
                <a:cs typeface="Arial" pitchFamily="34" charset="0"/>
                <a:sym typeface="Wingdings" panose="05000000000000000000" pitchFamily="2" charset="2"/>
              </a:rPr>
              <a:t>0.006981)</a:t>
            </a:r>
            <a:endParaRPr lang="en-US" dirty="0">
              <a:cs typeface="Arial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>
                <a:cs typeface="Arial" pitchFamily="34" charset="0"/>
                <a:sym typeface="Wingdings" panose="05000000000000000000" pitchFamily="2" charset="2"/>
              </a:rPr>
              <a:t>(5000050000, </a:t>
            </a:r>
            <a:r>
              <a:rPr lang="en-US" dirty="0" smtClean="0">
                <a:cs typeface="Arial" pitchFamily="34" charset="0"/>
                <a:sym typeface="Wingdings" panose="05000000000000000000" pitchFamily="2" charset="2"/>
              </a:rPr>
              <a:t>0.006980)</a:t>
            </a:r>
          </a:p>
        </p:txBody>
      </p:sp>
    </p:spTree>
    <p:extLst>
      <p:ext uri="{BB962C8B-B14F-4D97-AF65-F5344CB8AC3E}">
        <p14:creationId xmlns:p14="http://schemas.microsoft.com/office/powerpoint/2010/main" val="36796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111" y="1136105"/>
            <a:ext cx="4342596" cy="169724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 smtClean="0">
                <a:solidFill>
                  <a:srgbClr val="000080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in </a:t>
            </a:r>
            <a:r>
              <a:rPr lang="en-US" dirty="0">
                <a:solidFill>
                  <a:srgbClr val="000080"/>
                </a:solidFill>
              </a:rPr>
              <a:t>range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solidFill>
                  <a:srgbClr val="000080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sumOfN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1000,000</a:t>
            </a:r>
            <a:r>
              <a:rPr lang="en-US" dirty="0"/>
              <a:t>))</a:t>
            </a:r>
            <a:endParaRPr lang="en-US" dirty="0" smtClean="0"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3315" y="1136105"/>
            <a:ext cx="4357621" cy="4645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rgbClr val="000080"/>
                </a:solidFill>
              </a:rPr>
              <a:t>import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b="1" dirty="0" err="1" smtClean="0">
                <a:solidFill>
                  <a:srgbClr val="000080"/>
                </a:solidFill>
              </a:rPr>
              <a:t>def</a:t>
            </a:r>
            <a:r>
              <a:rPr lang="en-US" b="1" dirty="0" smtClean="0">
                <a:solidFill>
                  <a:srgbClr val="000080"/>
                </a:solidFill>
              </a:rPr>
              <a:t> </a:t>
            </a:r>
            <a:r>
              <a:rPr lang="en-US" dirty="0" err="1" smtClean="0"/>
              <a:t>sumOfN</a:t>
            </a:r>
            <a:r>
              <a:rPr lang="en-US" dirty="0" smtClean="0"/>
              <a:t>(n):</a:t>
            </a:r>
            <a:br>
              <a:rPr lang="en-US" dirty="0" smtClean="0"/>
            </a:br>
            <a:r>
              <a:rPr lang="en-US" dirty="0" smtClean="0"/>
              <a:t>    start = </a:t>
            </a:r>
            <a:r>
              <a:rPr lang="en-US" dirty="0" err="1" smtClean="0"/>
              <a:t>time.time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theSum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b="1" dirty="0" smtClean="0">
                <a:solidFill>
                  <a:srgbClr val="000080"/>
                </a:solidFill>
              </a:rPr>
              <a:t>for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80"/>
                </a:solidFill>
              </a:rPr>
              <a:t>in </a:t>
            </a:r>
            <a:r>
              <a:rPr lang="en-US" dirty="0" smtClean="0">
                <a:solidFill>
                  <a:srgbClr val="000080"/>
                </a:solidFill>
              </a:rPr>
              <a:t>range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,n+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theSum</a:t>
            </a:r>
            <a:r>
              <a:rPr lang="en-US" dirty="0" smtClean="0"/>
              <a:t> = </a:t>
            </a:r>
            <a:r>
              <a:rPr lang="en-US" dirty="0" err="1" smtClean="0"/>
              <a:t>theSum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end = </a:t>
            </a:r>
            <a:r>
              <a:rPr lang="en-US" dirty="0" err="1" smtClean="0"/>
              <a:t>time.time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</a:rPr>
              <a:t>return </a:t>
            </a:r>
            <a:r>
              <a:rPr lang="en-US" dirty="0" err="1" smtClean="0"/>
              <a:t>theSum</a:t>
            </a:r>
            <a:r>
              <a:rPr lang="en-US" dirty="0" smtClean="0"/>
              <a:t>, end - start</a:t>
            </a:r>
            <a:br>
              <a:rPr lang="en-US" dirty="0" smtClean="0"/>
            </a:br>
            <a:endParaRPr lang="en-US" dirty="0" smtClean="0"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71304" y="2805448"/>
            <a:ext cx="4342596" cy="1697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>
                <a:cs typeface="Arial" pitchFamily="34" charset="0"/>
                <a:sym typeface="Wingdings" panose="05000000000000000000" pitchFamily="2" charset="2"/>
              </a:rPr>
              <a:t>(500000500000, </a:t>
            </a:r>
            <a:r>
              <a:rPr lang="en-US" dirty="0" smtClean="0">
                <a:cs typeface="Arial" pitchFamily="34" charset="0"/>
                <a:sym typeface="Wingdings" panose="05000000000000000000" pitchFamily="2" charset="2"/>
              </a:rPr>
              <a:t>0.077935</a:t>
            </a:r>
            <a:endParaRPr lang="en-US" dirty="0">
              <a:cs typeface="Arial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>
                <a:cs typeface="Arial" pitchFamily="34" charset="0"/>
                <a:sym typeface="Wingdings" panose="05000000000000000000" pitchFamily="2" charset="2"/>
              </a:rPr>
              <a:t>(500000500000, </a:t>
            </a:r>
            <a:r>
              <a:rPr lang="en-US" dirty="0" smtClean="0">
                <a:cs typeface="Arial" pitchFamily="34" charset="0"/>
                <a:sym typeface="Wingdings" panose="05000000000000000000" pitchFamily="2" charset="2"/>
              </a:rPr>
              <a:t>0.075916)</a:t>
            </a:r>
            <a:endParaRPr lang="en-US" dirty="0">
              <a:cs typeface="Arial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>
                <a:cs typeface="Arial" pitchFamily="34" charset="0"/>
                <a:sym typeface="Wingdings" panose="05000000000000000000" pitchFamily="2" charset="2"/>
              </a:rPr>
              <a:t>(500000500000, </a:t>
            </a:r>
            <a:r>
              <a:rPr lang="en-US" dirty="0" smtClean="0">
                <a:cs typeface="Arial" pitchFamily="34" charset="0"/>
                <a:sym typeface="Wingdings" panose="05000000000000000000" pitchFamily="2" charset="2"/>
              </a:rPr>
              <a:t>0.075751)</a:t>
            </a:r>
            <a:endParaRPr lang="en-US" dirty="0">
              <a:cs typeface="Arial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>
                <a:cs typeface="Arial" pitchFamily="34" charset="0"/>
                <a:sym typeface="Wingdings" panose="05000000000000000000" pitchFamily="2" charset="2"/>
              </a:rPr>
              <a:t>(500000500000, </a:t>
            </a:r>
            <a:r>
              <a:rPr lang="en-US" dirty="0" smtClean="0">
                <a:cs typeface="Arial" pitchFamily="34" charset="0"/>
                <a:sym typeface="Wingdings" panose="05000000000000000000" pitchFamily="2" charset="2"/>
              </a:rPr>
              <a:t>0.075810)</a:t>
            </a:r>
            <a:endParaRPr lang="en-US" dirty="0">
              <a:cs typeface="Arial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>
                <a:cs typeface="Arial" pitchFamily="34" charset="0"/>
                <a:sym typeface="Wingdings" panose="05000000000000000000" pitchFamily="2" charset="2"/>
              </a:rPr>
              <a:t>(500000500000, </a:t>
            </a:r>
            <a:r>
              <a:rPr lang="en-US" dirty="0" smtClean="0">
                <a:cs typeface="Arial" pitchFamily="34" charset="0"/>
                <a:sym typeface="Wingdings" panose="05000000000000000000" pitchFamily="2" charset="2"/>
              </a:rPr>
              <a:t>0.074815)</a:t>
            </a:r>
          </a:p>
        </p:txBody>
      </p:sp>
    </p:spTree>
    <p:extLst>
      <p:ext uri="{BB962C8B-B14F-4D97-AF65-F5344CB8AC3E}">
        <p14:creationId xmlns:p14="http://schemas.microsoft.com/office/powerpoint/2010/main" val="385384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342947"/>
            <a:ext cx="7886700" cy="169724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values = [10000, 100000, 1000000, 10000000, 100000000]</a:t>
            </a:r>
            <a:endParaRPr lang="en-US" sz="2400" b="1" dirty="0" smtClean="0">
              <a:solidFill>
                <a:srgbClr val="00008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 smtClean="0">
                <a:solidFill>
                  <a:srgbClr val="000080"/>
                </a:solidFill>
              </a:rPr>
              <a:t>for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80"/>
                </a:solidFill>
              </a:rPr>
              <a:t>in </a:t>
            </a:r>
            <a:r>
              <a:rPr lang="en-US" dirty="0" smtClean="0">
                <a:solidFill>
                  <a:srgbClr val="000080"/>
                </a:solidFill>
              </a:rPr>
              <a:t>range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values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solidFill>
                  <a:srgbClr val="000080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sumOfN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00FF"/>
                </a:solidFill>
              </a:rPr>
              <a:t>val</a:t>
            </a:r>
            <a:r>
              <a:rPr lang="en-US" dirty="0" smtClean="0"/>
              <a:t>))</a:t>
            </a:r>
            <a:endParaRPr lang="en-US" dirty="0" smtClean="0"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3315" y="1136105"/>
            <a:ext cx="4357621" cy="4645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90112" y="1133971"/>
            <a:ext cx="4353064" cy="1697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50005000 0.00000095 </a:t>
            </a:r>
          </a:p>
          <a:p>
            <a:pPr marL="0" indent="0">
              <a:buNone/>
            </a:pPr>
            <a:r>
              <a:rPr lang="en-US" sz="2400" dirty="0"/>
              <a:t>5000050000 0.00000191 </a:t>
            </a:r>
          </a:p>
          <a:p>
            <a:pPr marL="0" indent="0">
              <a:buNone/>
            </a:pPr>
            <a:r>
              <a:rPr lang="en-US" sz="2400" dirty="0"/>
              <a:t>500000500000 0.00000095 </a:t>
            </a:r>
          </a:p>
          <a:p>
            <a:pPr marL="0" indent="0">
              <a:buNone/>
            </a:pPr>
            <a:r>
              <a:rPr lang="en-US" sz="2400" dirty="0"/>
              <a:t>50000005000000 0.00000095 </a:t>
            </a:r>
          </a:p>
          <a:p>
            <a:pPr marL="0" indent="0">
              <a:buNone/>
            </a:pPr>
            <a:r>
              <a:rPr lang="en-US" sz="2400" dirty="0"/>
              <a:t>5000000050000000 0.00000119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5466" y="948118"/>
            <a:ext cx="4154646" cy="5428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600" b="1" dirty="0" err="1" smtClean="0">
                <a:solidFill>
                  <a:srgbClr val="000080"/>
                </a:solidFill>
              </a:rPr>
              <a:t>def</a:t>
            </a:r>
            <a:r>
              <a:rPr lang="en-US" sz="2600" b="1" dirty="0" smtClean="0">
                <a:solidFill>
                  <a:srgbClr val="000080"/>
                </a:solidFill>
              </a:rPr>
              <a:t> </a:t>
            </a:r>
            <a:r>
              <a:rPr lang="en-US" sz="2600" dirty="0"/>
              <a:t>sumOfN2(n):</a:t>
            </a:r>
            <a:br>
              <a:rPr lang="en-US" sz="2600" dirty="0"/>
            </a:br>
            <a:r>
              <a:rPr lang="en-US" sz="2600" dirty="0"/>
              <a:t>    start = </a:t>
            </a:r>
            <a:r>
              <a:rPr lang="en-US" sz="2600" dirty="0" err="1"/>
              <a:t>time.time</a:t>
            </a:r>
            <a:r>
              <a:rPr lang="en-US" sz="2600" dirty="0"/>
              <a:t>()</a:t>
            </a:r>
            <a:br>
              <a:rPr lang="en-US" sz="2600" dirty="0"/>
            </a:br>
            <a:r>
              <a:rPr lang="en-US" sz="2600" dirty="0"/>
              <a:t>    </a:t>
            </a:r>
            <a:r>
              <a:rPr lang="en-US" sz="2600" dirty="0" err="1"/>
              <a:t>theSum</a:t>
            </a:r>
            <a:r>
              <a:rPr lang="en-US" sz="2600" dirty="0"/>
              <a:t> = (n*(n+</a:t>
            </a:r>
            <a:r>
              <a:rPr lang="en-US" sz="2600" dirty="0">
                <a:solidFill>
                  <a:srgbClr val="0000FF"/>
                </a:solidFill>
              </a:rPr>
              <a:t>1</a:t>
            </a:r>
            <a:r>
              <a:rPr lang="en-US" sz="2600" dirty="0"/>
              <a:t>))/</a:t>
            </a:r>
            <a:r>
              <a:rPr lang="en-US" sz="2600" dirty="0">
                <a:solidFill>
                  <a:srgbClr val="0000FF"/>
                </a:solidFill>
              </a:rPr>
              <a:t>2</a:t>
            </a:r>
            <a:br>
              <a:rPr lang="en-US" sz="2600" dirty="0">
                <a:solidFill>
                  <a:srgbClr val="0000FF"/>
                </a:solidFill>
              </a:rPr>
            </a:br>
            <a:r>
              <a:rPr lang="en-US" sz="2600" dirty="0">
                <a:solidFill>
                  <a:srgbClr val="0000FF"/>
                </a:solidFill>
              </a:rPr>
              <a:t>    </a:t>
            </a:r>
            <a:r>
              <a:rPr lang="en-US" sz="2600" dirty="0"/>
              <a:t>end = </a:t>
            </a:r>
            <a:r>
              <a:rPr lang="en-US" sz="2600" dirty="0" err="1"/>
              <a:t>time.time</a:t>
            </a:r>
            <a:r>
              <a:rPr lang="en-US" sz="2600" dirty="0"/>
              <a:t>()</a:t>
            </a:r>
            <a:br>
              <a:rPr lang="en-US" sz="2600" dirty="0"/>
            </a:br>
            <a:r>
              <a:rPr lang="en-US" sz="2600" dirty="0"/>
              <a:t>    </a:t>
            </a:r>
            <a:r>
              <a:rPr lang="en-US" sz="2600" b="1" dirty="0">
                <a:solidFill>
                  <a:srgbClr val="000080"/>
                </a:solidFill>
              </a:rPr>
              <a:t>return </a:t>
            </a:r>
            <a:r>
              <a:rPr lang="en-US" sz="2600" dirty="0" err="1"/>
              <a:t>theSum</a:t>
            </a:r>
            <a:r>
              <a:rPr lang="en-US" sz="2600" dirty="0"/>
              <a:t>, end - start</a:t>
            </a:r>
            <a:endParaRPr lang="en-US" sz="2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393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Example1 vs. Example 2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8802" y="1030311"/>
            <a:ext cx="7886700" cy="906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+mj-lt"/>
                <a:sym typeface="Wingdings" panose="05000000000000000000" pitchFamily="2" charset="2"/>
              </a:rPr>
              <a:t>The times recorded for Example 2 are shorter than the times of Example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+mj-lt"/>
                <a:sym typeface="Wingdings" panose="05000000000000000000" pitchFamily="2" charset="2"/>
              </a:rPr>
              <a:t>They are consistent no matter what the value of 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+mj-lt"/>
                <a:sym typeface="Wingdings" panose="05000000000000000000" pitchFamily="2" charset="2"/>
              </a:rPr>
              <a:t>The iterative solutions seem to be doing more work</a:t>
            </a:r>
            <a:endParaRPr lang="en-US" dirty="0">
              <a:latin typeface="+mj-lt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+mj-lt"/>
                <a:sym typeface="Wingdings" panose="05000000000000000000" pitchFamily="2" charset="2"/>
              </a:rPr>
              <a:t>The time for iterative solution seems to increase as we increase the value of 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cs typeface="Arial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091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Example1 vs. Example 2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8802" y="1133343"/>
            <a:ext cx="7886700" cy="906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+mj-lt"/>
                <a:sym typeface="Wingdings" panose="05000000000000000000" pitchFamily="2" charset="2"/>
              </a:rPr>
              <a:t>Running the same function on a different computer or using a different programming language we might get different results.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+mj-lt"/>
                <a:sym typeface="Wingdings" panose="05000000000000000000" pitchFamily="2" charset="2"/>
              </a:rPr>
              <a:t>We need better way to characterize algorithms with respect to execution time.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+mj-lt"/>
                <a:sym typeface="Wingdings" panose="05000000000000000000" pitchFamily="2" charset="2"/>
              </a:rPr>
              <a:t>We would like to have a characterization that is independent of the computer and other factors.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dirty="0" smtClean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cs typeface="Arial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431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Modeling running time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prstClr val="black"/>
              </a:solidFill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72769"/>
            <a:ext cx="184731" cy="671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8802" y="953036"/>
            <a:ext cx="7485040" cy="5602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General technique to summarize the number of operations required to run a piece of code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Developing a vocabulary for comparing efficiency without the need to run and measure time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It’s not enough to count LOC. One line can do many things.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Instead, we want to count operations carefully.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b="1" i="1" dirty="0" smtClean="0">
                <a:solidFill>
                  <a:schemeClr val="accent1"/>
                </a:solidFill>
                <a:latin typeface="Calibri Light"/>
                <a:sym typeface="Wingdings" panose="05000000000000000000" pitchFamily="2" charset="2"/>
              </a:rPr>
              <a:t>Running time </a:t>
            </a: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will be based on number of </a:t>
            </a:r>
            <a:r>
              <a:rPr lang="en-US" b="1" i="1" dirty="0" smtClean="0">
                <a:solidFill>
                  <a:schemeClr val="accent1"/>
                </a:solidFill>
                <a:latin typeface="Calibri Light"/>
                <a:sym typeface="Wingdings" panose="05000000000000000000" pitchFamily="2" charset="2"/>
              </a:rPr>
              <a:t>atomic </a:t>
            </a: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92261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Modeling running time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prstClr val="black"/>
              </a:solidFill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72769"/>
            <a:ext cx="184731" cy="671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8802" y="953036"/>
            <a:ext cx="7485040" cy="5602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Atomic operations include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Arithmetic / </a:t>
            </a:r>
            <a:r>
              <a:rPr lang="en-US" dirty="0" err="1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boolean</a:t>
            </a: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 operations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Assignment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Accessing the value of a variable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Branching – if / for/ while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Function call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Returning from a function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dirty="0" smtClean="0">
              <a:solidFill>
                <a:prstClr val="black"/>
              </a:solidFill>
              <a:latin typeface="Calibri Ligh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489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928725"/>
          </a:xfrm>
        </p:spPr>
        <p:txBody>
          <a:bodyPr>
            <a:noAutofit/>
          </a:bodyPr>
          <a:lstStyle/>
          <a:p>
            <a:r>
              <a:rPr lang="en-US" sz="3600" dirty="0" smtClean="0"/>
              <a:t>Big-O notation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prstClr val="black"/>
              </a:solidFill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72769"/>
            <a:ext cx="184731" cy="671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8802" y="837125"/>
            <a:ext cx="7796548" cy="5628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We will describe the running time as a function of the input size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If the input size is n, the running time could be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5n</a:t>
            </a:r>
            <a:r>
              <a:rPr lang="en-US" sz="2400" baseline="30000" dirty="0" smtClean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KaTeX_Main-Regular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KaTeX_Main-Regular"/>
              </a:rPr>
              <a:t>+ </a:t>
            </a:r>
            <a:r>
              <a:rPr lang="en-US" sz="2400" dirty="0" smtClean="0">
                <a:solidFill>
                  <a:srgbClr val="333333"/>
                </a:solidFill>
                <a:latin typeface="KaTeX_Main-Regular"/>
              </a:rPr>
              <a:t>3n</a:t>
            </a:r>
            <a:r>
              <a:rPr lang="en-US" sz="2400" i="1" dirty="0" smtClean="0">
                <a:solidFill>
                  <a:srgbClr val="333333"/>
                </a:solidFill>
                <a:latin typeface="KaTeX_Math-Italic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KaTeX_Main-Regular"/>
              </a:rPr>
              <a:t>+ </a:t>
            </a:r>
            <a:r>
              <a:rPr lang="en-US" sz="2400" dirty="0" smtClean="0">
                <a:solidFill>
                  <a:srgbClr val="333333"/>
                </a:solidFill>
                <a:latin typeface="KaTeX_Main-Regular"/>
              </a:rPr>
              <a:t>2, or </a:t>
            </a:r>
            <a:r>
              <a:rPr lang="en-US" sz="2400" dirty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f(n) = 5n</a:t>
            </a:r>
            <a:r>
              <a:rPr lang="en-US" sz="2400" baseline="30000" dirty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2</a:t>
            </a:r>
            <a:r>
              <a:rPr lang="en-US" sz="1800" dirty="0">
                <a:solidFill>
                  <a:srgbClr val="333333"/>
                </a:solidFill>
                <a:latin typeface="KaTeX_Main-Regular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KaTeX_Main-Regular"/>
              </a:rPr>
              <a:t>+ 3n</a:t>
            </a:r>
            <a:r>
              <a:rPr lang="en-US" sz="2400" i="1" dirty="0">
                <a:solidFill>
                  <a:srgbClr val="333333"/>
                </a:solidFill>
                <a:latin typeface="KaTeX_Math-Italic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KaTeX_Main-Regular"/>
              </a:rPr>
              <a:t>+ </a:t>
            </a:r>
            <a:r>
              <a:rPr lang="en-US" sz="2400" dirty="0" smtClean="0">
                <a:solidFill>
                  <a:srgbClr val="333333"/>
                </a:solidFill>
                <a:latin typeface="KaTeX_Main-Regular"/>
              </a:rPr>
              <a:t>2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For the </a:t>
            </a:r>
            <a:r>
              <a:rPr lang="en-US" sz="2400" dirty="0" err="1" smtClean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sumOfN</a:t>
            </a:r>
            <a:endParaRPr lang="en-US" sz="2400" dirty="0" smtClean="0">
              <a:solidFill>
                <a:srgbClr val="333333"/>
              </a:solidFill>
              <a:latin typeface="KaTeX_Main-Regular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f(n) =  2n + 1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We want to show how the algorithm’s execution time changes with respect to the problem size (n)</a:t>
            </a:r>
          </a:p>
        </p:txBody>
      </p:sp>
    </p:spTree>
    <p:extLst>
      <p:ext uri="{BB962C8B-B14F-4D97-AF65-F5344CB8AC3E}">
        <p14:creationId xmlns:p14="http://schemas.microsoft.com/office/powerpoint/2010/main" val="97199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928725"/>
          </a:xfrm>
        </p:spPr>
        <p:txBody>
          <a:bodyPr>
            <a:noAutofit/>
          </a:bodyPr>
          <a:lstStyle/>
          <a:p>
            <a:r>
              <a:rPr lang="en-US" sz="3600" dirty="0" smtClean="0"/>
              <a:t>Big-O notation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prstClr val="black"/>
              </a:solidFill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72769"/>
            <a:ext cx="184731" cy="671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8802" y="837124"/>
            <a:ext cx="7796548" cy="5788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The exact number of operations is not important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As the problem gets larger some portion of f(n) tends to overpower the rest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The dominant term is what is used for comparison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The order of magnitude function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2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Describes the part of f(n) that increases the fastest as the value of n increases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Order of magnitude is called Big-O notation – O(g(n))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g(n) is a simple representation of f(n) dominant part</a:t>
            </a:r>
            <a:endParaRPr lang="en-US" sz="2400" dirty="0" smtClean="0">
              <a:solidFill>
                <a:srgbClr val="333333"/>
              </a:solidFill>
              <a:latin typeface="KaTeX_Main-Regular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460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928725"/>
          </a:xfrm>
        </p:spPr>
        <p:txBody>
          <a:bodyPr>
            <a:noAutofit/>
          </a:bodyPr>
          <a:lstStyle/>
          <a:p>
            <a:r>
              <a:rPr lang="en-US" sz="3600" dirty="0" smtClean="0"/>
              <a:t>Big-O notation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prstClr val="black"/>
              </a:solidFill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72769"/>
            <a:ext cx="184731" cy="671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8802" y="837124"/>
            <a:ext cx="7796548" cy="5788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For the </a:t>
            </a:r>
            <a:r>
              <a:rPr lang="en-US" sz="2600" dirty="0" err="1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sumOfN</a:t>
            </a: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 function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	</a:t>
            </a: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f(n) = 2n + 1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As n gets larger, the constant 1 becomes less significant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We can simply drop the constants and say that the running time is O(n)</a:t>
            </a:r>
          </a:p>
        </p:txBody>
      </p:sp>
    </p:spTree>
    <p:extLst>
      <p:ext uri="{BB962C8B-B14F-4D97-AF65-F5344CB8AC3E}">
        <p14:creationId xmlns:p14="http://schemas.microsoft.com/office/powerpoint/2010/main" val="247066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Goal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29"/>
            <a:ext cx="7886700" cy="542821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/>
              <a:t>To write code that is: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Correct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Efficient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Readable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/>
              <a:t>The code is not correct </a:t>
            </a:r>
            <a:endParaRPr lang="en-US" sz="24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debug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code is not efficient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small tests might not reveal the problem.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It is noticed when input gets larger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code is not readable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Complexity metrics, coding style,…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984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928725"/>
          </a:xfrm>
        </p:spPr>
        <p:txBody>
          <a:bodyPr>
            <a:noAutofit/>
          </a:bodyPr>
          <a:lstStyle/>
          <a:p>
            <a:r>
              <a:rPr lang="en-US" sz="3600" dirty="0" smtClean="0"/>
              <a:t>Big-O notation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prstClr val="black"/>
              </a:solidFill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72769"/>
            <a:ext cx="184731" cy="671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8802" y="837124"/>
            <a:ext cx="7796548" cy="5788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Another example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	</a:t>
            </a: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f(n) = 3n</a:t>
            </a:r>
            <a:r>
              <a:rPr lang="en-US" sz="2600" baseline="300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2</a:t>
            </a: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 + 2n + 100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For n = 1 or 2, the constant 100 is significant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For larger n, n</a:t>
            </a:r>
            <a:r>
              <a:rPr lang="en-US" sz="2600" baseline="300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2</a:t>
            </a: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 becomes important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For vey large n, the other two terms are insignificant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We can say that f(n) has an order of magnitude g(n) = n</a:t>
            </a:r>
            <a:r>
              <a:rPr lang="en-US" sz="2600" baseline="300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2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Or simply write O(n</a:t>
            </a:r>
            <a:r>
              <a:rPr lang="en-US" sz="2600" baseline="300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2</a:t>
            </a: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)</a:t>
            </a:r>
            <a:endParaRPr lang="en-US" sz="2600" baseline="30000" dirty="0" smtClean="0">
              <a:solidFill>
                <a:prstClr val="black"/>
              </a:solidFill>
              <a:latin typeface="Calibri Ligh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071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928725"/>
          </a:xfrm>
        </p:spPr>
        <p:txBody>
          <a:bodyPr>
            <a:noAutofit/>
          </a:bodyPr>
          <a:lstStyle/>
          <a:p>
            <a:r>
              <a:rPr lang="en-US" sz="3600" dirty="0" smtClean="0"/>
              <a:t>Big-O notation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prstClr val="black"/>
              </a:solidFill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72769"/>
            <a:ext cx="184731" cy="671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8802" y="837124"/>
            <a:ext cx="7796548" cy="5788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Sometimes the performance depends of the exact values of the data (rather then input size)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2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Best case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200" b="1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Worst case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2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Average case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600" dirty="0" smtClean="0">
              <a:solidFill>
                <a:prstClr val="black"/>
              </a:solidFill>
              <a:latin typeface="Calibri Ligh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998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928725"/>
          </a:xfrm>
        </p:spPr>
        <p:txBody>
          <a:bodyPr>
            <a:noAutofit/>
          </a:bodyPr>
          <a:lstStyle/>
          <a:p>
            <a:r>
              <a:rPr lang="en-US" sz="3600" dirty="0" smtClean="0"/>
              <a:t>Big-O notation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prstClr val="black"/>
              </a:solidFill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72769"/>
            <a:ext cx="184731" cy="671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8802" y="837125"/>
            <a:ext cx="7796548" cy="5628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Given two </a:t>
            </a:r>
            <a:r>
              <a:rPr lang="en-US" sz="2600" dirty="0" err="1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nondecreasing</a:t>
            </a: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 functions f, g, we say that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	</a:t>
            </a: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f(n) = O(g(n))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if exist constants c and n</a:t>
            </a:r>
            <a:r>
              <a:rPr lang="en-US" sz="2600" baseline="-250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0 </a:t>
            </a: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such that for all n &gt; n</a:t>
            </a:r>
            <a:r>
              <a:rPr lang="en-US" sz="2600" baseline="-250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0 </a:t>
            </a: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we have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f(n) ≤ cg(n)</a:t>
            </a:r>
          </a:p>
        </p:txBody>
      </p:sp>
    </p:spTree>
    <p:extLst>
      <p:ext uri="{BB962C8B-B14F-4D97-AF65-F5344CB8AC3E}">
        <p14:creationId xmlns:p14="http://schemas.microsoft.com/office/powerpoint/2010/main" val="237663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928725"/>
          </a:xfrm>
        </p:spPr>
        <p:txBody>
          <a:bodyPr>
            <a:noAutofit/>
          </a:bodyPr>
          <a:lstStyle/>
          <a:p>
            <a:r>
              <a:rPr lang="en-US" sz="3600" dirty="0" smtClean="0"/>
              <a:t>Big-O notation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prstClr val="black"/>
              </a:solidFill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72769"/>
            <a:ext cx="184731" cy="671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prstClr val="black"/>
              </a:solidFill>
              <a:cs typeface="Courier New" pitchFamily="49" charset="0"/>
            </a:endParaRPr>
          </a:p>
        </p:txBody>
      </p:sp>
      <p:pic>
        <p:nvPicPr>
          <p:cNvPr id="1026" name="Picture 2" descr="https://www.cs.cmu.edu/~adamchik/15-121/lectures/Algorithmic%20Complexity/pix/big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39" y="1222818"/>
            <a:ext cx="46863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3726" y="3939655"/>
            <a:ext cx="7796548" cy="2092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The function f(n) does not grow faster than g(n)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Or, the function g(n) is un upper bound for f(n) for large values of n.</a:t>
            </a:r>
          </a:p>
        </p:txBody>
      </p:sp>
    </p:spTree>
    <p:extLst>
      <p:ext uri="{BB962C8B-B14F-4D97-AF65-F5344CB8AC3E}">
        <p14:creationId xmlns:p14="http://schemas.microsoft.com/office/powerpoint/2010/main" val="82716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928725"/>
          </a:xfrm>
        </p:spPr>
        <p:txBody>
          <a:bodyPr>
            <a:noAutofit/>
          </a:bodyPr>
          <a:lstStyle/>
          <a:p>
            <a:r>
              <a:rPr lang="en-US" sz="3600" dirty="0" smtClean="0"/>
              <a:t>Big-O notation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prstClr val="black"/>
              </a:solidFill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72769"/>
            <a:ext cx="184731" cy="671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8802" y="837125"/>
            <a:ext cx="7796548" cy="5628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This is correct for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	</a:t>
            </a:r>
            <a:r>
              <a:rPr lang="en-US" sz="2400" dirty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f(n) = 5n</a:t>
            </a:r>
            <a:r>
              <a:rPr lang="en-US" sz="2400" baseline="30000" dirty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2</a:t>
            </a:r>
            <a:r>
              <a:rPr lang="en-US" sz="2000" dirty="0">
                <a:solidFill>
                  <a:srgbClr val="333333"/>
                </a:solidFill>
                <a:latin typeface="KaTeX_Main-Regular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KaTeX_Main-Regular"/>
              </a:rPr>
              <a:t>+ 3n</a:t>
            </a:r>
            <a:r>
              <a:rPr lang="en-US" sz="2400" i="1" dirty="0">
                <a:solidFill>
                  <a:srgbClr val="333333"/>
                </a:solidFill>
                <a:latin typeface="KaTeX_Math-Italic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KaTeX_Main-Regular"/>
              </a:rPr>
              <a:t>+ </a:t>
            </a:r>
            <a:r>
              <a:rPr lang="en-US" sz="2400" dirty="0" smtClean="0">
                <a:solidFill>
                  <a:srgbClr val="333333"/>
                </a:solidFill>
                <a:latin typeface="KaTeX_Main-Regular"/>
              </a:rPr>
              <a:t>2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333333"/>
                </a:solidFill>
                <a:sym typeface="Wingdings" panose="05000000000000000000" pitchFamily="2" charset="2"/>
              </a:rPr>
              <a:t>F</a:t>
            </a:r>
            <a:r>
              <a:rPr lang="en-US" sz="2400" dirty="0" smtClean="0">
                <a:solidFill>
                  <a:srgbClr val="333333"/>
                </a:solidFill>
                <a:sym typeface="Wingdings" panose="05000000000000000000" pitchFamily="2" charset="2"/>
              </a:rPr>
              <a:t>or c = 6, n &gt; 4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	f(n) = 5n</a:t>
            </a:r>
            <a:r>
              <a:rPr lang="en-US" sz="2400" baseline="30000" dirty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2</a:t>
            </a:r>
            <a:r>
              <a:rPr lang="en-US" sz="2400" dirty="0">
                <a:solidFill>
                  <a:srgbClr val="333333"/>
                </a:solidFill>
                <a:latin typeface="KaTeX_Main-Regular"/>
              </a:rPr>
              <a:t> + 3n</a:t>
            </a:r>
            <a:r>
              <a:rPr lang="en-US" sz="2400" i="1" dirty="0">
                <a:solidFill>
                  <a:srgbClr val="333333"/>
                </a:solidFill>
                <a:latin typeface="KaTeX_Math-Italic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KaTeX_Main-Regular"/>
              </a:rPr>
              <a:t>+ </a:t>
            </a:r>
            <a:r>
              <a:rPr lang="en-US" sz="2400" dirty="0" smtClean="0">
                <a:solidFill>
                  <a:srgbClr val="333333"/>
                </a:solidFill>
                <a:latin typeface="KaTeX_Main-Regular"/>
              </a:rPr>
              <a:t>2 &lt; </a:t>
            </a:r>
            <a:r>
              <a:rPr lang="en-US" sz="2400" dirty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5n</a:t>
            </a:r>
            <a:r>
              <a:rPr lang="en-US" sz="2400" baseline="30000" dirty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2</a:t>
            </a:r>
            <a:r>
              <a:rPr lang="en-US" sz="2400" dirty="0">
                <a:solidFill>
                  <a:srgbClr val="333333"/>
                </a:solidFill>
                <a:latin typeface="KaTeX_Main-Regular"/>
              </a:rPr>
              <a:t> + </a:t>
            </a:r>
            <a:r>
              <a:rPr lang="en-US" sz="2400" dirty="0" smtClean="0">
                <a:solidFill>
                  <a:srgbClr val="333333"/>
                </a:solidFill>
                <a:latin typeface="KaTeX_Main-Regular"/>
              </a:rPr>
              <a:t>4n &lt; </a:t>
            </a:r>
            <a:r>
              <a:rPr lang="en-US" sz="2400" dirty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5n</a:t>
            </a:r>
            <a:r>
              <a:rPr lang="en-US" sz="2400" baseline="30000" dirty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2</a:t>
            </a:r>
            <a:r>
              <a:rPr lang="en-US" sz="2400" dirty="0">
                <a:solidFill>
                  <a:srgbClr val="333333"/>
                </a:solidFill>
                <a:latin typeface="KaTeX_Main-Regular"/>
              </a:rPr>
              <a:t> </a:t>
            </a:r>
            <a:r>
              <a:rPr lang="en-US" sz="2400" dirty="0" smtClean="0">
                <a:solidFill>
                  <a:srgbClr val="333333"/>
                </a:solidFill>
                <a:latin typeface="KaTeX_Main-Regular"/>
              </a:rPr>
              <a:t>+ </a:t>
            </a:r>
            <a:r>
              <a:rPr lang="en-US" sz="2400" dirty="0" smtClean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n</a:t>
            </a:r>
            <a:r>
              <a:rPr lang="en-US" sz="2400" baseline="30000" dirty="0" smtClean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2</a:t>
            </a:r>
            <a:r>
              <a:rPr lang="en-US" sz="2400" dirty="0" smtClean="0">
                <a:solidFill>
                  <a:srgbClr val="333333"/>
                </a:solidFill>
                <a:latin typeface="KaTeX_Main-Regular"/>
              </a:rPr>
              <a:t> ≤ 6</a:t>
            </a:r>
            <a:r>
              <a:rPr lang="en-US" sz="2400" dirty="0" smtClean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n</a:t>
            </a:r>
            <a:r>
              <a:rPr lang="en-US" sz="2400" baseline="30000" dirty="0" smtClean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2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333333"/>
                </a:solidFill>
                <a:latin typeface="KaTeX_Main-Regular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Then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	</a:t>
            </a:r>
            <a:r>
              <a:rPr lang="en-US" sz="2400" dirty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 f(n) = </a:t>
            </a:r>
            <a:r>
              <a:rPr lang="en-US" sz="2400" dirty="0" smtClean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O(n</a:t>
            </a:r>
            <a:r>
              <a:rPr lang="en-US" sz="2400" baseline="30000" dirty="0" smtClean="0">
                <a:solidFill>
                  <a:srgbClr val="333333"/>
                </a:solidFill>
                <a:latin typeface="KaTeX_Main-Regular"/>
                <a:sym typeface="Wingdings" panose="05000000000000000000" pitchFamily="2" charset="2"/>
              </a:rPr>
              <a:t>2</a:t>
            </a:r>
            <a:r>
              <a:rPr lang="en-US" sz="2400" dirty="0" smtClean="0">
                <a:solidFill>
                  <a:srgbClr val="333333"/>
                </a:solidFill>
                <a:latin typeface="KaTeX_Main-Regular"/>
              </a:rPr>
              <a:t> )</a:t>
            </a:r>
            <a:endParaRPr lang="en-US" sz="2400" dirty="0">
              <a:solidFill>
                <a:prstClr val="black"/>
              </a:solidFill>
              <a:latin typeface="Calibri Light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olidFill>
                <a:srgbClr val="333333"/>
              </a:solidFill>
              <a:latin typeface="KaTeX_Main-Regular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600" dirty="0" smtClean="0">
              <a:solidFill>
                <a:prstClr val="black"/>
              </a:solidFill>
              <a:latin typeface="Calibri Ligh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452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928725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Constant time – O(1)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prstClr val="black"/>
              </a:solidFill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72769"/>
            <a:ext cx="184731" cy="671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8802" y="837125"/>
            <a:ext cx="7796548" cy="5628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An algorithm runs in constant time if it requires the same amount of time regardless of the input size (n)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Example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Accessing any element in a list</a:t>
            </a:r>
            <a:endParaRPr lang="en-US" sz="2000" dirty="0">
              <a:solidFill>
                <a:prstClr val="black"/>
              </a:solidFill>
              <a:latin typeface="Calibri Light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olidFill>
                <a:srgbClr val="333333"/>
              </a:solidFill>
              <a:latin typeface="KaTeX_Main-Regular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600" dirty="0" smtClean="0">
              <a:solidFill>
                <a:prstClr val="black"/>
              </a:solidFill>
              <a:latin typeface="Calibri Ligh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615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92872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Linear time – O(n)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prstClr val="black"/>
              </a:solidFill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72769"/>
            <a:ext cx="184731" cy="671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8802" y="837125"/>
            <a:ext cx="7796548" cy="5628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An algorithm runs in linear time if its execution time is directly proportional to 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Example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Linear search in a list</a:t>
            </a:r>
            <a:endParaRPr lang="en-US" sz="2000" dirty="0">
              <a:solidFill>
                <a:prstClr val="black"/>
              </a:solidFill>
              <a:latin typeface="Calibri Light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olidFill>
                <a:srgbClr val="333333"/>
              </a:solidFill>
              <a:latin typeface="KaTeX_Main-Regular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600" dirty="0" smtClean="0">
              <a:solidFill>
                <a:prstClr val="black"/>
              </a:solidFill>
              <a:latin typeface="Calibri Ligh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846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Modeling running time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prstClr val="black"/>
              </a:solidFill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72769"/>
            <a:ext cx="184731" cy="671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8802" y="953036"/>
            <a:ext cx="7485040" cy="854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Asymptotic running time of list operations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4742"/>
              </p:ext>
            </p:extLst>
          </p:nvPr>
        </p:nvGraphicFramePr>
        <p:xfrm>
          <a:off x="628650" y="1880008"/>
          <a:ext cx="7886700" cy="4456397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127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code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cost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27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Index access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L[</a:t>
                      </a:r>
                      <a:r>
                        <a:rPr lang="en-US" dirty="0" err="1" smtClean="0">
                          <a:effectLst/>
                        </a:rPr>
                        <a:t>i</a:t>
                      </a:r>
                      <a:r>
                        <a:rPr lang="en-US" dirty="0" smtClean="0">
                          <a:effectLst/>
                        </a:rPr>
                        <a:t>]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27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Assignment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L[</a:t>
                      </a:r>
                      <a:r>
                        <a:rPr lang="en-US" dirty="0" err="1" smtClean="0">
                          <a:effectLst/>
                        </a:rPr>
                        <a:t>i</a:t>
                      </a:r>
                      <a:r>
                        <a:rPr lang="en-US" dirty="0" smtClean="0">
                          <a:effectLst/>
                        </a:rPr>
                        <a:t>] = value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127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Append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L.append</a:t>
                      </a:r>
                      <a:r>
                        <a:rPr lang="en-US" dirty="0" smtClean="0">
                          <a:effectLst/>
                        </a:rPr>
                        <a:t>(value)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127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Pop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L.pop</a:t>
                      </a:r>
                      <a:r>
                        <a:rPr lang="en-US" dirty="0" smtClean="0">
                          <a:effectLst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127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Pop</a:t>
                      </a:r>
                      <a:r>
                        <a:rPr lang="en-US" baseline="0" dirty="0" smtClean="0">
                          <a:effectLst/>
                        </a:rPr>
                        <a:t> from index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L.pop</a:t>
                      </a:r>
                      <a:r>
                        <a:rPr lang="en-US" dirty="0" smtClean="0">
                          <a:effectLst/>
                        </a:rPr>
                        <a:t>(</a:t>
                      </a:r>
                      <a:r>
                        <a:rPr lang="en-US" dirty="0" err="1" smtClean="0">
                          <a:effectLst/>
                        </a:rPr>
                        <a:t>i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n</a:t>
                      </a:r>
                      <a:r>
                        <a:rPr lang="en-US" baseline="0" dirty="0" smtClean="0">
                          <a:effectLst/>
                        </a:rPr>
                        <a:t> – </a:t>
                      </a:r>
                      <a:r>
                        <a:rPr lang="en-US" baseline="0" dirty="0" err="1" smtClean="0">
                          <a:effectLst/>
                        </a:rPr>
                        <a:t>i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27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Insert at index I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L.insert</a:t>
                      </a:r>
                      <a:r>
                        <a:rPr lang="en-US" dirty="0" smtClean="0">
                          <a:effectLst/>
                        </a:rPr>
                        <a:t>(I, value)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n</a:t>
                      </a:r>
                      <a:r>
                        <a:rPr lang="en-US" baseline="0" dirty="0" smtClean="0">
                          <a:effectLst/>
                        </a:rPr>
                        <a:t> – </a:t>
                      </a:r>
                      <a:r>
                        <a:rPr lang="en-US" baseline="0" dirty="0" err="1" smtClean="0">
                          <a:effectLst/>
                        </a:rPr>
                        <a:t>i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127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Delete at index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del</a:t>
                      </a:r>
                      <a:r>
                        <a:rPr lang="en-US" baseline="0" dirty="0" smtClean="0">
                          <a:effectLst/>
                        </a:rPr>
                        <a:t> L[</a:t>
                      </a:r>
                      <a:r>
                        <a:rPr lang="en-US" baseline="0" dirty="0" err="1" smtClean="0">
                          <a:effectLst/>
                        </a:rPr>
                        <a:t>i</a:t>
                      </a:r>
                      <a:r>
                        <a:rPr lang="en-US" baseline="0" dirty="0" smtClean="0">
                          <a:effectLst/>
                        </a:rPr>
                        <a:t>]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n</a:t>
                      </a:r>
                      <a:r>
                        <a:rPr lang="en-US" baseline="0" dirty="0" smtClean="0">
                          <a:effectLst/>
                        </a:rPr>
                        <a:t> – </a:t>
                      </a:r>
                      <a:r>
                        <a:rPr lang="en-US" baseline="0" dirty="0" err="1" smtClean="0">
                          <a:effectLst/>
                        </a:rPr>
                        <a:t>i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127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Membership testing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item</a:t>
                      </a:r>
                      <a:r>
                        <a:rPr lang="en-US" baseline="0" dirty="0" smtClean="0">
                          <a:effectLst/>
                        </a:rPr>
                        <a:t> in L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127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Slicing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L[</a:t>
                      </a:r>
                      <a:r>
                        <a:rPr lang="en-US" dirty="0" err="1" smtClean="0">
                          <a:effectLst/>
                        </a:rPr>
                        <a:t>a:b</a:t>
                      </a:r>
                      <a:r>
                        <a:rPr lang="en-US" dirty="0" smtClean="0">
                          <a:effectLst/>
                        </a:rPr>
                        <a:t>]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</a:t>
                      </a:r>
                      <a:r>
                        <a:rPr lang="en-US" baseline="0" dirty="0" smtClean="0">
                          <a:effectLst/>
                        </a:rPr>
                        <a:t> – 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127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Sorting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L.sort</a:t>
                      </a:r>
                      <a:r>
                        <a:rPr lang="en-US" dirty="0" smtClean="0">
                          <a:effectLst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n</a:t>
                      </a:r>
                      <a:r>
                        <a:rPr lang="en-US" baseline="0" dirty="0" smtClean="0">
                          <a:effectLst/>
                        </a:rPr>
                        <a:t> log</a:t>
                      </a:r>
                      <a:r>
                        <a:rPr lang="en-US" baseline="-25000" dirty="0" smtClean="0">
                          <a:effectLst/>
                        </a:rPr>
                        <a:t>2</a:t>
                      </a:r>
                      <a:r>
                        <a:rPr lang="en-US" baseline="30000" dirty="0" smtClean="0">
                          <a:effectLst/>
                        </a:rPr>
                        <a:t>n</a:t>
                      </a:r>
                      <a:endParaRPr lang="en-US" baseline="30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0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Modeling running time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prstClr val="black"/>
              </a:solidFill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72769"/>
            <a:ext cx="184731" cy="671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8802" y="953036"/>
            <a:ext cx="7796548" cy="854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Asymptotic running time of dictionary  operations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19427"/>
              </p:ext>
            </p:extLst>
          </p:nvPr>
        </p:nvGraphicFramePr>
        <p:xfrm>
          <a:off x="628650" y="1880008"/>
          <a:ext cx="7886700" cy="2025635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127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code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cost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27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Get item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D[key]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27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Set item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D[key] = value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127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Membership testing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key</a:t>
                      </a:r>
                      <a:r>
                        <a:rPr lang="en-US" baseline="0" dirty="0" smtClean="0">
                          <a:effectLst/>
                        </a:rPr>
                        <a:t> in D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127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Delete an item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del</a:t>
                      </a:r>
                      <a:r>
                        <a:rPr lang="en-US" baseline="0" dirty="0" smtClean="0">
                          <a:effectLst/>
                        </a:rPr>
                        <a:t> D[key]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53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928725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Examples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prstClr val="black"/>
              </a:solidFill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72769"/>
            <a:ext cx="184731" cy="671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8802" y="837125"/>
            <a:ext cx="7796548" cy="5628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333333"/>
              </a:solidFill>
              <a:latin typeface="KaTeX_Main-Regular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2600" dirty="0" smtClean="0">
              <a:solidFill>
                <a:prstClr val="black"/>
              </a:solidFill>
              <a:latin typeface="Calibri Light"/>
              <a:sym typeface="Wingdings" panose="05000000000000000000" pitchFamily="2" charset="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3381" y="840594"/>
            <a:ext cx="469551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f001(L):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sum = 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sum = sum +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return sum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4636394"/>
            <a:ext cx="7796548" cy="854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Total cost is 1 + 5 * 2 + 1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O(1)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dirty="0" smtClean="0">
              <a:solidFill>
                <a:prstClr val="black"/>
              </a:solidFill>
              <a:latin typeface="Calibri Ligh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729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Goal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48118"/>
            <a:ext cx="7886700" cy="542821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We want to develop a vocabulary for describing the efficiency of our code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Sentences like the following do not tell us too much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This code is fast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This code is slow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We want to answer questions like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How fast is it?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How slow is it?</a:t>
            </a:r>
          </a:p>
        </p:txBody>
      </p:sp>
    </p:spTree>
    <p:extLst>
      <p:ext uri="{BB962C8B-B14F-4D97-AF65-F5344CB8AC3E}">
        <p14:creationId xmlns:p14="http://schemas.microsoft.com/office/powerpoint/2010/main" val="303566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928725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Examples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prstClr val="black"/>
              </a:solidFill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72769"/>
            <a:ext cx="184731" cy="671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8802" y="837125"/>
            <a:ext cx="7796548" cy="5628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333333"/>
              </a:solidFill>
              <a:latin typeface="KaTeX_Main-Regular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2600" dirty="0" smtClean="0">
              <a:solidFill>
                <a:prstClr val="black"/>
              </a:solidFill>
              <a:latin typeface="Calibri Light"/>
              <a:sym typeface="Wingdings" panose="05000000000000000000" pitchFamily="2" charset="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3381" y="1169866"/>
            <a:ext cx="662873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f002(L):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newlist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[]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L: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%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newlist.append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newlist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4636394"/>
            <a:ext cx="7796548" cy="854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Total cost is 2n + 3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O(n) , linear time algorithm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dirty="0" smtClean="0">
              <a:solidFill>
                <a:prstClr val="black"/>
              </a:solidFill>
              <a:latin typeface="Calibri Ligh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154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928725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Examples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2583" y="1807961"/>
            <a:ext cx="5222920" cy="2322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prstClr val="black"/>
              </a:solidFill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72769"/>
            <a:ext cx="184731" cy="671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8802" y="837125"/>
            <a:ext cx="7796548" cy="5628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333333"/>
              </a:solidFill>
              <a:latin typeface="KaTeX_Main-Regular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2600" dirty="0" smtClean="0">
              <a:solidFill>
                <a:prstClr val="black"/>
              </a:solidFill>
              <a:latin typeface="Calibri Light"/>
              <a:sym typeface="Wingdings" panose="05000000000000000000" pitchFamily="2" charset="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3380" y="1169867"/>
            <a:ext cx="52715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0078AB"/>
                </a:solidFill>
                <a:latin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78A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E4A68"/>
                </a:solidFill>
                <a:latin typeface="Consolas" panose="020B0609020204030204" pitchFamily="49" charset="0"/>
              </a:rPr>
              <a:t>f003</a:t>
            </a:r>
            <a:r>
              <a:rPr lang="en-US" sz="28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>
                <a:solidFill>
                  <a:srgbClr val="9A0055"/>
                </a:solidFill>
                <a:latin typeface="Consolas" panose="020B0609020204030204" pitchFamily="49" charset="0"/>
              </a:rPr>
              <a:t>0 </a:t>
            </a:r>
            <a:endParaRPr lang="en-US" sz="2800" dirty="0">
              <a:solidFill>
                <a:srgbClr val="708191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  <a:endParaRPr lang="en-US" sz="2800" dirty="0">
              <a:solidFill>
                <a:srgbClr val="708191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for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en-US" sz="2800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  <a:endParaRPr lang="en-US" sz="2800" dirty="0">
              <a:solidFill>
                <a:srgbClr val="708191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x </a:t>
            </a:r>
            <a:r>
              <a:rPr lang="en-US" sz="2800" dirty="0">
                <a:solidFill>
                  <a:srgbClr val="A77F59"/>
                </a:solidFill>
                <a:latin typeface="Consolas" panose="020B0609020204030204" pitchFamily="49" charset="0"/>
              </a:rPr>
              <a:t>+=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A77F59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endParaRPr lang="en-US" sz="2800" dirty="0">
              <a:solidFill>
                <a:srgbClr val="708191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78AB"/>
                </a:solidFill>
                <a:latin typeface="Consolas" panose="020B0609020204030204" pitchFamily="49" charset="0"/>
              </a:rPr>
              <a:t>return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4636394"/>
            <a:ext cx="7796548" cy="854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Total cost is </a:t>
            </a:r>
            <a:r>
              <a:rPr lang="en-US" dirty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3</a:t>
            </a: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n</a:t>
            </a:r>
            <a:r>
              <a:rPr lang="en-US" baseline="300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2</a:t>
            </a: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+ </a:t>
            </a: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2</a:t>
            </a:r>
            <a:endParaRPr lang="en-US" dirty="0" smtClean="0">
              <a:solidFill>
                <a:prstClr val="black"/>
              </a:solidFill>
              <a:latin typeface="Calibri Light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O(n</a:t>
            </a:r>
            <a:r>
              <a:rPr lang="en-US" baseline="30000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2</a:t>
            </a: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) </a:t>
            </a: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, </a:t>
            </a: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quadratic </a:t>
            </a:r>
            <a:r>
              <a:rPr lang="en-US" dirty="0" smtClean="0">
                <a:solidFill>
                  <a:prstClr val="black"/>
                </a:solidFill>
                <a:latin typeface="Calibri Light"/>
                <a:sym typeface="Wingdings" panose="05000000000000000000" pitchFamily="2" charset="2"/>
              </a:rPr>
              <a:t>time algorithm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dirty="0" smtClean="0">
              <a:solidFill>
                <a:prstClr val="black"/>
              </a:solidFill>
              <a:latin typeface="Calibri Ligh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429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Goal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48118"/>
            <a:ext cx="7886700" cy="54282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The same code will take different amounts of time/memory depending on the input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The code will run faster on a faster computer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Goal:</a:t>
            </a:r>
            <a:endParaRPr lang="en-US" dirty="0"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i="1" dirty="0" smtClean="0">
                <a:sym typeface="Wingdings" panose="05000000000000000000" pitchFamily="2" charset="2"/>
              </a:rPr>
              <a:t>Describing efficiency of a program that adapts to </a:t>
            </a:r>
            <a:r>
              <a:rPr lang="en-US" b="1" i="1" u="sng" dirty="0" smtClean="0">
                <a:sym typeface="Wingdings" panose="05000000000000000000" pitchFamily="2" charset="2"/>
              </a:rPr>
              <a:t>different inputs </a:t>
            </a:r>
            <a:r>
              <a:rPr lang="en-US" b="1" i="1" dirty="0" smtClean="0">
                <a:sym typeface="Wingdings" panose="05000000000000000000" pitchFamily="2" charset="2"/>
              </a:rPr>
              <a:t>and to </a:t>
            </a:r>
            <a:r>
              <a:rPr lang="en-US" b="1" i="1" u="sng" dirty="0" smtClean="0">
                <a:sym typeface="Wingdings" panose="05000000000000000000" pitchFamily="2" charset="2"/>
              </a:rPr>
              <a:t>different computers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These goals are achieved with </a:t>
            </a:r>
            <a:r>
              <a:rPr lang="en-US" b="1" i="1" dirty="0">
                <a:solidFill>
                  <a:schemeClr val="accent1"/>
                </a:solidFill>
                <a:sym typeface="Wingdings" panose="05000000000000000000" pitchFamily="2" charset="2"/>
              </a:rPr>
              <a:t>a</a:t>
            </a:r>
            <a:r>
              <a:rPr lang="en-US" b="1" i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symptotic analysis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49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Plan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48118"/>
            <a:ext cx="7886700" cy="54282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Measuring the time taken to run some programs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Observing how running times change as the input gets larger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Developing an accounting scheme for giving a </a:t>
            </a:r>
            <a:r>
              <a:rPr lang="en-US" b="1" i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cost</a:t>
            </a:r>
            <a:r>
              <a:rPr lang="en-US" dirty="0" smtClean="0">
                <a:sym typeface="Wingdings" panose="05000000000000000000" pitchFamily="2" charset="2"/>
              </a:rPr>
              <a:t> to the program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Assigning costs to different operations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Program cost will be the sum of the costs of all executed operations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b="1" i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cost</a:t>
            </a:r>
            <a:r>
              <a:rPr lang="en-US" dirty="0" smtClean="0">
                <a:sym typeface="Wingdings" panose="05000000000000000000" pitchFamily="2" charset="2"/>
              </a:rPr>
              <a:t> is a </a:t>
            </a:r>
            <a:r>
              <a:rPr lang="en-US" b="1" i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function</a:t>
            </a:r>
            <a:r>
              <a:rPr lang="en-US" dirty="0" smtClean="0">
                <a:sym typeface="Wingdings" panose="05000000000000000000" pitchFamily="2" charset="2"/>
              </a:rPr>
              <a:t> of the </a:t>
            </a:r>
            <a:r>
              <a:rPr lang="en-US" b="1" i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input size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8878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Plan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48118"/>
            <a:ext cx="7886700" cy="54282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Introducing the asymptotic part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Classifying functions using </a:t>
            </a:r>
            <a:r>
              <a:rPr lang="en-US" b="1" i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big-O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We will compare the efficiency of different algorithms without the need of experimentation.</a:t>
            </a:r>
          </a:p>
        </p:txBody>
      </p:sp>
    </p:spTree>
    <p:extLst>
      <p:ext uri="{BB962C8B-B14F-4D97-AF65-F5344CB8AC3E}">
        <p14:creationId xmlns:p14="http://schemas.microsoft.com/office/powerpoint/2010/main" val="14998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Timing programs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48118"/>
            <a:ext cx="7886700" cy="54282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Observing running time of different functions that do the same thing.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We want to answer the question how fast is a given function.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We will run the programs and measure how long they take</a:t>
            </a:r>
          </a:p>
        </p:txBody>
      </p:sp>
    </p:spTree>
    <p:extLst>
      <p:ext uri="{BB962C8B-B14F-4D97-AF65-F5344CB8AC3E}">
        <p14:creationId xmlns:p14="http://schemas.microsoft.com/office/powerpoint/2010/main" val="31269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01" y="1666292"/>
            <a:ext cx="5733513" cy="46456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 err="1">
                <a:solidFill>
                  <a:srgbClr val="000080"/>
                </a:solidFill>
              </a:rPr>
              <a:t>def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/>
              <a:t>sumOfN</a:t>
            </a:r>
            <a:r>
              <a:rPr lang="en-US" dirty="0"/>
              <a:t>(n):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theSum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0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b="1" dirty="0">
                <a:solidFill>
                  <a:srgbClr val="000080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in </a:t>
            </a:r>
            <a:r>
              <a:rPr lang="en-US" dirty="0">
                <a:solidFill>
                  <a:srgbClr val="000080"/>
                </a:solidFill>
              </a:rPr>
              <a:t>range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,n+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theSum</a:t>
            </a:r>
            <a:r>
              <a:rPr lang="en-US" dirty="0"/>
              <a:t> = </a:t>
            </a:r>
            <a:r>
              <a:rPr lang="en-US" dirty="0" err="1"/>
              <a:t>theSum</a:t>
            </a:r>
            <a:r>
              <a:rPr lang="en-US" dirty="0"/>
              <a:t> + </a:t>
            </a:r>
            <a:r>
              <a:rPr lang="en-US" dirty="0" err="1" smtClean="0"/>
              <a:t>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theSum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sumOfN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10</a:t>
            </a:r>
            <a:r>
              <a:rPr lang="en-US" dirty="0"/>
              <a:t>))</a:t>
            </a:r>
            <a:r>
              <a:rPr lang="en-US" dirty="0" smtClean="0">
                <a:cs typeface="Arial" pitchFamily="34" charset="0"/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8802" y="901521"/>
            <a:ext cx="7886700" cy="906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+mj-lt"/>
                <a:sym typeface="Wingdings" panose="05000000000000000000" pitchFamily="2" charset="2"/>
              </a:rPr>
              <a:t>Returns the sum of 1 - n</a:t>
            </a:r>
          </a:p>
        </p:txBody>
      </p:sp>
    </p:spTree>
    <p:extLst>
      <p:ext uri="{BB962C8B-B14F-4D97-AF65-F5344CB8AC3E}">
        <p14:creationId xmlns:p14="http://schemas.microsoft.com/office/powerpoint/2010/main" val="35149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111" y="1136105"/>
            <a:ext cx="4342596" cy="169724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 smtClean="0">
                <a:solidFill>
                  <a:srgbClr val="000080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in </a:t>
            </a:r>
            <a:r>
              <a:rPr lang="en-US" dirty="0">
                <a:solidFill>
                  <a:srgbClr val="000080"/>
                </a:solidFill>
              </a:rPr>
              <a:t>range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sumOfN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10000</a:t>
            </a:r>
            <a:r>
              <a:rPr lang="en-US" dirty="0"/>
              <a:t>))</a:t>
            </a:r>
            <a:endParaRPr lang="en-US" dirty="0" smtClean="0"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3315" y="1136105"/>
            <a:ext cx="4357621" cy="4645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rgbClr val="000080"/>
                </a:solidFill>
              </a:rPr>
              <a:t>import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b="1" dirty="0" err="1" smtClean="0">
                <a:solidFill>
                  <a:srgbClr val="000080"/>
                </a:solidFill>
              </a:rPr>
              <a:t>def</a:t>
            </a:r>
            <a:r>
              <a:rPr lang="en-US" b="1" dirty="0" smtClean="0">
                <a:solidFill>
                  <a:srgbClr val="000080"/>
                </a:solidFill>
              </a:rPr>
              <a:t> </a:t>
            </a:r>
            <a:r>
              <a:rPr lang="en-US" dirty="0" err="1" smtClean="0"/>
              <a:t>sumOfN</a:t>
            </a:r>
            <a:r>
              <a:rPr lang="en-US" dirty="0" smtClean="0"/>
              <a:t>(n):</a:t>
            </a:r>
            <a:br>
              <a:rPr lang="en-US" dirty="0" smtClean="0"/>
            </a:br>
            <a:r>
              <a:rPr lang="en-US" dirty="0" smtClean="0"/>
              <a:t>    start = </a:t>
            </a:r>
            <a:r>
              <a:rPr lang="en-US" dirty="0" err="1" smtClean="0"/>
              <a:t>time.time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theSum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b="1" dirty="0" smtClean="0">
                <a:solidFill>
                  <a:srgbClr val="000080"/>
                </a:solidFill>
              </a:rPr>
              <a:t>for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80"/>
                </a:solidFill>
              </a:rPr>
              <a:t>in </a:t>
            </a:r>
            <a:r>
              <a:rPr lang="en-US" dirty="0" smtClean="0">
                <a:solidFill>
                  <a:srgbClr val="000080"/>
                </a:solidFill>
              </a:rPr>
              <a:t>range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,n+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theSum</a:t>
            </a:r>
            <a:r>
              <a:rPr lang="en-US" dirty="0" smtClean="0"/>
              <a:t> = </a:t>
            </a:r>
            <a:r>
              <a:rPr lang="en-US" dirty="0" err="1" smtClean="0"/>
              <a:t>theSum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end = </a:t>
            </a:r>
            <a:r>
              <a:rPr lang="en-US" dirty="0" err="1" smtClean="0"/>
              <a:t>time.time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</a:rPr>
              <a:t>return </a:t>
            </a:r>
            <a:r>
              <a:rPr lang="en-US" dirty="0" err="1" smtClean="0"/>
              <a:t>theSum</a:t>
            </a:r>
            <a:r>
              <a:rPr lang="en-US" dirty="0" smtClean="0"/>
              <a:t>, end - start</a:t>
            </a:r>
            <a:br>
              <a:rPr lang="en-US" dirty="0" smtClean="0"/>
            </a:br>
            <a:endParaRPr lang="en-US" dirty="0" smtClean="0"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03126" y="2805448"/>
            <a:ext cx="4342596" cy="1697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>
                <a:cs typeface="Arial" pitchFamily="34" charset="0"/>
                <a:sym typeface="Wingdings" panose="05000000000000000000" pitchFamily="2" charset="2"/>
              </a:rPr>
              <a:t>(50005000, </a:t>
            </a:r>
            <a:r>
              <a:rPr lang="en-US" dirty="0" smtClean="0">
                <a:cs typeface="Arial" pitchFamily="34" charset="0"/>
                <a:sym typeface="Wingdings" panose="05000000000000000000" pitchFamily="2" charset="2"/>
              </a:rPr>
              <a:t>0.000998)</a:t>
            </a:r>
            <a:endParaRPr lang="en-US" dirty="0">
              <a:cs typeface="Arial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>
                <a:cs typeface="Arial" pitchFamily="34" charset="0"/>
                <a:sym typeface="Wingdings" panose="05000000000000000000" pitchFamily="2" charset="2"/>
              </a:rPr>
              <a:t>(50005000, </a:t>
            </a:r>
            <a:r>
              <a:rPr lang="en-US" dirty="0" smtClean="0">
                <a:cs typeface="Arial" pitchFamily="34" charset="0"/>
                <a:sym typeface="Wingdings" panose="05000000000000000000" pitchFamily="2" charset="2"/>
              </a:rPr>
              <a:t>0.000996)</a:t>
            </a:r>
            <a:endParaRPr lang="en-US" dirty="0">
              <a:cs typeface="Arial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>
                <a:cs typeface="Arial" pitchFamily="34" charset="0"/>
                <a:sym typeface="Wingdings" panose="05000000000000000000" pitchFamily="2" charset="2"/>
              </a:rPr>
              <a:t>(50005000, </a:t>
            </a:r>
            <a:r>
              <a:rPr lang="en-US" dirty="0" smtClean="0">
                <a:cs typeface="Arial" pitchFamily="34" charset="0"/>
                <a:sym typeface="Wingdings" panose="05000000000000000000" pitchFamily="2" charset="2"/>
              </a:rPr>
              <a:t>0.000997)</a:t>
            </a:r>
            <a:endParaRPr lang="en-US" dirty="0">
              <a:cs typeface="Arial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>
                <a:cs typeface="Arial" pitchFamily="34" charset="0"/>
                <a:sym typeface="Wingdings" panose="05000000000000000000" pitchFamily="2" charset="2"/>
              </a:rPr>
              <a:t>(50005000, </a:t>
            </a:r>
            <a:r>
              <a:rPr lang="en-US" dirty="0" smtClean="0">
                <a:cs typeface="Arial" pitchFamily="34" charset="0"/>
                <a:sym typeface="Wingdings" panose="05000000000000000000" pitchFamily="2" charset="2"/>
              </a:rPr>
              <a:t>0.000999)</a:t>
            </a:r>
            <a:endParaRPr lang="en-US" dirty="0">
              <a:cs typeface="Arial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>
                <a:cs typeface="Arial" pitchFamily="34" charset="0"/>
                <a:sym typeface="Wingdings" panose="05000000000000000000" pitchFamily="2" charset="2"/>
              </a:rPr>
              <a:t>(50005000, </a:t>
            </a:r>
            <a:r>
              <a:rPr lang="en-US" dirty="0" smtClean="0">
                <a:cs typeface="Arial" pitchFamily="34" charset="0"/>
                <a:sym typeface="Wingdings" panose="05000000000000000000" pitchFamily="2" charset="2"/>
              </a:rPr>
              <a:t>0.00102)</a:t>
            </a:r>
          </a:p>
        </p:txBody>
      </p:sp>
    </p:spTree>
    <p:extLst>
      <p:ext uri="{BB962C8B-B14F-4D97-AF65-F5344CB8AC3E}">
        <p14:creationId xmlns:p14="http://schemas.microsoft.com/office/powerpoint/2010/main" val="157043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9825</TotalTime>
  <Words>1039</Words>
  <Application>Microsoft Office PowerPoint</Application>
  <PresentationFormat>On-screen Show (4:3)</PresentationFormat>
  <Paragraphs>231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KaTeX_Main-Regular</vt:lpstr>
      <vt:lpstr>KaTeX_Math-Italic</vt:lpstr>
      <vt:lpstr>Wingdings</vt:lpstr>
      <vt:lpstr>Office Theme</vt:lpstr>
      <vt:lpstr>Running Time Analysis</vt:lpstr>
      <vt:lpstr>Goal</vt:lpstr>
      <vt:lpstr>Goal</vt:lpstr>
      <vt:lpstr>Goal</vt:lpstr>
      <vt:lpstr>Plan</vt:lpstr>
      <vt:lpstr>Plan</vt:lpstr>
      <vt:lpstr>Timing programs</vt:lpstr>
      <vt:lpstr>Example</vt:lpstr>
      <vt:lpstr>Example </vt:lpstr>
      <vt:lpstr>Example </vt:lpstr>
      <vt:lpstr>Example </vt:lpstr>
      <vt:lpstr>Example 2</vt:lpstr>
      <vt:lpstr>Example1 vs. Example 2</vt:lpstr>
      <vt:lpstr>Example1 vs. Example 2</vt:lpstr>
      <vt:lpstr>Modeling running time</vt:lpstr>
      <vt:lpstr>Modeling running time</vt:lpstr>
      <vt:lpstr>Big-O notation</vt:lpstr>
      <vt:lpstr>Big-O notation</vt:lpstr>
      <vt:lpstr>Big-O notation</vt:lpstr>
      <vt:lpstr>Big-O notation</vt:lpstr>
      <vt:lpstr>Big-O notation</vt:lpstr>
      <vt:lpstr>Big-O notation</vt:lpstr>
      <vt:lpstr>Big-O notation</vt:lpstr>
      <vt:lpstr>Big-O notation</vt:lpstr>
      <vt:lpstr>Constant time – O(1)</vt:lpstr>
      <vt:lpstr>Linear time – O(n)</vt:lpstr>
      <vt:lpstr>Modeling running time</vt:lpstr>
      <vt:lpstr>Modeling running time</vt:lpstr>
      <vt:lpstr>Examples</vt:lpstr>
      <vt:lpstr>Examples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Meunier, Jeffrey</dc:creator>
  <cp:lastModifiedBy>Jbara, Ahmad</cp:lastModifiedBy>
  <cp:revision>308</cp:revision>
  <dcterms:created xsi:type="dcterms:W3CDTF">2016-09-06T14:21:52Z</dcterms:created>
  <dcterms:modified xsi:type="dcterms:W3CDTF">2019-02-22T20:14:52Z</dcterms:modified>
</cp:coreProperties>
</file>