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436" r:id="rId3"/>
    <p:sldId id="523" r:id="rId4"/>
    <p:sldId id="524" r:id="rId5"/>
    <p:sldId id="525" r:id="rId6"/>
    <p:sldId id="526" r:id="rId7"/>
    <p:sldId id="527" r:id="rId8"/>
    <p:sldId id="528" r:id="rId9"/>
    <p:sldId id="529" r:id="rId10"/>
    <p:sldId id="531" r:id="rId11"/>
    <p:sldId id="530" r:id="rId12"/>
    <p:sldId id="532" r:id="rId13"/>
    <p:sldId id="533" r:id="rId14"/>
    <p:sldId id="534" r:id="rId15"/>
    <p:sldId id="535" r:id="rId16"/>
    <p:sldId id="538" r:id="rId17"/>
    <p:sldId id="537" r:id="rId18"/>
    <p:sldId id="539" r:id="rId19"/>
    <p:sldId id="540" r:id="rId20"/>
    <p:sldId id="541" r:id="rId21"/>
    <p:sldId id="542" r:id="rId22"/>
    <p:sldId id="543" r:id="rId23"/>
    <p:sldId id="544" r:id="rId24"/>
    <p:sldId id="545" r:id="rId25"/>
    <p:sldId id="546" r:id="rId26"/>
    <p:sldId id="547" r:id="rId27"/>
    <p:sldId id="548" r:id="rId28"/>
    <p:sldId id="54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44" autoAdjust="0"/>
    <p:restoredTop sz="94687"/>
  </p:normalViewPr>
  <p:slideViewPr>
    <p:cSldViewPr snapToGrid="0" snapToObjects="1">
      <p:cViewPr varScale="1">
        <p:scale>
          <a:sx n="74" d="100"/>
          <a:sy n="74" d="100"/>
        </p:scale>
        <p:origin x="-804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4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17D1-82F1-4C43-9E7E-5F1B630B99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315200" cy="1687339"/>
          </a:xfrm>
        </p:spPr>
        <p:txBody>
          <a:bodyPr>
            <a:normAutofit/>
          </a:bodyPr>
          <a:lstStyle/>
          <a:p>
            <a:pPr algn="l"/>
            <a:r>
              <a:rPr lang="en-US" sz="4500" dirty="0" smtClean="0"/>
              <a:t>Linked Lists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CSE 2050</a:t>
            </a:r>
            <a:endParaRPr lang="en-US" sz="2800" dirty="0"/>
          </a:p>
          <a:p>
            <a:pPr algn="l"/>
            <a:r>
              <a:rPr lang="en-US" sz="2800" dirty="0" smtClean="0"/>
              <a:t>Ahmad </a:t>
            </a:r>
            <a:r>
              <a:rPr lang="en-US" sz="2800" dirty="0" err="1" smtClean="0"/>
              <a:t>Jbara</a:t>
            </a:r>
            <a:endParaRPr lang="en-US" sz="2800" dirty="0"/>
          </a:p>
          <a:p>
            <a:pPr algn="l"/>
            <a:r>
              <a:rPr lang="en-US" sz="2800" dirty="0"/>
              <a:t>University of Connecticut</a:t>
            </a:r>
          </a:p>
        </p:txBody>
      </p:sp>
    </p:spTree>
    <p:extLst>
      <p:ext uri="{BB962C8B-B14F-4D97-AF65-F5344CB8AC3E}">
        <p14:creationId xmlns:p14="http://schemas.microsoft.com/office/powerpoint/2010/main" val="19194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30"/>
            <a:ext cx="7886700" cy="89356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Giving the created object a name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59852" y="2622925"/>
            <a:ext cx="3902299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80"/>
                </a:solidFill>
              </a:rPr>
              <a:t>class </a:t>
            </a:r>
            <a:r>
              <a:rPr lang="en-US" sz="2800" dirty="0" err="1"/>
              <a:t>LinkedList</a:t>
            </a:r>
            <a:r>
              <a:rPr lang="en-US" sz="2800" dirty="0"/>
              <a:t> </a:t>
            </a:r>
            <a:r>
              <a:rPr lang="en-US" sz="2800" dirty="0" smtClean="0"/>
              <a:t>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 err="1">
                <a:solidFill>
                  <a:srgbClr val="000080"/>
                </a:solidFill>
              </a:rPr>
              <a:t>def</a:t>
            </a:r>
            <a:r>
              <a:rPr lang="en-US" sz="2800" b="1" dirty="0">
                <a:solidFill>
                  <a:srgbClr val="000080"/>
                </a:solidFill>
              </a:rPr>
              <a:t> </a:t>
            </a:r>
            <a:r>
              <a:rPr lang="en-US" sz="2800" dirty="0">
                <a:solidFill>
                  <a:srgbClr val="B200B2"/>
                </a:solidFill>
              </a:rPr>
              <a:t>__</a:t>
            </a:r>
            <a:r>
              <a:rPr lang="en-US" sz="2800" dirty="0" err="1">
                <a:solidFill>
                  <a:srgbClr val="B200B2"/>
                </a:solidFill>
              </a:rPr>
              <a:t>init</a:t>
            </a:r>
            <a:r>
              <a:rPr lang="en-US" sz="2800" dirty="0">
                <a:solidFill>
                  <a:srgbClr val="B200B2"/>
                </a:solidFill>
              </a:rPr>
              <a:t>__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94558D"/>
                </a:solidFill>
              </a:rPr>
              <a:t>self</a:t>
            </a:r>
            <a:r>
              <a:rPr lang="en-US" sz="2800" dirty="0"/>
              <a:t>):</a:t>
            </a:r>
            <a:br>
              <a:rPr lang="en-US" sz="2800" dirty="0"/>
            </a:br>
            <a:r>
              <a:rPr lang="en-US" sz="2800" dirty="0"/>
              <a:t>        </a:t>
            </a:r>
            <a:r>
              <a:rPr lang="en-US" sz="2800" dirty="0" err="1">
                <a:solidFill>
                  <a:srgbClr val="94558D"/>
                </a:solidFill>
              </a:rPr>
              <a:t>self</a:t>
            </a:r>
            <a:r>
              <a:rPr lang="en-US" sz="2800" dirty="0" err="1"/>
              <a:t>._head</a:t>
            </a:r>
            <a:r>
              <a:rPr lang="en-US" sz="2800" dirty="0"/>
              <a:t> = </a:t>
            </a:r>
            <a:r>
              <a:rPr lang="en-US" sz="2800" b="1" dirty="0" smtClean="0">
                <a:solidFill>
                  <a:srgbClr val="000080"/>
                </a:solidFill>
              </a:rPr>
              <a:t>None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80"/>
                </a:solidFill>
              </a:rPr>
              <a:t/>
            </a:r>
            <a:br>
              <a:rPr lang="en-US" sz="2800" b="1" dirty="0">
                <a:solidFill>
                  <a:srgbClr val="000080"/>
                </a:solidFill>
              </a:rPr>
            </a:br>
            <a:r>
              <a:rPr lang="en-US" sz="2800" dirty="0" smtClean="0"/>
              <a:t>L = </a:t>
            </a:r>
            <a:r>
              <a:rPr lang="en-US" sz="2800" dirty="0" err="1"/>
              <a:t>LinkedList</a:t>
            </a:r>
            <a:r>
              <a:rPr lang="en-US" sz="2800" dirty="0" smtClean="0"/>
              <a:t>()</a:t>
            </a:r>
            <a:endParaRPr lang="en-US" sz="2800" b="1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33764" y="4581752"/>
            <a:ext cx="1368559" cy="1365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0942" y="4883128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3764" y="48950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_head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20684" y="4707252"/>
            <a:ext cx="772732" cy="7448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5B9BD5"/>
                </a:solidFill>
              </a:rPr>
              <a:t>None</a:t>
            </a: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6277686" y="5076786"/>
            <a:ext cx="842998" cy="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33764" y="3129566"/>
            <a:ext cx="459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4" idx="2"/>
            <a:endCxn id="49" idx="0"/>
          </p:cNvCxnSpPr>
          <p:nvPr/>
        </p:nvCxnSpPr>
        <p:spPr>
          <a:xfrm>
            <a:off x="5663285" y="3652786"/>
            <a:ext cx="454759" cy="928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52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 animBg="1"/>
      <p:bldP spid="49" grpId="0" animBg="1"/>
      <p:bldP spid="6" grpId="0" animBg="1"/>
      <p:bldP spid="7" grpId="0"/>
      <p:bldP spid="9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ListNode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30"/>
            <a:ext cx="7886700" cy="89356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Defining the </a:t>
            </a:r>
            <a:r>
              <a:rPr lang="en-US" sz="2400" dirty="0" err="1" smtClean="0">
                <a:sym typeface="Wingdings" panose="05000000000000000000" pitchFamily="2" charset="2"/>
              </a:rPr>
              <a:t>ListNode</a:t>
            </a:r>
            <a:r>
              <a:rPr lang="en-US" sz="2400" dirty="0" smtClean="0">
                <a:sym typeface="Wingdings" panose="05000000000000000000" pitchFamily="2" charset="2"/>
              </a:rPr>
              <a:t> class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Creating an empty node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59852" y="2973021"/>
            <a:ext cx="3902299" cy="26237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80"/>
                </a:solidFill>
              </a:rPr>
              <a:t>class </a:t>
            </a:r>
            <a:r>
              <a:rPr lang="en-US" sz="2800" dirty="0" err="1"/>
              <a:t>ListNode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000080"/>
                </a:solidFill>
              </a:rPr>
              <a:t>pass</a:t>
            </a:r>
            <a:br>
              <a:rPr lang="en-US" sz="2800" b="1" dirty="0" smtClean="0">
                <a:solidFill>
                  <a:srgbClr val="000080"/>
                </a:solidFill>
              </a:rPr>
            </a:br>
            <a:endParaRPr lang="en-US" sz="2800" b="1" dirty="0" smtClean="0">
              <a:solidFill>
                <a:srgbClr val="000080"/>
              </a:solidFill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/>
              <a:t>ListNode</a:t>
            </a:r>
            <a:r>
              <a:rPr lang="en-US" sz="2800" dirty="0" smtClean="0"/>
              <a:t>()</a:t>
            </a:r>
            <a:endParaRPr lang="en-US" sz="2800" b="1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33764" y="4581752"/>
            <a:ext cx="1368559" cy="1365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76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ListNode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30"/>
            <a:ext cx="7886700" cy="89356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Initializing a new node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34093" y="1848012"/>
            <a:ext cx="551783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80"/>
                </a:solidFill>
              </a:rPr>
              <a:t>class </a:t>
            </a:r>
            <a:r>
              <a:rPr lang="en-US" sz="2400" dirty="0" err="1"/>
              <a:t>ListNode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 err="1">
                <a:solidFill>
                  <a:srgbClr val="000080"/>
                </a:solidFill>
              </a:rPr>
              <a:t>def</a:t>
            </a:r>
            <a:r>
              <a:rPr lang="en-US" sz="2400" b="1" dirty="0">
                <a:solidFill>
                  <a:srgbClr val="000080"/>
                </a:solidFill>
              </a:rPr>
              <a:t> </a:t>
            </a:r>
            <a:r>
              <a:rPr lang="en-US" sz="2400" dirty="0">
                <a:solidFill>
                  <a:srgbClr val="B200B2"/>
                </a:solidFill>
              </a:rPr>
              <a:t>__</a:t>
            </a:r>
            <a:r>
              <a:rPr lang="en-US" sz="2400" dirty="0" err="1">
                <a:solidFill>
                  <a:srgbClr val="B200B2"/>
                </a:solidFill>
              </a:rPr>
              <a:t>init</a:t>
            </a:r>
            <a:r>
              <a:rPr lang="en-US" sz="2400" dirty="0">
                <a:solidFill>
                  <a:srgbClr val="B200B2"/>
                </a:solidFill>
              </a:rPr>
              <a:t>__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94558D"/>
                </a:solidFill>
              </a:rPr>
              <a:t>self</a:t>
            </a:r>
            <a:r>
              <a:rPr lang="en-US" sz="2400" dirty="0"/>
              <a:t>, </a:t>
            </a:r>
            <a:r>
              <a:rPr lang="en-US" sz="2400" dirty="0" smtClean="0"/>
              <a:t> data</a:t>
            </a:r>
            <a:r>
              <a:rPr lang="en-US" sz="2400" dirty="0"/>
              <a:t>, link=</a:t>
            </a:r>
            <a:r>
              <a:rPr lang="en-US" sz="2400" b="1" dirty="0">
                <a:solidFill>
                  <a:srgbClr val="000080"/>
                </a:solidFill>
              </a:rPr>
              <a:t>None</a:t>
            </a:r>
            <a:r>
              <a:rPr lang="en-US" sz="2400" dirty="0"/>
              <a:t>):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 err="1">
                <a:solidFill>
                  <a:srgbClr val="94558D"/>
                </a:solidFill>
              </a:rPr>
              <a:t>self</a:t>
            </a:r>
            <a:r>
              <a:rPr lang="en-US" sz="2400" dirty="0" err="1"/>
              <a:t>._data</a:t>
            </a:r>
            <a:r>
              <a:rPr lang="en-US" sz="2400" dirty="0"/>
              <a:t> = data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 err="1">
                <a:solidFill>
                  <a:srgbClr val="94558D"/>
                </a:solidFill>
              </a:rPr>
              <a:t>self</a:t>
            </a:r>
            <a:r>
              <a:rPr lang="en-US" sz="2400" dirty="0" err="1"/>
              <a:t>._link</a:t>
            </a:r>
            <a:r>
              <a:rPr lang="en-US" sz="2400" dirty="0"/>
              <a:t> = link</a:t>
            </a:r>
            <a:r>
              <a:rPr lang="en-US" sz="2400" b="1" dirty="0" smtClean="0">
                <a:solidFill>
                  <a:srgbClr val="000080"/>
                </a:solidFill>
              </a:rPr>
              <a:t/>
            </a:r>
            <a:br>
              <a:rPr lang="en-US" sz="2400" b="1" dirty="0" smtClean="0">
                <a:solidFill>
                  <a:srgbClr val="000080"/>
                </a:solidFill>
              </a:rPr>
            </a:br>
            <a:endParaRPr lang="en-US" sz="2400" b="1" dirty="0" smtClean="0">
              <a:solidFill>
                <a:srgbClr val="000080"/>
              </a:solidFill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ListNode</a:t>
            </a:r>
            <a:r>
              <a:rPr lang="en-US" sz="2400" dirty="0" smtClean="0"/>
              <a:t>(5)</a:t>
            </a:r>
            <a:endParaRPr lang="en-US" sz="2400" b="1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08702" y="4613056"/>
            <a:ext cx="1651886" cy="1365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33321" y="4715014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85589" y="2910898"/>
            <a:ext cx="1094704" cy="9916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5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294307" y="3902573"/>
            <a:ext cx="0" cy="1015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08702" y="4738760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1613" y="5370763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6994" y="539450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42618" y="5220508"/>
            <a:ext cx="772732" cy="7448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</a:rPr>
              <a:t>None</a:t>
            </a: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6294307" y="5578168"/>
            <a:ext cx="1448311" cy="14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2" grpId="0" animBg="1"/>
      <p:bldP spid="13" grpId="0" animBg="1"/>
      <p:bldP spid="15" grpId="0"/>
      <p:bldP spid="16" grpId="0" animBg="1"/>
      <p:bldP spid="17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30"/>
            <a:ext cx="7886700" cy="89356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Adding new nodes to a </a:t>
            </a:r>
            <a:r>
              <a:rPr lang="en-US" sz="2400" dirty="0" err="1" smtClean="0">
                <a:sym typeface="Wingdings" panose="05000000000000000000" pitchFamily="2" charset="2"/>
              </a:rPr>
              <a:t>linkedlist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34093" y="2125011"/>
            <a:ext cx="552503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80"/>
                </a:solidFill>
              </a:rPr>
              <a:t>class </a:t>
            </a:r>
            <a:r>
              <a:rPr lang="en-US" sz="2400" dirty="0" err="1" smtClean="0"/>
              <a:t>LinkedList</a:t>
            </a:r>
            <a:r>
              <a:rPr lang="en-US" sz="2400" dirty="0" smtClean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 err="1">
                <a:solidFill>
                  <a:srgbClr val="000080"/>
                </a:solidFill>
              </a:rPr>
              <a:t>def</a:t>
            </a:r>
            <a:r>
              <a:rPr lang="en-US" sz="2400" b="1" dirty="0">
                <a:solidFill>
                  <a:srgbClr val="000080"/>
                </a:solidFill>
              </a:rPr>
              <a:t> </a:t>
            </a:r>
            <a:r>
              <a:rPr lang="en-US" sz="2400" dirty="0">
                <a:solidFill>
                  <a:srgbClr val="B200B2"/>
                </a:solidFill>
              </a:rPr>
              <a:t>__</a:t>
            </a:r>
            <a:r>
              <a:rPr lang="en-US" sz="2400" dirty="0" err="1">
                <a:solidFill>
                  <a:srgbClr val="B200B2"/>
                </a:solidFill>
              </a:rPr>
              <a:t>init</a:t>
            </a:r>
            <a:r>
              <a:rPr lang="en-US" sz="2400" dirty="0">
                <a:solidFill>
                  <a:srgbClr val="B200B2"/>
                </a:solidFill>
              </a:rPr>
              <a:t>__</a:t>
            </a:r>
            <a:r>
              <a:rPr lang="en-US" sz="2400" dirty="0"/>
              <a:t>(</a:t>
            </a:r>
            <a:r>
              <a:rPr lang="en-US" sz="2400" dirty="0" smtClean="0">
                <a:solidFill>
                  <a:srgbClr val="94558D"/>
                </a:solidFill>
              </a:rPr>
              <a:t>self</a:t>
            </a:r>
            <a:r>
              <a:rPr lang="en-US" sz="2400" dirty="0" smtClean="0"/>
              <a:t>):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 err="1">
                <a:solidFill>
                  <a:srgbClr val="94558D"/>
                </a:solidFill>
              </a:rPr>
              <a:t>self</a:t>
            </a:r>
            <a:r>
              <a:rPr lang="en-US" sz="2400" dirty="0" err="1" smtClean="0"/>
              <a:t>._head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None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000080"/>
                </a:solidFill>
              </a:rPr>
              <a:t>def</a:t>
            </a:r>
            <a:r>
              <a:rPr lang="en-US" sz="2400" b="1" dirty="0">
                <a:solidFill>
                  <a:srgbClr val="000080"/>
                </a:solidFill>
              </a:rPr>
              <a:t> </a:t>
            </a:r>
            <a:r>
              <a:rPr lang="en-US" sz="2400" dirty="0" err="1"/>
              <a:t>addFirst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94558D"/>
                </a:solidFill>
              </a:rPr>
              <a:t>self</a:t>
            </a:r>
            <a:r>
              <a:rPr lang="en-US" sz="2400" dirty="0"/>
              <a:t>, data):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>
                <a:solidFill>
                  <a:srgbClr val="94558D"/>
                </a:solidFill>
              </a:rPr>
              <a:t>self</a:t>
            </a:r>
            <a:r>
              <a:rPr lang="en-US" sz="2400" dirty="0" err="1"/>
              <a:t>._head</a:t>
            </a:r>
            <a:r>
              <a:rPr lang="en-US" sz="2400" dirty="0"/>
              <a:t> = </a:t>
            </a:r>
            <a:r>
              <a:rPr lang="en-US" sz="2400" dirty="0" err="1"/>
              <a:t>ListNode</a:t>
            </a:r>
            <a:r>
              <a:rPr lang="en-US" sz="2400" dirty="0"/>
              <a:t>(data, </a:t>
            </a:r>
            <a:r>
              <a:rPr lang="en-US" sz="2400" dirty="0" err="1">
                <a:solidFill>
                  <a:srgbClr val="94558D"/>
                </a:solidFill>
              </a:rPr>
              <a:t>self</a:t>
            </a:r>
            <a:r>
              <a:rPr lang="en-US" sz="2400" dirty="0" err="1"/>
              <a:t>._head</a:t>
            </a:r>
            <a:r>
              <a:rPr lang="en-US" sz="2400" dirty="0" smtClean="0"/>
              <a:t>)</a:t>
            </a:r>
            <a:endParaRPr lang="en-US" sz="2400" b="1" dirty="0" smtClean="0">
              <a:solidFill>
                <a:srgbClr val="0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30"/>
            <a:ext cx="7886700" cy="89356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Adding new nodes to a </a:t>
            </a:r>
            <a:r>
              <a:rPr lang="en-US" sz="2400" dirty="0" err="1" smtClean="0">
                <a:sym typeface="Wingdings" panose="05000000000000000000" pitchFamily="2" charset="2"/>
              </a:rPr>
              <a:t>linkedlist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8650" y="1949288"/>
            <a:ext cx="4726549" cy="24452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80"/>
                </a:solidFill>
              </a:rPr>
              <a:t>class </a:t>
            </a:r>
            <a:r>
              <a:rPr lang="en-US" sz="2000" dirty="0" err="1"/>
              <a:t>LinkedList</a:t>
            </a:r>
            <a:r>
              <a:rPr lang="en-US" sz="2000" dirty="0"/>
              <a:t> 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 err="1">
                <a:solidFill>
                  <a:srgbClr val="000080"/>
                </a:solidFill>
              </a:rPr>
              <a:t>def</a:t>
            </a:r>
            <a:r>
              <a:rPr lang="en-US" sz="2000" b="1" dirty="0">
                <a:solidFill>
                  <a:srgbClr val="000080"/>
                </a:solidFill>
              </a:rPr>
              <a:t> 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 err="1">
                <a:solidFill>
                  <a:srgbClr val="B200B2"/>
                </a:solidFill>
              </a:rPr>
              <a:t>init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/>
              <a:t>(</a:t>
            </a:r>
            <a:r>
              <a:rPr lang="en-US" sz="2000" dirty="0" smtClean="0">
                <a:solidFill>
                  <a:srgbClr val="94558D"/>
                </a:solidFill>
              </a:rPr>
              <a:t>self</a:t>
            </a:r>
            <a:r>
              <a:rPr lang="en-US" sz="2000" dirty="0" smtClean="0"/>
              <a:t>):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0080"/>
                </a:solidFill>
              </a:rPr>
              <a:t>None</a:t>
            </a:r>
            <a:endParaRPr lang="en-US" sz="2000" dirty="0"/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 smtClean="0">
                <a:solidFill>
                  <a:srgbClr val="000080"/>
                </a:solidFill>
              </a:rPr>
              <a:t>def</a:t>
            </a:r>
            <a:r>
              <a:rPr lang="en-US" sz="2000" b="1" dirty="0" smtClean="0">
                <a:solidFill>
                  <a:srgbClr val="000080"/>
                </a:solidFill>
              </a:rPr>
              <a:t> </a:t>
            </a:r>
            <a:r>
              <a:rPr lang="en-US" sz="2000" dirty="0" err="1"/>
              <a:t>addFirst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/>
              <a:t>, data):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/>
              <a:t> = </a:t>
            </a:r>
            <a:r>
              <a:rPr lang="en-US" sz="2000" dirty="0" err="1"/>
              <a:t>ListNode</a:t>
            </a:r>
            <a:r>
              <a:rPr lang="en-US" sz="2000" dirty="0"/>
              <a:t>(data,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 smtClean="0"/>
              <a:t>)</a:t>
            </a:r>
            <a:endParaRPr lang="en-US" sz="2000" b="1" dirty="0" smtClean="0">
              <a:solidFill>
                <a:srgbClr val="00008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27957" y="1724682"/>
            <a:ext cx="292967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L = </a:t>
            </a:r>
            <a:r>
              <a:rPr lang="en-US" sz="2400" dirty="0" err="1"/>
              <a:t>LinkedList</a:t>
            </a:r>
            <a:r>
              <a:rPr lang="en-US" sz="2400" dirty="0"/>
              <a:t>()</a:t>
            </a:r>
            <a:endParaRPr lang="en-US" sz="2400" b="1" dirty="0" smtClean="0">
              <a:solidFill>
                <a:srgbClr val="0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30"/>
            <a:ext cx="7886700" cy="89356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Adding new nodes to a </a:t>
            </a:r>
            <a:r>
              <a:rPr lang="en-US" sz="2400" dirty="0" err="1" smtClean="0">
                <a:sym typeface="Wingdings" panose="05000000000000000000" pitchFamily="2" charset="2"/>
              </a:rPr>
              <a:t>linkedlist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8650" y="1971602"/>
            <a:ext cx="4726549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80"/>
                </a:solidFill>
              </a:rPr>
              <a:t>class 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 err="1">
                <a:solidFill>
                  <a:srgbClr val="000080"/>
                </a:solidFill>
              </a:rPr>
              <a:t>def</a:t>
            </a:r>
            <a:r>
              <a:rPr lang="en-US" sz="2000" b="1" dirty="0">
                <a:solidFill>
                  <a:srgbClr val="000080"/>
                </a:solidFill>
              </a:rPr>
              <a:t> 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 err="1">
                <a:solidFill>
                  <a:srgbClr val="B200B2"/>
                </a:solidFill>
              </a:rPr>
              <a:t>init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0080"/>
                </a:solidFill>
              </a:rPr>
              <a:t>None</a:t>
            </a:r>
            <a:endParaRPr lang="en-US" sz="2000" dirty="0"/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80"/>
                </a:solidFill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</a:rPr>
              <a:t>   </a:t>
            </a:r>
            <a:r>
              <a:rPr lang="en-US" sz="2000" b="1" dirty="0" err="1" smtClean="0">
                <a:solidFill>
                  <a:srgbClr val="000080"/>
                </a:solidFill>
              </a:rPr>
              <a:t>def</a:t>
            </a:r>
            <a:r>
              <a:rPr lang="en-US" sz="2000" b="1" dirty="0" smtClean="0">
                <a:solidFill>
                  <a:srgbClr val="000080"/>
                </a:solidFill>
              </a:rPr>
              <a:t> </a:t>
            </a:r>
            <a:r>
              <a:rPr lang="en-US" sz="2000" dirty="0" err="1"/>
              <a:t>addFirst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/>
              <a:t>, data):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/>
              <a:t> = </a:t>
            </a:r>
            <a:r>
              <a:rPr lang="en-US" sz="2000" dirty="0" err="1"/>
              <a:t>ListNode</a:t>
            </a:r>
            <a:r>
              <a:rPr lang="en-US" sz="2000" dirty="0"/>
              <a:t>(data,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 smtClean="0"/>
              <a:t>)</a:t>
            </a:r>
            <a:endParaRPr lang="en-US" sz="2000" b="1" dirty="0" smtClean="0">
              <a:solidFill>
                <a:srgbClr val="00008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27957" y="1724682"/>
            <a:ext cx="292967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L = </a:t>
            </a:r>
            <a:r>
              <a:rPr lang="en-US" sz="2400" dirty="0" err="1"/>
              <a:t>LinkedList</a:t>
            </a:r>
            <a:r>
              <a:rPr lang="en-US" sz="2400" dirty="0"/>
              <a:t>()</a:t>
            </a:r>
            <a:endParaRPr lang="en-US" sz="2400" b="1" dirty="0" smtClean="0">
              <a:solidFill>
                <a:srgbClr val="00008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6006" y="5104972"/>
            <a:ext cx="1368559" cy="1365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3184" y="5406348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6006" y="541822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_head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2926" y="5230472"/>
            <a:ext cx="772732" cy="7448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5B9BD5"/>
                </a:solidFill>
              </a:rPr>
              <a:t>None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1679928" y="5600006"/>
            <a:ext cx="842998" cy="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676" y="4461616"/>
            <a:ext cx="459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12" idx="2"/>
            <a:endCxn id="6" idx="0"/>
          </p:cNvCxnSpPr>
          <p:nvPr/>
        </p:nvCxnSpPr>
        <p:spPr>
          <a:xfrm>
            <a:off x="769197" y="4984836"/>
            <a:ext cx="751089" cy="120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92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30"/>
            <a:ext cx="7886700" cy="89356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Adding new nodes to a </a:t>
            </a:r>
            <a:r>
              <a:rPr lang="en-US" sz="2400" dirty="0" err="1" smtClean="0">
                <a:sym typeface="Wingdings" panose="05000000000000000000" pitchFamily="2" charset="2"/>
              </a:rPr>
              <a:t>linkedlist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8650" y="1971602"/>
            <a:ext cx="4726549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80"/>
                </a:solidFill>
              </a:rPr>
              <a:t>class 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 err="1">
                <a:solidFill>
                  <a:srgbClr val="000080"/>
                </a:solidFill>
              </a:rPr>
              <a:t>def</a:t>
            </a:r>
            <a:r>
              <a:rPr lang="en-US" sz="2000" b="1" dirty="0">
                <a:solidFill>
                  <a:srgbClr val="000080"/>
                </a:solidFill>
              </a:rPr>
              <a:t> 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 err="1">
                <a:solidFill>
                  <a:srgbClr val="B200B2"/>
                </a:solidFill>
              </a:rPr>
              <a:t>init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0080"/>
                </a:solidFill>
              </a:rPr>
              <a:t>None</a:t>
            </a:r>
            <a:endParaRPr lang="en-US" sz="2000" dirty="0"/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80"/>
                </a:solidFill>
              </a:rPr>
              <a:t>    </a:t>
            </a:r>
            <a:r>
              <a:rPr lang="en-US" sz="2000" b="1" dirty="0" err="1" smtClean="0">
                <a:solidFill>
                  <a:srgbClr val="000080"/>
                </a:solidFill>
              </a:rPr>
              <a:t>def</a:t>
            </a:r>
            <a:r>
              <a:rPr lang="en-US" sz="2000" b="1" dirty="0" smtClean="0">
                <a:solidFill>
                  <a:srgbClr val="000080"/>
                </a:solidFill>
              </a:rPr>
              <a:t> </a:t>
            </a:r>
            <a:r>
              <a:rPr lang="en-US" sz="2000" dirty="0" err="1"/>
              <a:t>addFirst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/>
              <a:t>, data):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smtClean="0"/>
              <a:t>    </a:t>
            </a:r>
            <a:r>
              <a:rPr lang="en-US" sz="2000" dirty="0" err="1" smtClean="0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/>
              <a:t> = </a:t>
            </a:r>
            <a:r>
              <a:rPr lang="en-US" sz="2000" dirty="0" err="1"/>
              <a:t>ListNode</a:t>
            </a:r>
            <a:r>
              <a:rPr lang="en-US" sz="2000" dirty="0"/>
              <a:t>(data,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 smtClean="0"/>
              <a:t>)</a:t>
            </a:r>
            <a:endParaRPr lang="en-US" sz="2000" b="1" dirty="0" smtClean="0">
              <a:solidFill>
                <a:srgbClr val="00008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27957" y="1476313"/>
            <a:ext cx="2929677" cy="11430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L = </a:t>
            </a:r>
            <a:r>
              <a:rPr lang="en-US" sz="2400" dirty="0" err="1"/>
              <a:t>LinkedList</a:t>
            </a:r>
            <a:r>
              <a:rPr lang="en-US" sz="2400" dirty="0" smtClean="0"/>
              <a:t>()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</a:rPr>
              <a:t>L.addFirst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  <a:endParaRPr lang="en-US" sz="2400" b="1" dirty="0">
              <a:solidFill>
                <a:srgbClr val="00008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6006" y="5104972"/>
            <a:ext cx="1368559" cy="1365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3184" y="5406348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6006" y="541822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_head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2926" y="5230472"/>
            <a:ext cx="772732" cy="7448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5B9BD5"/>
                </a:solidFill>
              </a:rPr>
              <a:t>None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1679928" y="5600006"/>
            <a:ext cx="842998" cy="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676" y="4461616"/>
            <a:ext cx="459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12" idx="2"/>
            <a:endCxn id="6" idx="0"/>
          </p:cNvCxnSpPr>
          <p:nvPr/>
        </p:nvCxnSpPr>
        <p:spPr>
          <a:xfrm>
            <a:off x="769197" y="4984836"/>
            <a:ext cx="751089" cy="120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72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30"/>
            <a:ext cx="7886700" cy="89356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Adding new nodes to a </a:t>
            </a:r>
            <a:r>
              <a:rPr lang="en-US" sz="2400" dirty="0" err="1" smtClean="0">
                <a:sym typeface="Wingdings" panose="05000000000000000000" pitchFamily="2" charset="2"/>
              </a:rPr>
              <a:t>linkedlist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8650" y="1971601"/>
            <a:ext cx="4726549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80"/>
                </a:solidFill>
              </a:rPr>
              <a:t>class 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 err="1">
                <a:solidFill>
                  <a:srgbClr val="000080"/>
                </a:solidFill>
              </a:rPr>
              <a:t>def</a:t>
            </a:r>
            <a:r>
              <a:rPr lang="en-US" sz="2000" b="1" dirty="0">
                <a:solidFill>
                  <a:srgbClr val="000080"/>
                </a:solidFill>
              </a:rPr>
              <a:t> 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 err="1">
                <a:solidFill>
                  <a:srgbClr val="B200B2"/>
                </a:solidFill>
              </a:rPr>
              <a:t>init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/>
              <a:t> = </a:t>
            </a:r>
            <a:r>
              <a:rPr lang="en-US" sz="2000" b="1" dirty="0" smtClean="0">
                <a:solidFill>
                  <a:srgbClr val="000080"/>
                </a:solidFill>
              </a:rPr>
              <a:t>None</a:t>
            </a:r>
            <a:endParaRPr lang="en-US" sz="2000" dirty="0" smtClean="0"/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80"/>
                </a:solidFill>
              </a:rPr>
              <a:t>  </a:t>
            </a:r>
            <a:r>
              <a:rPr lang="en-US" sz="2000" b="1" dirty="0" err="1" smtClean="0">
                <a:solidFill>
                  <a:srgbClr val="000080"/>
                </a:solidFill>
              </a:rPr>
              <a:t>def</a:t>
            </a:r>
            <a:r>
              <a:rPr lang="en-US" sz="2000" b="1" dirty="0" smtClean="0">
                <a:solidFill>
                  <a:srgbClr val="000080"/>
                </a:solidFill>
              </a:rPr>
              <a:t> </a:t>
            </a:r>
            <a:r>
              <a:rPr lang="en-US" sz="2000" dirty="0" err="1"/>
              <a:t>addFirst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/>
              <a:t>, data):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smtClean="0"/>
              <a:t>  </a:t>
            </a:r>
            <a:r>
              <a:rPr lang="en-US" sz="2000" dirty="0" err="1" smtClean="0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/>
              <a:t> = </a:t>
            </a:r>
            <a:r>
              <a:rPr lang="en-US" sz="2000" dirty="0" err="1"/>
              <a:t>ListNode</a:t>
            </a:r>
            <a:r>
              <a:rPr lang="en-US" sz="2000" dirty="0"/>
              <a:t>(data,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 smtClean="0"/>
              <a:t>)</a:t>
            </a:r>
            <a:endParaRPr lang="en-US" sz="2000" b="1" dirty="0" smtClean="0">
              <a:solidFill>
                <a:srgbClr val="00008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27957" y="1447683"/>
            <a:ext cx="292967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L = </a:t>
            </a:r>
            <a:r>
              <a:rPr lang="en-US" sz="2400" dirty="0" err="1"/>
              <a:t>LinkedList</a:t>
            </a:r>
            <a:r>
              <a:rPr lang="en-US" sz="2400" dirty="0" smtClean="0"/>
              <a:t>()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L.addFirst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/>
              <a:t>)</a:t>
            </a:r>
            <a:endParaRPr lang="en-US" sz="2400" b="1" dirty="0" smtClean="0">
              <a:solidFill>
                <a:srgbClr val="00008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6006" y="5582330"/>
            <a:ext cx="1368559" cy="779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9928" y="5814152"/>
            <a:ext cx="186744" cy="2170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6006" y="571443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_head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1866672" y="5922700"/>
            <a:ext cx="656254" cy="2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676" y="4461616"/>
            <a:ext cx="459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12" idx="2"/>
            <a:endCxn id="6" idx="0"/>
          </p:cNvCxnSpPr>
          <p:nvPr/>
        </p:nvCxnSpPr>
        <p:spPr>
          <a:xfrm>
            <a:off x="769197" y="4984836"/>
            <a:ext cx="751089" cy="597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54882" y="5582330"/>
            <a:ext cx="1308780" cy="779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59994" y="5676112"/>
            <a:ext cx="212502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09272" y="4741438"/>
            <a:ext cx="504705" cy="4281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5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1" flipV="1">
            <a:off x="3440487" y="5132588"/>
            <a:ext cx="25758" cy="543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54882" y="5582330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73727" y="5975735"/>
            <a:ext cx="185036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53174" y="589034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88798" y="5684591"/>
            <a:ext cx="772732" cy="7448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</a:rPr>
              <a:t>None</a:t>
            </a:r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 flipV="1">
            <a:off x="3558763" y="6057005"/>
            <a:ext cx="1330035" cy="1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2" grpId="0"/>
      <p:bldP spid="14" grpId="0" animBg="1"/>
      <p:bldP spid="15" grpId="0" animBg="1"/>
      <p:bldP spid="16" grpId="0" animBg="1"/>
      <p:bldP spid="18" grpId="0"/>
      <p:bldP spid="19" grpId="0" animBg="1"/>
      <p:bldP spid="20" grpId="0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30"/>
            <a:ext cx="7886700" cy="89356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Adding new nodes to a </a:t>
            </a:r>
            <a:r>
              <a:rPr lang="en-US" sz="2400" dirty="0" err="1" smtClean="0">
                <a:sym typeface="Wingdings" panose="05000000000000000000" pitchFamily="2" charset="2"/>
              </a:rPr>
              <a:t>linkedlist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8650" y="1971602"/>
            <a:ext cx="4726549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80"/>
                </a:solidFill>
              </a:rPr>
              <a:t>class 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 err="1">
                <a:solidFill>
                  <a:srgbClr val="000080"/>
                </a:solidFill>
              </a:rPr>
              <a:t>def</a:t>
            </a:r>
            <a:r>
              <a:rPr lang="en-US" sz="2000" b="1" dirty="0">
                <a:solidFill>
                  <a:srgbClr val="000080"/>
                </a:solidFill>
              </a:rPr>
              <a:t> 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 err="1">
                <a:solidFill>
                  <a:srgbClr val="B200B2"/>
                </a:solidFill>
              </a:rPr>
              <a:t>init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0080"/>
                </a:solidFill>
              </a:rPr>
              <a:t>None</a:t>
            </a:r>
            <a:endParaRPr lang="en-US" sz="2000" dirty="0"/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80"/>
                </a:solidFill>
              </a:rPr>
              <a:t>   </a:t>
            </a:r>
            <a:r>
              <a:rPr lang="en-US" sz="2000" b="1" dirty="0" err="1" smtClean="0">
                <a:solidFill>
                  <a:srgbClr val="000080"/>
                </a:solidFill>
              </a:rPr>
              <a:t>def</a:t>
            </a:r>
            <a:r>
              <a:rPr lang="en-US" sz="2000" b="1" dirty="0" smtClean="0">
                <a:solidFill>
                  <a:srgbClr val="000080"/>
                </a:solidFill>
              </a:rPr>
              <a:t> </a:t>
            </a:r>
            <a:r>
              <a:rPr lang="en-US" sz="2000" dirty="0" err="1"/>
              <a:t>addFirst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/>
              <a:t>, data):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/>
              <a:t> = </a:t>
            </a:r>
            <a:r>
              <a:rPr lang="en-US" sz="2000" dirty="0" err="1"/>
              <a:t>ListNode</a:t>
            </a:r>
            <a:r>
              <a:rPr lang="en-US" sz="2000" dirty="0"/>
              <a:t>(data,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 smtClean="0"/>
              <a:t>)</a:t>
            </a:r>
            <a:endParaRPr lang="en-US" sz="2000" b="1" dirty="0" smtClean="0">
              <a:solidFill>
                <a:srgbClr val="00008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27957" y="1170685"/>
            <a:ext cx="2929677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L = </a:t>
            </a:r>
            <a:r>
              <a:rPr lang="en-US" sz="2400" dirty="0" err="1"/>
              <a:t>LinkedList</a:t>
            </a:r>
            <a:r>
              <a:rPr lang="en-US" sz="2400" dirty="0" smtClean="0"/>
              <a:t>()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L.addFirst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 smtClean="0"/>
              <a:t>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L.addFirst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)</a:t>
            </a:r>
            <a:endParaRPr lang="en-US" sz="2400" b="1" dirty="0" smtClean="0">
              <a:solidFill>
                <a:srgbClr val="00008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6006" y="5582330"/>
            <a:ext cx="1368559" cy="779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9928" y="5814152"/>
            <a:ext cx="186744" cy="2170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6006" y="571443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_head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1866672" y="5922700"/>
            <a:ext cx="656254" cy="2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676" y="4461616"/>
            <a:ext cx="459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12" idx="2"/>
            <a:endCxn id="6" idx="0"/>
          </p:cNvCxnSpPr>
          <p:nvPr/>
        </p:nvCxnSpPr>
        <p:spPr>
          <a:xfrm>
            <a:off x="769197" y="4984836"/>
            <a:ext cx="751089" cy="597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54882" y="5582330"/>
            <a:ext cx="1308780" cy="779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59994" y="5676112"/>
            <a:ext cx="212502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09272" y="4741438"/>
            <a:ext cx="504705" cy="4281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5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1" flipV="1">
            <a:off x="3440487" y="5132588"/>
            <a:ext cx="25758" cy="543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54882" y="5582330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73727" y="5975735"/>
            <a:ext cx="185036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53174" y="589034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88798" y="5684591"/>
            <a:ext cx="772732" cy="7448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</a:rPr>
              <a:t>None</a:t>
            </a:r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 flipV="1">
            <a:off x="3558763" y="6057005"/>
            <a:ext cx="1330035" cy="1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54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2" grpId="0"/>
      <p:bldP spid="14" grpId="0" animBg="1"/>
      <p:bldP spid="15" grpId="0" animBg="1"/>
      <p:bldP spid="16" grpId="0" animBg="1"/>
      <p:bldP spid="18" grpId="0"/>
      <p:bldP spid="19" grpId="0" animBg="1"/>
      <p:bldP spid="20" grpId="0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30"/>
            <a:ext cx="7886700" cy="89356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Adding new nodes to a </a:t>
            </a:r>
            <a:r>
              <a:rPr lang="en-US" sz="2400" dirty="0" err="1" smtClean="0">
                <a:sym typeface="Wingdings" panose="05000000000000000000" pitchFamily="2" charset="2"/>
              </a:rPr>
              <a:t>linkedlist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8650" y="1971602"/>
            <a:ext cx="4726549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80"/>
                </a:solidFill>
              </a:rPr>
              <a:t>class 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 err="1">
                <a:solidFill>
                  <a:srgbClr val="000080"/>
                </a:solidFill>
              </a:rPr>
              <a:t>def</a:t>
            </a:r>
            <a:r>
              <a:rPr lang="en-US" sz="2000" b="1" dirty="0">
                <a:solidFill>
                  <a:srgbClr val="000080"/>
                </a:solidFill>
              </a:rPr>
              <a:t> 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 err="1">
                <a:solidFill>
                  <a:srgbClr val="B200B2"/>
                </a:solidFill>
              </a:rPr>
              <a:t>init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0080"/>
                </a:solidFill>
              </a:rPr>
              <a:t>None</a:t>
            </a:r>
            <a:endParaRPr lang="en-US" sz="2000" dirty="0"/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80"/>
                </a:solidFill>
              </a:rPr>
              <a:t>    </a:t>
            </a:r>
            <a:r>
              <a:rPr lang="en-US" sz="2000" b="1" dirty="0" err="1" smtClean="0">
                <a:solidFill>
                  <a:srgbClr val="000080"/>
                </a:solidFill>
              </a:rPr>
              <a:t>def</a:t>
            </a:r>
            <a:r>
              <a:rPr lang="en-US" sz="2000" b="1" dirty="0" smtClean="0">
                <a:solidFill>
                  <a:srgbClr val="000080"/>
                </a:solidFill>
              </a:rPr>
              <a:t> </a:t>
            </a:r>
            <a:r>
              <a:rPr lang="en-US" sz="2000" dirty="0" err="1"/>
              <a:t>addFirst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/>
              <a:t>, data):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smtClean="0"/>
              <a:t>  </a:t>
            </a:r>
            <a:r>
              <a:rPr lang="en-US" sz="2000" dirty="0" err="1" smtClean="0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/>
              <a:t> = </a:t>
            </a:r>
            <a:r>
              <a:rPr lang="en-US" sz="2000" dirty="0" err="1"/>
              <a:t>ListNode</a:t>
            </a:r>
            <a:r>
              <a:rPr lang="en-US" sz="2000" dirty="0"/>
              <a:t>(data,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 smtClean="0"/>
              <a:t>)</a:t>
            </a:r>
            <a:endParaRPr lang="en-US" sz="2000" b="1" dirty="0" smtClean="0">
              <a:solidFill>
                <a:srgbClr val="00008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27957" y="1170685"/>
            <a:ext cx="2929677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L = </a:t>
            </a:r>
            <a:r>
              <a:rPr lang="en-US" sz="2400" dirty="0" err="1"/>
              <a:t>LinkedList</a:t>
            </a:r>
            <a:r>
              <a:rPr lang="en-US" sz="2400" dirty="0" smtClean="0"/>
              <a:t>()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L.addFirst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 smtClean="0"/>
              <a:t>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L.addFirst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)</a:t>
            </a:r>
            <a:endParaRPr lang="en-US" sz="2400" b="1" dirty="0" smtClean="0">
              <a:solidFill>
                <a:srgbClr val="00008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6006" y="5582330"/>
            <a:ext cx="1368559" cy="779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9928" y="5814152"/>
            <a:ext cx="186744" cy="2170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6006" y="571443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_head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1866672" y="5922700"/>
            <a:ext cx="656254" cy="2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676" y="4461616"/>
            <a:ext cx="459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12" idx="2"/>
            <a:endCxn id="6" idx="0"/>
          </p:cNvCxnSpPr>
          <p:nvPr/>
        </p:nvCxnSpPr>
        <p:spPr>
          <a:xfrm>
            <a:off x="769197" y="4984836"/>
            <a:ext cx="751089" cy="597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35967" y="5582330"/>
            <a:ext cx="1308780" cy="779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41079" y="5676112"/>
            <a:ext cx="212502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90357" y="4741438"/>
            <a:ext cx="504705" cy="4281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5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1" flipV="1">
            <a:off x="4921572" y="5132588"/>
            <a:ext cx="25758" cy="543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5967" y="5582330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54812" y="5975735"/>
            <a:ext cx="185036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34259" y="589034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69883" y="5684591"/>
            <a:ext cx="772732" cy="7448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</a:rPr>
              <a:t>None</a:t>
            </a:r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 flipV="1">
            <a:off x="5039848" y="6057005"/>
            <a:ext cx="1330035" cy="1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01185" y="5594645"/>
            <a:ext cx="1308780" cy="779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06297" y="5688427"/>
            <a:ext cx="212502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55575" y="4753753"/>
            <a:ext cx="504705" cy="4281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3</a:t>
            </a:r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H="1" flipV="1">
            <a:off x="3386790" y="5144903"/>
            <a:ext cx="25758" cy="543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01185" y="5594645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20030" y="5988050"/>
            <a:ext cx="185036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99477" y="590266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0" name="Straight Arrow Connector 29"/>
          <p:cNvCxnSpPr>
            <a:stCxn id="28" idx="3"/>
            <a:endCxn id="20" idx="1"/>
          </p:cNvCxnSpPr>
          <p:nvPr/>
        </p:nvCxnSpPr>
        <p:spPr>
          <a:xfrm flipV="1">
            <a:off x="3505066" y="6075012"/>
            <a:ext cx="529193" cy="11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42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2" grpId="0"/>
      <p:bldP spid="14" grpId="0" animBg="1"/>
      <p:bldP spid="15" grpId="0" animBg="1"/>
      <p:bldP spid="16" grpId="0" animBg="1"/>
      <p:bldP spid="18" grpId="0"/>
      <p:bldP spid="19" grpId="0" animBg="1"/>
      <p:bldP spid="20" grpId="0"/>
      <p:bldP spid="21" grpId="0" animBg="1"/>
      <p:bldP spid="23" grpId="0" animBg="1"/>
      <p:bldP spid="24" grpId="0" animBg="1"/>
      <p:bldP spid="25" grpId="0" animBg="1"/>
      <p:bldP spid="27" grpId="0"/>
      <p:bldP spid="28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29"/>
            <a:ext cx="7886700" cy="2026901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/>
              <a:t>It is a simple data structure that stores a sequential collection.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 </a:t>
            </a:r>
            <a:r>
              <a:rPr lang="en-US" sz="2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data</a:t>
            </a:r>
            <a:r>
              <a:rPr lang="en-US" sz="2400" dirty="0" smtClean="0">
                <a:sym typeface="Wingdings" panose="05000000000000000000" pitchFamily="2" charset="2"/>
              </a:rPr>
              <a:t> is stored in individual objects called </a:t>
            </a:r>
            <a:r>
              <a:rPr lang="en-US" sz="2400" b="1" i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nodes</a:t>
            </a:r>
            <a:r>
              <a:rPr lang="en-US" sz="24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2689" y="4902558"/>
            <a:ext cx="1651886" cy="1365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7308" y="5004516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9576" y="3200400"/>
            <a:ext cx="1094704" cy="9916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38294" y="4192075"/>
            <a:ext cx="0" cy="1015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52689" y="5028262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9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30"/>
            <a:ext cx="7886700" cy="89356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Adding new nodes to a </a:t>
            </a:r>
            <a:r>
              <a:rPr lang="en-US" sz="2400" dirty="0" err="1" smtClean="0">
                <a:sym typeface="Wingdings" panose="05000000000000000000" pitchFamily="2" charset="2"/>
              </a:rPr>
              <a:t>linkedlist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8650" y="1971601"/>
            <a:ext cx="4726549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80"/>
                </a:solidFill>
              </a:rPr>
              <a:t>class 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 err="1">
                <a:solidFill>
                  <a:srgbClr val="000080"/>
                </a:solidFill>
              </a:rPr>
              <a:t>def</a:t>
            </a:r>
            <a:r>
              <a:rPr lang="en-US" sz="2000" b="1" dirty="0">
                <a:solidFill>
                  <a:srgbClr val="000080"/>
                </a:solidFill>
              </a:rPr>
              <a:t> 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 err="1">
                <a:solidFill>
                  <a:srgbClr val="B200B2"/>
                </a:solidFill>
              </a:rPr>
              <a:t>init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/>
              <a:t> = </a:t>
            </a:r>
            <a:r>
              <a:rPr lang="en-US" sz="2000" b="1" dirty="0" smtClean="0">
                <a:solidFill>
                  <a:srgbClr val="000080"/>
                </a:solidFill>
              </a:rPr>
              <a:t>None</a:t>
            </a:r>
            <a:endParaRPr lang="en-US" sz="2000" dirty="0" smtClean="0"/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80"/>
                </a:solidFill>
              </a:rPr>
              <a:t>   </a:t>
            </a:r>
            <a:r>
              <a:rPr lang="en-US" sz="2000" b="1" dirty="0" err="1" smtClean="0">
                <a:solidFill>
                  <a:srgbClr val="000080"/>
                </a:solidFill>
              </a:rPr>
              <a:t>def</a:t>
            </a:r>
            <a:r>
              <a:rPr lang="en-US" sz="2000" b="1" dirty="0" smtClean="0">
                <a:solidFill>
                  <a:srgbClr val="000080"/>
                </a:solidFill>
              </a:rPr>
              <a:t> </a:t>
            </a:r>
            <a:r>
              <a:rPr lang="en-US" sz="2000" dirty="0" err="1"/>
              <a:t>addFirst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/>
              <a:t>, data):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/>
              <a:t> = </a:t>
            </a:r>
            <a:r>
              <a:rPr lang="en-US" sz="2000" dirty="0" err="1"/>
              <a:t>ListNode</a:t>
            </a:r>
            <a:r>
              <a:rPr lang="en-US" sz="2000" dirty="0"/>
              <a:t>(data,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 smtClean="0"/>
              <a:t>)</a:t>
            </a:r>
            <a:endParaRPr lang="en-US" sz="2000" b="1" dirty="0" smtClean="0">
              <a:solidFill>
                <a:srgbClr val="00008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27957" y="893686"/>
            <a:ext cx="2929677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L = </a:t>
            </a:r>
            <a:r>
              <a:rPr lang="en-US" sz="2400" dirty="0" err="1"/>
              <a:t>LinkedList</a:t>
            </a:r>
            <a:r>
              <a:rPr lang="en-US" sz="2400" dirty="0" smtClean="0"/>
              <a:t>()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L.addFirst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 smtClean="0"/>
              <a:t>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L.addFirst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 smtClean="0"/>
              <a:t>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L.addFirst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8</a:t>
            </a:r>
            <a:r>
              <a:rPr lang="en-US" sz="2400" dirty="0"/>
              <a:t>)</a:t>
            </a:r>
            <a:endParaRPr lang="en-US" sz="2400" b="1" dirty="0" smtClean="0">
              <a:solidFill>
                <a:srgbClr val="00008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6006" y="5582330"/>
            <a:ext cx="1368559" cy="779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9928" y="5814152"/>
            <a:ext cx="186744" cy="2170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6006" y="571443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_head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1866672" y="5922700"/>
            <a:ext cx="656254" cy="2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676" y="4461616"/>
            <a:ext cx="459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12" idx="2"/>
            <a:endCxn id="6" idx="0"/>
          </p:cNvCxnSpPr>
          <p:nvPr/>
        </p:nvCxnSpPr>
        <p:spPr>
          <a:xfrm>
            <a:off x="769197" y="4984836"/>
            <a:ext cx="751089" cy="597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35967" y="5582330"/>
            <a:ext cx="1308780" cy="779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41079" y="5676112"/>
            <a:ext cx="212502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90357" y="4741438"/>
            <a:ext cx="504705" cy="4281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5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1" flipV="1">
            <a:off x="4921572" y="5132588"/>
            <a:ext cx="25758" cy="543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5967" y="5582330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54812" y="5975735"/>
            <a:ext cx="185036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34259" y="589034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69883" y="5684591"/>
            <a:ext cx="772732" cy="7448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</a:rPr>
              <a:t>None</a:t>
            </a:r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 flipV="1">
            <a:off x="5039848" y="6057005"/>
            <a:ext cx="1330035" cy="1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01185" y="5594645"/>
            <a:ext cx="1308780" cy="779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06297" y="5688427"/>
            <a:ext cx="212502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55575" y="4753753"/>
            <a:ext cx="504705" cy="4281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3</a:t>
            </a:r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H="1" flipV="1">
            <a:off x="3386790" y="5144903"/>
            <a:ext cx="25758" cy="543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01185" y="5594645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20030" y="5988050"/>
            <a:ext cx="185036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99477" y="590266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0" name="Straight Arrow Connector 29"/>
          <p:cNvCxnSpPr>
            <a:stCxn id="28" idx="3"/>
            <a:endCxn id="20" idx="1"/>
          </p:cNvCxnSpPr>
          <p:nvPr/>
        </p:nvCxnSpPr>
        <p:spPr>
          <a:xfrm flipV="1">
            <a:off x="3505066" y="6075012"/>
            <a:ext cx="529193" cy="11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6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2" grpId="0"/>
      <p:bldP spid="14" grpId="0" animBg="1"/>
      <p:bldP spid="15" grpId="0" animBg="1"/>
      <p:bldP spid="16" grpId="0" animBg="1"/>
      <p:bldP spid="18" grpId="0"/>
      <p:bldP spid="19" grpId="0" animBg="1"/>
      <p:bldP spid="20" grpId="0"/>
      <p:bldP spid="21" grpId="0" animBg="1"/>
      <p:bldP spid="23" grpId="0" animBg="1"/>
      <p:bldP spid="24" grpId="0" animBg="1"/>
      <p:bldP spid="25" grpId="0" animBg="1"/>
      <p:bldP spid="27" grpId="0"/>
      <p:bldP spid="28" grpId="0" animBg="1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30"/>
            <a:ext cx="7886700" cy="89356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Adding new nodes to a </a:t>
            </a:r>
            <a:r>
              <a:rPr lang="en-US" sz="2400" dirty="0" err="1" smtClean="0">
                <a:sym typeface="Wingdings" panose="05000000000000000000" pitchFamily="2" charset="2"/>
              </a:rPr>
              <a:t>linkedlist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8650" y="1971601"/>
            <a:ext cx="4726549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80"/>
                </a:solidFill>
              </a:rPr>
              <a:t>class 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 err="1">
                <a:solidFill>
                  <a:srgbClr val="000080"/>
                </a:solidFill>
              </a:rPr>
              <a:t>def</a:t>
            </a:r>
            <a:r>
              <a:rPr lang="en-US" sz="2000" b="1" dirty="0">
                <a:solidFill>
                  <a:srgbClr val="000080"/>
                </a:solidFill>
              </a:rPr>
              <a:t> 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 err="1">
                <a:solidFill>
                  <a:srgbClr val="B200B2"/>
                </a:solidFill>
              </a:rPr>
              <a:t>init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/>
              <a:t> = </a:t>
            </a:r>
            <a:r>
              <a:rPr lang="en-US" sz="2000" b="1" dirty="0" smtClean="0">
                <a:solidFill>
                  <a:srgbClr val="000080"/>
                </a:solidFill>
              </a:rPr>
              <a:t>None</a:t>
            </a:r>
            <a:endParaRPr lang="en-US" sz="2000" dirty="0" smtClean="0"/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80"/>
                </a:solidFill>
              </a:rPr>
              <a:t>    </a:t>
            </a:r>
            <a:r>
              <a:rPr lang="en-US" sz="2000" b="1" dirty="0" err="1" smtClean="0">
                <a:solidFill>
                  <a:srgbClr val="000080"/>
                </a:solidFill>
              </a:rPr>
              <a:t>def</a:t>
            </a:r>
            <a:r>
              <a:rPr lang="en-US" sz="2000" b="1" dirty="0" smtClean="0">
                <a:solidFill>
                  <a:srgbClr val="000080"/>
                </a:solidFill>
              </a:rPr>
              <a:t> </a:t>
            </a:r>
            <a:r>
              <a:rPr lang="en-US" sz="2000" dirty="0" err="1"/>
              <a:t>addFirst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/>
              <a:t>, data):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smtClean="0"/>
              <a:t>    </a:t>
            </a:r>
            <a:r>
              <a:rPr lang="en-US" sz="2000" dirty="0" err="1" smtClean="0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/>
              <a:t> = </a:t>
            </a:r>
            <a:r>
              <a:rPr lang="en-US" sz="2000" dirty="0" err="1"/>
              <a:t>ListNode</a:t>
            </a:r>
            <a:r>
              <a:rPr lang="en-US" sz="2000" dirty="0"/>
              <a:t>(data,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 smtClean="0"/>
              <a:t>)</a:t>
            </a:r>
            <a:endParaRPr lang="en-US" sz="2000" b="1" dirty="0" smtClean="0">
              <a:solidFill>
                <a:srgbClr val="00008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27957" y="893686"/>
            <a:ext cx="2929677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L = </a:t>
            </a:r>
            <a:r>
              <a:rPr lang="en-US" sz="2400" dirty="0" err="1"/>
              <a:t>LinkedList</a:t>
            </a:r>
            <a:r>
              <a:rPr lang="en-US" sz="2400" dirty="0" smtClean="0"/>
              <a:t>()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L.addFirst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 smtClean="0"/>
              <a:t>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L.addFirst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 smtClean="0"/>
              <a:t>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L.addFirst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8</a:t>
            </a:r>
            <a:r>
              <a:rPr lang="en-US" sz="2400" dirty="0"/>
              <a:t>)</a:t>
            </a:r>
            <a:endParaRPr lang="en-US" sz="2400" b="1" dirty="0" smtClean="0">
              <a:solidFill>
                <a:srgbClr val="00008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6006" y="5582330"/>
            <a:ext cx="1368559" cy="779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9928" y="5814152"/>
            <a:ext cx="186744" cy="2170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6006" y="571443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_head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  <a:endCxn id="31" idx="1"/>
          </p:cNvCxnSpPr>
          <p:nvPr/>
        </p:nvCxnSpPr>
        <p:spPr>
          <a:xfrm>
            <a:off x="1866672" y="5922700"/>
            <a:ext cx="554845" cy="7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676" y="4461616"/>
            <a:ext cx="459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12" idx="2"/>
            <a:endCxn id="6" idx="0"/>
          </p:cNvCxnSpPr>
          <p:nvPr/>
        </p:nvCxnSpPr>
        <p:spPr>
          <a:xfrm>
            <a:off x="769197" y="4984836"/>
            <a:ext cx="751089" cy="597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91294" y="5582330"/>
            <a:ext cx="1308780" cy="779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96406" y="5676112"/>
            <a:ext cx="212502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45684" y="4741438"/>
            <a:ext cx="504705" cy="4281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5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1" flipV="1">
            <a:off x="6376899" y="5132588"/>
            <a:ext cx="25758" cy="543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91294" y="5582330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10139" y="5975735"/>
            <a:ext cx="185036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9586" y="589034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99452" y="5684591"/>
            <a:ext cx="772732" cy="7448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</a:rPr>
              <a:t>None</a:t>
            </a:r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>
          <a:xfrm flipV="1">
            <a:off x="6495175" y="6057005"/>
            <a:ext cx="1330035" cy="1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56512" y="5594645"/>
            <a:ext cx="1308780" cy="779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61624" y="5688427"/>
            <a:ext cx="212502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10902" y="4753753"/>
            <a:ext cx="504705" cy="4281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3</a:t>
            </a:r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H="1" flipV="1">
            <a:off x="4842117" y="5144903"/>
            <a:ext cx="25758" cy="543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56512" y="5594645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75357" y="5988050"/>
            <a:ext cx="185036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54804" y="590266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0" name="Straight Arrow Connector 29"/>
          <p:cNvCxnSpPr>
            <a:stCxn id="28" idx="3"/>
            <a:endCxn id="20" idx="1"/>
          </p:cNvCxnSpPr>
          <p:nvPr/>
        </p:nvCxnSpPr>
        <p:spPr>
          <a:xfrm flipV="1">
            <a:off x="4960393" y="6075012"/>
            <a:ext cx="529193" cy="11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421517" y="5607493"/>
            <a:ext cx="1308780" cy="779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26629" y="5701275"/>
            <a:ext cx="212502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75907" y="4766601"/>
            <a:ext cx="504705" cy="4281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8</a:t>
            </a:r>
          </a:p>
        </p:txBody>
      </p:sp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3307122" y="5157751"/>
            <a:ext cx="25758" cy="543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21517" y="5607493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40362" y="6000898"/>
            <a:ext cx="185036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19809" y="591550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8" name="Straight Arrow Connector 37"/>
          <p:cNvCxnSpPr>
            <a:stCxn id="36" idx="3"/>
          </p:cNvCxnSpPr>
          <p:nvPr/>
        </p:nvCxnSpPr>
        <p:spPr>
          <a:xfrm flipV="1">
            <a:off x="3425398" y="6087860"/>
            <a:ext cx="529193" cy="11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10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2" grpId="0"/>
      <p:bldP spid="14" grpId="0" animBg="1"/>
      <p:bldP spid="15" grpId="0" animBg="1"/>
      <p:bldP spid="16" grpId="0" animBg="1"/>
      <p:bldP spid="18" grpId="0"/>
      <p:bldP spid="19" grpId="0" animBg="1"/>
      <p:bldP spid="20" grpId="0"/>
      <p:bldP spid="21" grpId="0" animBg="1"/>
      <p:bldP spid="23" grpId="0" animBg="1"/>
      <p:bldP spid="24" grpId="0" animBg="1"/>
      <p:bldP spid="25" grpId="0" animBg="1"/>
      <p:bldP spid="27" grpId="0"/>
      <p:bldP spid="28" grpId="0" animBg="1"/>
      <p:bldP spid="29" grpId="0"/>
      <p:bldP spid="31" grpId="0" animBg="1"/>
      <p:bldP spid="32" grpId="0" animBg="1"/>
      <p:bldP spid="33" grpId="0" animBg="1"/>
      <p:bldP spid="35" grpId="0"/>
      <p:bldP spid="36" grpId="0" animBg="1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30"/>
            <a:ext cx="7886700" cy="89356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Removing  the first node of a </a:t>
            </a:r>
            <a:r>
              <a:rPr lang="en-US" sz="2400" dirty="0" err="1" smtClean="0">
                <a:sym typeface="Wingdings" panose="05000000000000000000" pitchFamily="2" charset="2"/>
              </a:rPr>
              <a:t>linkedlist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8650" y="2027076"/>
            <a:ext cx="4726549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80"/>
                </a:solidFill>
              </a:rPr>
              <a:t>class 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 err="1">
                <a:solidFill>
                  <a:srgbClr val="000080"/>
                </a:solidFill>
              </a:rPr>
              <a:t>def</a:t>
            </a:r>
            <a:r>
              <a:rPr lang="en-US" sz="2000" b="1" dirty="0">
                <a:solidFill>
                  <a:srgbClr val="000080"/>
                </a:solidFill>
              </a:rPr>
              <a:t> 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 err="1">
                <a:solidFill>
                  <a:srgbClr val="B200B2"/>
                </a:solidFill>
              </a:rPr>
              <a:t>init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0080"/>
                </a:solidFill>
              </a:rPr>
              <a:t>None</a:t>
            </a:r>
            <a:endParaRPr lang="en-US" sz="2000" dirty="0"/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80"/>
                </a:solidFill>
              </a:rPr>
              <a:t>    </a:t>
            </a:r>
            <a:r>
              <a:rPr lang="en-US" sz="2000" b="1" dirty="0" err="1" smtClean="0">
                <a:solidFill>
                  <a:srgbClr val="000080"/>
                </a:solidFill>
              </a:rPr>
              <a:t>def</a:t>
            </a:r>
            <a:r>
              <a:rPr lang="en-US" sz="2000" b="1" dirty="0" smtClean="0">
                <a:solidFill>
                  <a:srgbClr val="000080"/>
                </a:solidFill>
              </a:rPr>
              <a:t> </a:t>
            </a:r>
            <a:r>
              <a:rPr lang="en-US" sz="2000" dirty="0" err="1"/>
              <a:t>addFirst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/>
              <a:t>, data):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smtClean="0"/>
              <a:t>    </a:t>
            </a:r>
            <a:r>
              <a:rPr lang="en-US" sz="2000" dirty="0" err="1" smtClean="0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/>
              <a:t> = </a:t>
            </a:r>
            <a:r>
              <a:rPr lang="en-US" sz="2000" dirty="0" err="1"/>
              <a:t>ListNode</a:t>
            </a:r>
            <a:r>
              <a:rPr lang="en-US" sz="2000" dirty="0"/>
              <a:t>(data,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 smtClean="0"/>
              <a:t>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80"/>
                </a:solidFill>
              </a:rPr>
              <a:t>    </a:t>
            </a:r>
            <a:r>
              <a:rPr lang="en-US" sz="2000" b="1" dirty="0" err="1" smtClean="0">
                <a:solidFill>
                  <a:srgbClr val="000080"/>
                </a:solidFill>
              </a:rPr>
              <a:t>def</a:t>
            </a:r>
            <a:r>
              <a:rPr lang="en-US" sz="2000" b="1" dirty="0" smtClean="0">
                <a:solidFill>
                  <a:srgbClr val="000080"/>
                </a:solidFill>
              </a:rPr>
              <a:t> </a:t>
            </a:r>
            <a:r>
              <a:rPr lang="en-US" sz="2000" dirty="0" err="1"/>
              <a:t>removeFirst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smtClean="0"/>
              <a:t>    data  </a:t>
            </a:r>
            <a:r>
              <a:rPr lang="en-US" sz="2000" dirty="0"/>
              <a:t>=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._head._data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smtClean="0"/>
              <a:t>    </a:t>
            </a:r>
            <a:r>
              <a:rPr lang="en-US" sz="2000" dirty="0" err="1" smtClean="0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._head._link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smtClean="0"/>
              <a:t>    </a:t>
            </a:r>
            <a:r>
              <a:rPr lang="en-US" sz="2000" b="1" dirty="0" smtClean="0">
                <a:solidFill>
                  <a:srgbClr val="000080"/>
                </a:solidFill>
              </a:rPr>
              <a:t>return </a:t>
            </a:r>
            <a:r>
              <a:rPr lang="en-US" sz="2000" dirty="0"/>
              <a:t>data</a:t>
            </a:r>
            <a:endParaRPr lang="en-US" sz="2000" b="1" dirty="0" smtClean="0">
              <a:solidFill>
                <a:srgbClr val="00008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27957" y="1808095"/>
            <a:ext cx="2929677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L = </a:t>
            </a:r>
            <a:r>
              <a:rPr lang="en-US" sz="2400" dirty="0" err="1"/>
              <a:t>LinkedList</a:t>
            </a:r>
            <a:r>
              <a:rPr lang="en-US" sz="2400" dirty="0" smtClean="0"/>
              <a:t>()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L.addFirst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 smtClean="0"/>
              <a:t>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L.addFirst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 smtClean="0"/>
              <a:t>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L.addFirst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8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360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30"/>
            <a:ext cx="7886700" cy="89356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Removing  the first node of a </a:t>
            </a:r>
            <a:r>
              <a:rPr lang="en-US" sz="2400" dirty="0" err="1" smtClean="0">
                <a:sym typeface="Wingdings" panose="05000000000000000000" pitchFamily="2" charset="2"/>
              </a:rPr>
              <a:t>linkedlist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8650" y="2027076"/>
            <a:ext cx="4726549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80"/>
                </a:solidFill>
              </a:rPr>
              <a:t>class 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 err="1">
                <a:solidFill>
                  <a:srgbClr val="000080"/>
                </a:solidFill>
              </a:rPr>
              <a:t>def</a:t>
            </a:r>
            <a:r>
              <a:rPr lang="en-US" sz="2000" b="1" dirty="0">
                <a:solidFill>
                  <a:srgbClr val="000080"/>
                </a:solidFill>
              </a:rPr>
              <a:t> 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 err="1">
                <a:solidFill>
                  <a:srgbClr val="B200B2"/>
                </a:solidFill>
              </a:rPr>
              <a:t>init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0080"/>
                </a:solidFill>
              </a:rPr>
              <a:t>None</a:t>
            </a:r>
            <a:endParaRPr lang="en-US" sz="2000" dirty="0"/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80"/>
                </a:solidFill>
              </a:rPr>
              <a:t>   </a:t>
            </a:r>
            <a:r>
              <a:rPr lang="en-US" sz="2000" b="1" dirty="0" err="1" smtClean="0">
                <a:solidFill>
                  <a:srgbClr val="000080"/>
                </a:solidFill>
              </a:rPr>
              <a:t>def</a:t>
            </a:r>
            <a:r>
              <a:rPr lang="en-US" sz="2000" b="1" dirty="0" smtClean="0">
                <a:solidFill>
                  <a:srgbClr val="000080"/>
                </a:solidFill>
              </a:rPr>
              <a:t> </a:t>
            </a:r>
            <a:r>
              <a:rPr lang="en-US" sz="2000" dirty="0" err="1"/>
              <a:t>addFirst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/>
              <a:t>, data):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/>
              <a:t> = </a:t>
            </a:r>
            <a:r>
              <a:rPr lang="en-US" sz="2000" dirty="0" err="1"/>
              <a:t>ListNode</a:t>
            </a:r>
            <a:r>
              <a:rPr lang="en-US" sz="2000" dirty="0"/>
              <a:t>(data,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 smtClean="0"/>
              <a:t>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80"/>
                </a:solidFill>
              </a:rPr>
              <a:t>   </a:t>
            </a:r>
            <a:r>
              <a:rPr lang="en-US" sz="2000" b="1" dirty="0" err="1" smtClean="0">
                <a:solidFill>
                  <a:srgbClr val="000080"/>
                </a:solidFill>
              </a:rPr>
              <a:t>def</a:t>
            </a:r>
            <a:r>
              <a:rPr lang="en-US" sz="2000" b="1" dirty="0" smtClean="0">
                <a:solidFill>
                  <a:srgbClr val="000080"/>
                </a:solidFill>
              </a:rPr>
              <a:t> </a:t>
            </a:r>
            <a:r>
              <a:rPr lang="en-US" sz="2000" dirty="0" err="1"/>
              <a:t>removeFirst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smtClean="0"/>
              <a:t>   data  </a:t>
            </a:r>
            <a:r>
              <a:rPr lang="en-US" sz="2000" dirty="0"/>
              <a:t>=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._head._data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._head._link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b="1" dirty="0" smtClean="0">
                <a:solidFill>
                  <a:srgbClr val="000080"/>
                </a:solidFill>
              </a:rPr>
              <a:t>return </a:t>
            </a:r>
            <a:r>
              <a:rPr lang="en-US" sz="2000" dirty="0"/>
              <a:t>data</a:t>
            </a:r>
            <a:endParaRPr lang="en-US" sz="2000" b="1" dirty="0" smtClean="0">
              <a:solidFill>
                <a:srgbClr val="00008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27957" y="1531096"/>
            <a:ext cx="292967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L = </a:t>
            </a:r>
            <a:r>
              <a:rPr lang="en-US" sz="2400" dirty="0" err="1"/>
              <a:t>LinkedList</a:t>
            </a:r>
            <a:r>
              <a:rPr lang="en-US" sz="2400" dirty="0" smtClean="0"/>
              <a:t>()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L.addFirst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 smtClean="0"/>
              <a:t>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L.addFirst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 smtClean="0"/>
              <a:t>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L.addFirst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8</a:t>
            </a:r>
            <a:r>
              <a:rPr lang="en-US" sz="2400" dirty="0" smtClean="0"/>
              <a:t>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9704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30"/>
            <a:ext cx="7886700" cy="89356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Removing  the first node of a </a:t>
            </a:r>
            <a:r>
              <a:rPr lang="en-US" sz="2400" dirty="0" err="1" smtClean="0">
                <a:sym typeface="Wingdings" panose="05000000000000000000" pitchFamily="2" charset="2"/>
              </a:rPr>
              <a:t>linkedlist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8650" y="2027076"/>
            <a:ext cx="4726549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80"/>
                </a:solidFill>
              </a:rPr>
              <a:t>class </a:t>
            </a:r>
            <a:r>
              <a:rPr lang="en-US" sz="2000" dirty="0" err="1" smtClean="0">
                <a:solidFill>
                  <a:prstClr val="black"/>
                </a:solidFill>
              </a:rPr>
              <a:t>LinkedList</a:t>
            </a:r>
            <a:r>
              <a:rPr lang="en-US" sz="2000" dirty="0" smtClean="0">
                <a:solidFill>
                  <a:prstClr val="black"/>
                </a:solidFill>
              </a:rPr>
              <a:t>: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b="1" dirty="0" err="1">
                <a:solidFill>
                  <a:srgbClr val="000080"/>
                </a:solidFill>
              </a:rPr>
              <a:t>def</a:t>
            </a:r>
            <a:r>
              <a:rPr lang="en-US" sz="2000" b="1" dirty="0">
                <a:solidFill>
                  <a:srgbClr val="000080"/>
                </a:solidFill>
              </a:rPr>
              <a:t> 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 err="1">
                <a:solidFill>
                  <a:srgbClr val="B200B2"/>
                </a:solidFill>
              </a:rPr>
              <a:t>init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0080"/>
                </a:solidFill>
              </a:rPr>
              <a:t>None</a:t>
            </a:r>
            <a:endParaRPr lang="en-US" sz="2000" dirty="0"/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80"/>
                </a:solidFill>
              </a:rPr>
              <a:t>    </a:t>
            </a:r>
            <a:r>
              <a:rPr lang="en-US" sz="2000" b="1" dirty="0" err="1" smtClean="0">
                <a:solidFill>
                  <a:srgbClr val="000080"/>
                </a:solidFill>
              </a:rPr>
              <a:t>def</a:t>
            </a:r>
            <a:r>
              <a:rPr lang="en-US" sz="2000" b="1" dirty="0" smtClean="0">
                <a:solidFill>
                  <a:srgbClr val="000080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addFirst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>
                <a:solidFill>
                  <a:prstClr val="black"/>
                </a:solidFill>
              </a:rPr>
              <a:t>, data):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 smtClean="0">
                <a:solidFill>
                  <a:prstClr val="black"/>
                </a:solidFill>
              </a:rPr>
              <a:t>    </a:t>
            </a:r>
            <a:r>
              <a:rPr lang="en-US" sz="2000" dirty="0" err="1" smtClean="0">
                <a:solidFill>
                  <a:srgbClr val="94558D"/>
                </a:solidFill>
              </a:rPr>
              <a:t>self</a:t>
            </a:r>
            <a:r>
              <a:rPr lang="en-US" sz="2000" dirty="0" err="1">
                <a:solidFill>
                  <a:prstClr val="black"/>
                </a:solidFill>
              </a:rPr>
              <a:t>._head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 err="1">
                <a:solidFill>
                  <a:prstClr val="black"/>
                </a:solidFill>
              </a:rPr>
              <a:t>ListNode</a:t>
            </a:r>
            <a:r>
              <a:rPr lang="en-US" sz="2000" dirty="0">
                <a:solidFill>
                  <a:prstClr val="black"/>
                </a:solidFill>
              </a:rPr>
              <a:t>(data,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>
                <a:solidFill>
                  <a:prstClr val="black"/>
                </a:solidFill>
              </a:rPr>
              <a:t>._head</a:t>
            </a:r>
            <a:r>
              <a:rPr lang="en-US" sz="2000" dirty="0" smtClean="0">
                <a:solidFill>
                  <a:prstClr val="black"/>
                </a:solidFill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80"/>
                </a:solidFill>
              </a:rPr>
              <a:t>    </a:t>
            </a:r>
            <a:r>
              <a:rPr lang="en-US" sz="2000" b="1" dirty="0" err="1" smtClean="0">
                <a:solidFill>
                  <a:srgbClr val="000080"/>
                </a:solidFill>
              </a:rPr>
              <a:t>def</a:t>
            </a:r>
            <a:r>
              <a:rPr lang="en-US" sz="2000" b="1" dirty="0" smtClean="0">
                <a:solidFill>
                  <a:srgbClr val="000080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removeFirst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>
                <a:solidFill>
                  <a:prstClr val="black"/>
                </a:solidFill>
              </a:rPr>
              <a:t>):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 smtClean="0">
                <a:solidFill>
                  <a:prstClr val="black"/>
                </a:solidFill>
              </a:rPr>
              <a:t>    data  </a:t>
            </a:r>
            <a:r>
              <a:rPr lang="en-US" sz="2000" dirty="0">
                <a:solidFill>
                  <a:prstClr val="black"/>
                </a:solidFill>
              </a:rPr>
              <a:t>=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>
                <a:solidFill>
                  <a:prstClr val="black"/>
                </a:solidFill>
              </a:rPr>
              <a:t>._head._data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 smtClean="0">
                <a:solidFill>
                  <a:prstClr val="black"/>
                </a:solidFill>
              </a:rPr>
              <a:t>    </a:t>
            </a:r>
            <a:r>
              <a:rPr lang="en-US" sz="2000" dirty="0" err="1" smtClean="0">
                <a:solidFill>
                  <a:srgbClr val="94558D"/>
                </a:solidFill>
              </a:rPr>
              <a:t>self</a:t>
            </a:r>
            <a:r>
              <a:rPr lang="en-US" sz="2000" dirty="0" err="1">
                <a:solidFill>
                  <a:prstClr val="black"/>
                </a:solidFill>
              </a:rPr>
              <a:t>._head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>
                <a:solidFill>
                  <a:prstClr val="black"/>
                </a:solidFill>
              </a:rPr>
              <a:t>._head._link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 smtClean="0">
                <a:solidFill>
                  <a:prstClr val="black"/>
                </a:solidFill>
              </a:rPr>
              <a:t>   </a:t>
            </a:r>
            <a:r>
              <a:rPr lang="en-US" sz="2000" b="1" dirty="0" smtClean="0">
                <a:solidFill>
                  <a:srgbClr val="000080"/>
                </a:solidFill>
              </a:rPr>
              <a:t>return </a:t>
            </a:r>
            <a:r>
              <a:rPr lang="en-US" sz="2000" dirty="0">
                <a:solidFill>
                  <a:prstClr val="black"/>
                </a:solidFill>
              </a:rPr>
              <a:t>data</a:t>
            </a:r>
            <a:endParaRPr lang="en-US" sz="2000" b="1" dirty="0" smtClean="0">
              <a:solidFill>
                <a:srgbClr val="00008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27957" y="1531096"/>
            <a:ext cx="292967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</a:rPr>
              <a:t>L = </a:t>
            </a:r>
            <a:r>
              <a:rPr lang="en-US" sz="2400" dirty="0" err="1">
                <a:solidFill>
                  <a:prstClr val="black"/>
                </a:solidFill>
              </a:rPr>
              <a:t>LinkedList</a:t>
            </a:r>
            <a:r>
              <a:rPr lang="en-US" sz="2400" dirty="0" smtClean="0">
                <a:solidFill>
                  <a:prstClr val="black"/>
                </a:solidFill>
              </a:rPr>
              <a:t>()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</a:rPr>
              <a:t>L.addFirst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</a:rPr>
              <a:t>L.addFirst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</a:rPr>
              <a:t>L.addFirst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>
                <a:solidFill>
                  <a:srgbClr val="0000FF"/>
                </a:solidFill>
              </a:rPr>
              <a:t>8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  <a:endParaRPr lang="en-US" sz="2400" dirty="0"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04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30"/>
            <a:ext cx="7886700" cy="89356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Removing  the first node of a </a:t>
            </a:r>
            <a:r>
              <a:rPr lang="en-US" sz="2400" dirty="0" err="1" smtClean="0">
                <a:sym typeface="Wingdings" panose="05000000000000000000" pitchFamily="2" charset="2"/>
              </a:rPr>
              <a:t>linkedlist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8650" y="2027076"/>
            <a:ext cx="4726549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80"/>
                </a:solidFill>
              </a:rPr>
              <a:t>class </a:t>
            </a:r>
            <a:r>
              <a:rPr lang="en-US" sz="2000" dirty="0" err="1" smtClean="0">
                <a:solidFill>
                  <a:prstClr val="black"/>
                </a:solidFill>
              </a:rPr>
              <a:t>LinkedList</a:t>
            </a:r>
            <a:r>
              <a:rPr lang="en-US" sz="2000" dirty="0" smtClean="0">
                <a:solidFill>
                  <a:prstClr val="black"/>
                </a:solidFill>
              </a:rPr>
              <a:t>: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b="1" dirty="0" err="1">
                <a:solidFill>
                  <a:srgbClr val="000080"/>
                </a:solidFill>
              </a:rPr>
              <a:t>def</a:t>
            </a:r>
            <a:r>
              <a:rPr lang="en-US" sz="2000" b="1" dirty="0">
                <a:solidFill>
                  <a:srgbClr val="000080"/>
                </a:solidFill>
              </a:rPr>
              <a:t> 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 err="1">
                <a:solidFill>
                  <a:srgbClr val="B200B2"/>
                </a:solidFill>
              </a:rPr>
              <a:t>init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0080"/>
                </a:solidFill>
              </a:rPr>
              <a:t>None</a:t>
            </a:r>
            <a:endParaRPr lang="en-US" sz="2000" dirty="0"/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80"/>
                </a:solidFill>
              </a:rPr>
              <a:t>    </a:t>
            </a:r>
            <a:r>
              <a:rPr lang="en-US" sz="2000" b="1" dirty="0" err="1" smtClean="0">
                <a:solidFill>
                  <a:srgbClr val="000080"/>
                </a:solidFill>
              </a:rPr>
              <a:t>def</a:t>
            </a:r>
            <a:r>
              <a:rPr lang="en-US" sz="2000" b="1" dirty="0" smtClean="0">
                <a:solidFill>
                  <a:srgbClr val="000080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addFirst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>
                <a:solidFill>
                  <a:prstClr val="black"/>
                </a:solidFill>
              </a:rPr>
              <a:t>, data):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 smtClean="0">
                <a:solidFill>
                  <a:prstClr val="black"/>
                </a:solidFill>
              </a:rPr>
              <a:t>    </a:t>
            </a:r>
            <a:r>
              <a:rPr lang="en-US" sz="2000" dirty="0" err="1" smtClean="0">
                <a:solidFill>
                  <a:srgbClr val="94558D"/>
                </a:solidFill>
              </a:rPr>
              <a:t>self</a:t>
            </a:r>
            <a:r>
              <a:rPr lang="en-US" sz="2000" dirty="0" err="1">
                <a:solidFill>
                  <a:prstClr val="black"/>
                </a:solidFill>
              </a:rPr>
              <a:t>._head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 err="1">
                <a:solidFill>
                  <a:prstClr val="black"/>
                </a:solidFill>
              </a:rPr>
              <a:t>ListNode</a:t>
            </a:r>
            <a:r>
              <a:rPr lang="en-US" sz="2000" dirty="0">
                <a:solidFill>
                  <a:prstClr val="black"/>
                </a:solidFill>
              </a:rPr>
              <a:t>(data,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>
                <a:solidFill>
                  <a:prstClr val="black"/>
                </a:solidFill>
              </a:rPr>
              <a:t>._head</a:t>
            </a:r>
            <a:r>
              <a:rPr lang="en-US" sz="2000" dirty="0" smtClean="0">
                <a:solidFill>
                  <a:prstClr val="black"/>
                </a:solidFill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80"/>
                </a:solidFill>
              </a:rPr>
              <a:t>    </a:t>
            </a:r>
            <a:r>
              <a:rPr lang="en-US" sz="2000" b="1" dirty="0" err="1" smtClean="0">
                <a:solidFill>
                  <a:srgbClr val="000080"/>
                </a:solidFill>
              </a:rPr>
              <a:t>def</a:t>
            </a:r>
            <a:r>
              <a:rPr lang="en-US" sz="2000" b="1" dirty="0" smtClean="0">
                <a:solidFill>
                  <a:srgbClr val="000080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removeFirst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>
                <a:solidFill>
                  <a:prstClr val="black"/>
                </a:solidFill>
              </a:rPr>
              <a:t>):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 smtClean="0">
                <a:solidFill>
                  <a:prstClr val="black"/>
                </a:solidFill>
              </a:rPr>
              <a:t>    data  </a:t>
            </a:r>
            <a:r>
              <a:rPr lang="en-US" sz="2000" dirty="0">
                <a:solidFill>
                  <a:prstClr val="black"/>
                </a:solidFill>
              </a:rPr>
              <a:t>=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>
                <a:solidFill>
                  <a:prstClr val="black"/>
                </a:solidFill>
              </a:rPr>
              <a:t>._head._data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 smtClean="0">
                <a:solidFill>
                  <a:prstClr val="black"/>
                </a:solidFill>
              </a:rPr>
              <a:t>    </a:t>
            </a:r>
            <a:r>
              <a:rPr lang="en-US" sz="2000" dirty="0" err="1" smtClean="0">
                <a:solidFill>
                  <a:srgbClr val="94558D"/>
                </a:solidFill>
              </a:rPr>
              <a:t>self</a:t>
            </a:r>
            <a:r>
              <a:rPr lang="en-US" sz="2000" dirty="0" err="1">
                <a:solidFill>
                  <a:prstClr val="black"/>
                </a:solidFill>
              </a:rPr>
              <a:t>._head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>
                <a:solidFill>
                  <a:prstClr val="black"/>
                </a:solidFill>
              </a:rPr>
              <a:t>._head._link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 smtClean="0">
                <a:solidFill>
                  <a:prstClr val="black"/>
                </a:solidFill>
              </a:rPr>
              <a:t>    </a:t>
            </a:r>
            <a:r>
              <a:rPr lang="en-US" sz="2000" b="1" dirty="0" smtClean="0">
                <a:solidFill>
                  <a:srgbClr val="000080"/>
                </a:solidFill>
              </a:rPr>
              <a:t>return </a:t>
            </a:r>
            <a:r>
              <a:rPr lang="en-US" sz="2000" dirty="0">
                <a:solidFill>
                  <a:prstClr val="black"/>
                </a:solidFill>
              </a:rPr>
              <a:t>data</a:t>
            </a:r>
            <a:endParaRPr lang="en-US" sz="2000" b="1" dirty="0" smtClean="0">
              <a:solidFill>
                <a:srgbClr val="00008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27957" y="1254097"/>
            <a:ext cx="292967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</a:rPr>
              <a:t>L = </a:t>
            </a:r>
            <a:r>
              <a:rPr lang="en-US" sz="2400" dirty="0" err="1">
                <a:solidFill>
                  <a:prstClr val="black"/>
                </a:solidFill>
              </a:rPr>
              <a:t>LinkedList</a:t>
            </a:r>
            <a:r>
              <a:rPr lang="en-US" sz="2400" dirty="0" smtClean="0">
                <a:solidFill>
                  <a:prstClr val="black"/>
                </a:solidFill>
              </a:rPr>
              <a:t>()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</a:rPr>
              <a:t>L.addFirst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</a:rPr>
              <a:t>L.addFirst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</a:rPr>
              <a:t>L.addFirst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>
                <a:solidFill>
                  <a:srgbClr val="0000FF"/>
                </a:solidFill>
              </a:rPr>
              <a:t>8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04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30"/>
            <a:ext cx="7886700" cy="89356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Removing  the first node of a </a:t>
            </a:r>
            <a:r>
              <a:rPr lang="en-US" sz="2400" dirty="0" err="1" smtClean="0">
                <a:sym typeface="Wingdings" panose="05000000000000000000" pitchFamily="2" charset="2"/>
              </a:rPr>
              <a:t>linkedlist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8650" y="2027076"/>
            <a:ext cx="4726549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80"/>
                </a:solidFill>
              </a:rPr>
              <a:t>class </a:t>
            </a:r>
            <a:r>
              <a:rPr lang="en-US" sz="2000" dirty="0" err="1" smtClean="0">
                <a:solidFill>
                  <a:prstClr val="black"/>
                </a:solidFill>
              </a:rPr>
              <a:t>LinkedList</a:t>
            </a:r>
            <a:r>
              <a:rPr lang="en-US" sz="2000" dirty="0" smtClean="0">
                <a:solidFill>
                  <a:prstClr val="black"/>
                </a:solidFill>
              </a:rPr>
              <a:t>: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b="1" dirty="0" err="1">
                <a:solidFill>
                  <a:srgbClr val="000080"/>
                </a:solidFill>
              </a:rPr>
              <a:t>def</a:t>
            </a:r>
            <a:r>
              <a:rPr lang="en-US" sz="2000" b="1" dirty="0">
                <a:solidFill>
                  <a:srgbClr val="000080"/>
                </a:solidFill>
              </a:rPr>
              <a:t> 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 err="1">
                <a:solidFill>
                  <a:srgbClr val="B200B2"/>
                </a:solidFill>
              </a:rPr>
              <a:t>init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._head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0080"/>
                </a:solidFill>
              </a:rPr>
              <a:t>None</a:t>
            </a:r>
            <a:endParaRPr lang="en-US" sz="2000" dirty="0"/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80"/>
                </a:solidFill>
              </a:rPr>
              <a:t>    </a:t>
            </a:r>
            <a:r>
              <a:rPr lang="en-US" sz="2000" b="1" dirty="0" err="1" smtClean="0">
                <a:solidFill>
                  <a:srgbClr val="000080"/>
                </a:solidFill>
              </a:rPr>
              <a:t>def</a:t>
            </a:r>
            <a:r>
              <a:rPr lang="en-US" sz="2000" b="1" dirty="0" smtClean="0">
                <a:solidFill>
                  <a:srgbClr val="000080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addFirst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>
                <a:solidFill>
                  <a:prstClr val="black"/>
                </a:solidFill>
              </a:rPr>
              <a:t>, data):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 smtClean="0">
                <a:solidFill>
                  <a:prstClr val="black"/>
                </a:solidFill>
              </a:rPr>
              <a:t>    </a:t>
            </a:r>
            <a:r>
              <a:rPr lang="en-US" sz="2000" dirty="0" err="1" smtClean="0">
                <a:solidFill>
                  <a:srgbClr val="94558D"/>
                </a:solidFill>
              </a:rPr>
              <a:t>self</a:t>
            </a:r>
            <a:r>
              <a:rPr lang="en-US" sz="2000" dirty="0" err="1">
                <a:solidFill>
                  <a:prstClr val="black"/>
                </a:solidFill>
              </a:rPr>
              <a:t>._head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 err="1">
                <a:solidFill>
                  <a:prstClr val="black"/>
                </a:solidFill>
              </a:rPr>
              <a:t>ListNode</a:t>
            </a:r>
            <a:r>
              <a:rPr lang="en-US" sz="2000" dirty="0">
                <a:solidFill>
                  <a:prstClr val="black"/>
                </a:solidFill>
              </a:rPr>
              <a:t>(data,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>
                <a:solidFill>
                  <a:prstClr val="black"/>
                </a:solidFill>
              </a:rPr>
              <a:t>._head</a:t>
            </a:r>
            <a:r>
              <a:rPr lang="en-US" sz="2000" dirty="0" smtClean="0">
                <a:solidFill>
                  <a:prstClr val="black"/>
                </a:solidFill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80"/>
                </a:solidFill>
              </a:rPr>
              <a:t>    </a:t>
            </a:r>
            <a:r>
              <a:rPr lang="en-US" sz="2000" b="1" dirty="0" err="1" smtClean="0">
                <a:solidFill>
                  <a:srgbClr val="000080"/>
                </a:solidFill>
              </a:rPr>
              <a:t>def</a:t>
            </a:r>
            <a:r>
              <a:rPr lang="en-US" sz="2000" b="1" dirty="0" smtClean="0">
                <a:solidFill>
                  <a:srgbClr val="000080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removeFirst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>
                <a:solidFill>
                  <a:prstClr val="black"/>
                </a:solidFill>
              </a:rPr>
              <a:t>):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 smtClean="0">
                <a:solidFill>
                  <a:prstClr val="black"/>
                </a:solidFill>
              </a:rPr>
              <a:t>    data  </a:t>
            </a:r>
            <a:r>
              <a:rPr lang="en-US" sz="2000" dirty="0">
                <a:solidFill>
                  <a:prstClr val="black"/>
                </a:solidFill>
              </a:rPr>
              <a:t>=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>
                <a:solidFill>
                  <a:prstClr val="black"/>
                </a:solidFill>
              </a:rPr>
              <a:t>._head._data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 smtClean="0">
                <a:solidFill>
                  <a:prstClr val="black"/>
                </a:solidFill>
              </a:rPr>
              <a:t>    </a:t>
            </a:r>
            <a:r>
              <a:rPr lang="en-US" sz="2000" dirty="0" err="1" smtClean="0">
                <a:solidFill>
                  <a:srgbClr val="94558D"/>
                </a:solidFill>
              </a:rPr>
              <a:t>self</a:t>
            </a:r>
            <a:r>
              <a:rPr lang="en-US" sz="2000" dirty="0" err="1">
                <a:solidFill>
                  <a:prstClr val="black"/>
                </a:solidFill>
              </a:rPr>
              <a:t>._head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>
                <a:solidFill>
                  <a:prstClr val="black"/>
                </a:solidFill>
              </a:rPr>
              <a:t>._head._link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 smtClean="0">
                <a:solidFill>
                  <a:prstClr val="black"/>
                </a:solidFill>
              </a:rPr>
              <a:t>    </a:t>
            </a:r>
            <a:r>
              <a:rPr lang="en-US" sz="2000" b="1" dirty="0" smtClean="0">
                <a:solidFill>
                  <a:srgbClr val="000080"/>
                </a:solidFill>
              </a:rPr>
              <a:t>return </a:t>
            </a:r>
            <a:r>
              <a:rPr lang="en-US" sz="2000" dirty="0">
                <a:solidFill>
                  <a:prstClr val="black"/>
                </a:solidFill>
              </a:rPr>
              <a:t>data</a:t>
            </a:r>
            <a:endParaRPr lang="en-US" sz="2000" b="1" dirty="0" smtClean="0">
              <a:solidFill>
                <a:srgbClr val="00008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27957" y="1531096"/>
            <a:ext cx="292967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</a:rPr>
              <a:t>L = </a:t>
            </a:r>
            <a:r>
              <a:rPr lang="en-US" sz="2400" dirty="0" err="1">
                <a:solidFill>
                  <a:prstClr val="black"/>
                </a:solidFill>
              </a:rPr>
              <a:t>LinkedList</a:t>
            </a:r>
            <a:r>
              <a:rPr lang="en-US" sz="2400" dirty="0" smtClean="0">
                <a:solidFill>
                  <a:prstClr val="black"/>
                </a:solidFill>
              </a:rPr>
              <a:t>()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</a:rPr>
              <a:t>L.addFirst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</a:rPr>
              <a:t>L.addFirst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</a:rPr>
              <a:t>L.addFirst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>
                <a:solidFill>
                  <a:srgbClr val="0000FF"/>
                </a:solidFill>
              </a:rPr>
              <a:t>8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80"/>
                </a:solidFill>
              </a:rPr>
              <a:t>print</a:t>
            </a:r>
            <a:r>
              <a:rPr lang="en-US" sz="2400" dirty="0"/>
              <a:t>(</a:t>
            </a:r>
            <a:r>
              <a:rPr lang="en-US" sz="2400" dirty="0" err="1"/>
              <a:t>L.removeFirst</a:t>
            </a:r>
            <a:r>
              <a:rPr lang="en-US" sz="2400" dirty="0"/>
              <a:t>())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04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Linked list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58231" y="1792624"/>
            <a:ext cx="1368559" cy="779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2153" y="2024446"/>
            <a:ext cx="186744" cy="2170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231" y="192473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_head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  <a:endCxn id="31" idx="1"/>
          </p:cNvCxnSpPr>
          <p:nvPr/>
        </p:nvCxnSpPr>
        <p:spPr>
          <a:xfrm>
            <a:off x="1788897" y="2132994"/>
            <a:ext cx="554845" cy="7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1901" y="942369"/>
            <a:ext cx="459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12" idx="2"/>
            <a:endCxn id="7" idx="0"/>
          </p:cNvCxnSpPr>
          <p:nvPr/>
        </p:nvCxnSpPr>
        <p:spPr>
          <a:xfrm>
            <a:off x="691422" y="1465589"/>
            <a:ext cx="751089" cy="327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13519" y="1792624"/>
            <a:ext cx="1308780" cy="779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18631" y="1886406"/>
            <a:ext cx="212502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67909" y="951732"/>
            <a:ext cx="504705" cy="4281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5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1" flipV="1">
            <a:off x="6299124" y="1342882"/>
            <a:ext cx="25758" cy="543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13519" y="1792624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32364" y="2186029"/>
            <a:ext cx="185036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1811" y="210064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21677" y="1894885"/>
            <a:ext cx="772732" cy="7448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</a:rPr>
              <a:t>None</a:t>
            </a:r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>
          <a:xfrm flipV="1">
            <a:off x="6417400" y="2267299"/>
            <a:ext cx="1330035" cy="1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878737" y="1804939"/>
            <a:ext cx="1308780" cy="779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83849" y="1898721"/>
            <a:ext cx="212502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33127" y="964047"/>
            <a:ext cx="504705" cy="4281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3</a:t>
            </a:r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H="1" flipV="1">
            <a:off x="4764342" y="1355197"/>
            <a:ext cx="25758" cy="543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78737" y="1804939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7582" y="2198344"/>
            <a:ext cx="185036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7029" y="211295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0" name="Straight Arrow Connector 29"/>
          <p:cNvCxnSpPr>
            <a:stCxn id="28" idx="3"/>
            <a:endCxn id="20" idx="1"/>
          </p:cNvCxnSpPr>
          <p:nvPr/>
        </p:nvCxnSpPr>
        <p:spPr>
          <a:xfrm flipV="1">
            <a:off x="4882618" y="2285306"/>
            <a:ext cx="529193" cy="11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343742" y="1817787"/>
            <a:ext cx="1308780" cy="779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48854" y="1911569"/>
            <a:ext cx="212502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98132" y="976895"/>
            <a:ext cx="504705" cy="4281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8</a:t>
            </a:r>
          </a:p>
        </p:txBody>
      </p:sp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3229347" y="1368045"/>
            <a:ext cx="25758" cy="543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43742" y="1817787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62587" y="2211192"/>
            <a:ext cx="185036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42034" y="212580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8" name="Straight Arrow Connector 37"/>
          <p:cNvCxnSpPr>
            <a:stCxn id="36" idx="3"/>
          </p:cNvCxnSpPr>
          <p:nvPr/>
        </p:nvCxnSpPr>
        <p:spPr>
          <a:xfrm flipV="1">
            <a:off x="3347623" y="2298154"/>
            <a:ext cx="529193" cy="11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91578" y="3655472"/>
            <a:ext cx="1368559" cy="779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35500" y="3887294"/>
            <a:ext cx="186744" cy="2170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1578" y="378757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_head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5248" y="2818096"/>
            <a:ext cx="459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</a:t>
            </a:r>
            <a:endParaRPr lang="en-US" sz="2800" dirty="0"/>
          </a:p>
        </p:txBody>
      </p:sp>
      <p:cxnSp>
        <p:nvCxnSpPr>
          <p:cNvPr id="44" name="Straight Arrow Connector 43"/>
          <p:cNvCxnSpPr>
            <a:stCxn id="43" idx="2"/>
            <a:endCxn id="39" idx="0"/>
          </p:cNvCxnSpPr>
          <p:nvPr/>
        </p:nvCxnSpPr>
        <p:spPr>
          <a:xfrm>
            <a:off x="724769" y="3341316"/>
            <a:ext cx="751089" cy="314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446866" y="3655472"/>
            <a:ext cx="1308780" cy="779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51978" y="3749254"/>
            <a:ext cx="212502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01256" y="2814580"/>
            <a:ext cx="504705" cy="4281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5</a:t>
            </a:r>
          </a:p>
        </p:txBody>
      </p:sp>
      <p:cxnSp>
        <p:nvCxnSpPr>
          <p:cNvPr id="48" name="Straight Arrow Connector 47"/>
          <p:cNvCxnSpPr>
            <a:stCxn id="46" idx="0"/>
          </p:cNvCxnSpPr>
          <p:nvPr/>
        </p:nvCxnSpPr>
        <p:spPr>
          <a:xfrm flipH="1" flipV="1">
            <a:off x="6332471" y="3205730"/>
            <a:ext cx="25758" cy="543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46866" y="3655472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265711" y="4048877"/>
            <a:ext cx="185036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45158" y="396348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755024" y="3757733"/>
            <a:ext cx="772732" cy="7448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</a:rPr>
              <a:t>None</a:t>
            </a:r>
          </a:p>
        </p:txBody>
      </p:sp>
      <p:cxnSp>
        <p:nvCxnSpPr>
          <p:cNvPr id="53" name="Straight Arrow Connector 52"/>
          <p:cNvCxnSpPr>
            <a:stCxn id="50" idx="3"/>
          </p:cNvCxnSpPr>
          <p:nvPr/>
        </p:nvCxnSpPr>
        <p:spPr>
          <a:xfrm flipV="1">
            <a:off x="6450747" y="4130147"/>
            <a:ext cx="1330035" cy="1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912084" y="3667787"/>
            <a:ext cx="1308780" cy="779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717196" y="3761569"/>
            <a:ext cx="212502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66474" y="2826895"/>
            <a:ext cx="504705" cy="4281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3</a:t>
            </a:r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H="1" flipV="1">
            <a:off x="4797689" y="3218045"/>
            <a:ext cx="25758" cy="543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12084" y="3667787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730929" y="4061192"/>
            <a:ext cx="185036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10376" y="397580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1" name="Straight Arrow Connector 60"/>
          <p:cNvCxnSpPr>
            <a:stCxn id="59" idx="3"/>
            <a:endCxn id="51" idx="1"/>
          </p:cNvCxnSpPr>
          <p:nvPr/>
        </p:nvCxnSpPr>
        <p:spPr>
          <a:xfrm flipV="1">
            <a:off x="4915965" y="4148154"/>
            <a:ext cx="529193" cy="11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377089" y="3680635"/>
            <a:ext cx="1308780" cy="779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182201" y="3774417"/>
            <a:ext cx="212502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031479" y="2839743"/>
            <a:ext cx="504705" cy="4281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8</a:t>
            </a:r>
          </a:p>
        </p:txBody>
      </p:sp>
      <p:cxnSp>
        <p:nvCxnSpPr>
          <p:cNvPr id="65" name="Straight Arrow Connector 64"/>
          <p:cNvCxnSpPr>
            <a:stCxn id="63" idx="0"/>
          </p:cNvCxnSpPr>
          <p:nvPr/>
        </p:nvCxnSpPr>
        <p:spPr>
          <a:xfrm flipH="1" flipV="1">
            <a:off x="3262694" y="3230893"/>
            <a:ext cx="25758" cy="543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77089" y="3680635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195934" y="4074040"/>
            <a:ext cx="185036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375381" y="398865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9" name="Straight Arrow Connector 68"/>
          <p:cNvCxnSpPr>
            <a:stCxn id="67" idx="3"/>
          </p:cNvCxnSpPr>
          <p:nvPr/>
        </p:nvCxnSpPr>
        <p:spPr>
          <a:xfrm flipV="1">
            <a:off x="3380970" y="4161002"/>
            <a:ext cx="529193" cy="11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40" idx="2"/>
            <a:endCxn id="60" idx="2"/>
          </p:cNvCxnSpPr>
          <p:nvPr/>
        </p:nvCxnSpPr>
        <p:spPr>
          <a:xfrm rot="16200000" flipH="1">
            <a:off x="2857227" y="2976034"/>
            <a:ext cx="240746" cy="2497456"/>
          </a:xfrm>
          <a:prstGeom prst="bentConnector3">
            <a:avLst>
              <a:gd name="adj1" fmla="val 1949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29753" y="3101474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X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82169" y="5672505"/>
            <a:ext cx="1368559" cy="779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626091" y="5904327"/>
            <a:ext cx="186744" cy="2170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82169" y="580461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_head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6" name="Straight Arrow Connector 75"/>
          <p:cNvCxnSpPr>
            <a:stCxn id="74" idx="3"/>
          </p:cNvCxnSpPr>
          <p:nvPr/>
        </p:nvCxnSpPr>
        <p:spPr>
          <a:xfrm>
            <a:off x="1812835" y="6012875"/>
            <a:ext cx="554845" cy="7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85839" y="4835129"/>
            <a:ext cx="459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</a:t>
            </a:r>
            <a:endParaRPr lang="en-US" sz="2800" dirty="0"/>
          </a:p>
        </p:txBody>
      </p:sp>
      <p:cxnSp>
        <p:nvCxnSpPr>
          <p:cNvPr id="78" name="Straight Arrow Connector 77"/>
          <p:cNvCxnSpPr>
            <a:stCxn id="77" idx="2"/>
            <a:endCxn id="73" idx="0"/>
          </p:cNvCxnSpPr>
          <p:nvPr/>
        </p:nvCxnSpPr>
        <p:spPr>
          <a:xfrm>
            <a:off x="715360" y="5358349"/>
            <a:ext cx="751089" cy="314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943493" y="5672505"/>
            <a:ext cx="1308780" cy="779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748605" y="5766287"/>
            <a:ext cx="212502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597883" y="4831613"/>
            <a:ext cx="504705" cy="4281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5</a:t>
            </a:r>
          </a:p>
        </p:txBody>
      </p:sp>
      <p:cxnSp>
        <p:nvCxnSpPr>
          <p:cNvPr id="82" name="Straight Arrow Connector 81"/>
          <p:cNvCxnSpPr>
            <a:stCxn id="80" idx="0"/>
          </p:cNvCxnSpPr>
          <p:nvPr/>
        </p:nvCxnSpPr>
        <p:spPr>
          <a:xfrm flipH="1" flipV="1">
            <a:off x="4829098" y="5222763"/>
            <a:ext cx="25758" cy="543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943493" y="5672505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762338" y="6065910"/>
            <a:ext cx="185036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41785" y="598052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251651" y="5774766"/>
            <a:ext cx="772732" cy="7448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</a:rPr>
              <a:t>None</a:t>
            </a:r>
          </a:p>
        </p:txBody>
      </p:sp>
      <p:cxnSp>
        <p:nvCxnSpPr>
          <p:cNvPr id="87" name="Straight Arrow Connector 86"/>
          <p:cNvCxnSpPr>
            <a:stCxn id="84" idx="3"/>
          </p:cNvCxnSpPr>
          <p:nvPr/>
        </p:nvCxnSpPr>
        <p:spPr>
          <a:xfrm flipV="1">
            <a:off x="4947374" y="6147180"/>
            <a:ext cx="1330035" cy="1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408711" y="5684820"/>
            <a:ext cx="1308780" cy="779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213823" y="5778602"/>
            <a:ext cx="212502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063101" y="4843928"/>
            <a:ext cx="504705" cy="4281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3</a:t>
            </a:r>
          </a:p>
        </p:txBody>
      </p:sp>
      <p:cxnSp>
        <p:nvCxnSpPr>
          <p:cNvPr id="91" name="Straight Arrow Connector 90"/>
          <p:cNvCxnSpPr>
            <a:stCxn id="89" idx="0"/>
          </p:cNvCxnSpPr>
          <p:nvPr/>
        </p:nvCxnSpPr>
        <p:spPr>
          <a:xfrm flipH="1" flipV="1">
            <a:off x="3294316" y="5235078"/>
            <a:ext cx="25758" cy="543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408711" y="5684820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227556" y="6078225"/>
            <a:ext cx="185036" cy="196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07003" y="599283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95" name="Straight Arrow Connector 94"/>
          <p:cNvCxnSpPr>
            <a:stCxn id="93" idx="3"/>
            <a:endCxn id="85" idx="1"/>
          </p:cNvCxnSpPr>
          <p:nvPr/>
        </p:nvCxnSpPr>
        <p:spPr>
          <a:xfrm flipV="1">
            <a:off x="3412592" y="6165187"/>
            <a:ext cx="529193" cy="11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55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2" grpId="0"/>
      <p:bldP spid="14" grpId="0" animBg="1"/>
      <p:bldP spid="15" grpId="0" animBg="1"/>
      <p:bldP spid="16" grpId="0" animBg="1"/>
      <p:bldP spid="18" grpId="0"/>
      <p:bldP spid="19" grpId="0" animBg="1"/>
      <p:bldP spid="20" grpId="0"/>
      <p:bldP spid="21" grpId="0" animBg="1"/>
      <p:bldP spid="23" grpId="0" animBg="1"/>
      <p:bldP spid="24" grpId="0" animBg="1"/>
      <p:bldP spid="25" grpId="0" animBg="1"/>
      <p:bldP spid="27" grpId="0"/>
      <p:bldP spid="28" grpId="0" animBg="1"/>
      <p:bldP spid="29" grpId="0"/>
      <p:bldP spid="31" grpId="0" animBg="1"/>
      <p:bldP spid="32" grpId="0" animBg="1"/>
      <p:bldP spid="33" grpId="0" animBg="1"/>
      <p:bldP spid="35" grpId="0"/>
      <p:bldP spid="36" grpId="0" animBg="1"/>
      <p:bldP spid="37" grpId="0"/>
      <p:bldP spid="39" grpId="0" animBg="1"/>
      <p:bldP spid="40" grpId="0" animBg="1"/>
      <p:bldP spid="41" grpId="0"/>
      <p:bldP spid="43" grpId="0"/>
      <p:bldP spid="45" grpId="0" animBg="1"/>
      <p:bldP spid="46" grpId="0" animBg="1"/>
      <p:bldP spid="47" grpId="0" animBg="1"/>
      <p:bldP spid="49" grpId="0"/>
      <p:bldP spid="50" grpId="0" animBg="1"/>
      <p:bldP spid="51" grpId="0"/>
      <p:bldP spid="52" grpId="0" animBg="1"/>
      <p:bldP spid="54" grpId="0" animBg="1"/>
      <p:bldP spid="55" grpId="0" animBg="1"/>
      <p:bldP spid="56" grpId="0" animBg="1"/>
      <p:bldP spid="58" grpId="0"/>
      <p:bldP spid="59" grpId="0" animBg="1"/>
      <p:bldP spid="60" grpId="0"/>
      <p:bldP spid="62" grpId="0" animBg="1"/>
      <p:bldP spid="63" grpId="0" animBg="1"/>
      <p:bldP spid="64" grpId="0" animBg="1"/>
      <p:bldP spid="66" grpId="0"/>
      <p:bldP spid="67" grpId="0" animBg="1"/>
      <p:bldP spid="68" grpId="0"/>
      <p:bldP spid="72" grpId="0"/>
      <p:bldP spid="73" grpId="0" animBg="1"/>
      <p:bldP spid="74" grpId="0" animBg="1"/>
      <p:bldP spid="75" grpId="0"/>
      <p:bldP spid="77" grpId="0"/>
      <p:bldP spid="79" grpId="0" animBg="1"/>
      <p:bldP spid="80" grpId="0" animBg="1"/>
      <p:bldP spid="81" grpId="0" animBg="1"/>
      <p:bldP spid="83" grpId="0"/>
      <p:bldP spid="84" grpId="0" animBg="1"/>
      <p:bldP spid="85" grpId="0"/>
      <p:bldP spid="86" grpId="0" animBg="1"/>
      <p:bldP spid="88" grpId="0" animBg="1"/>
      <p:bldP spid="89" grpId="0" animBg="1"/>
      <p:bldP spid="90" grpId="0" animBg="1"/>
      <p:bldP spid="92" grpId="0"/>
      <p:bldP spid="93" grpId="0" animBg="1"/>
      <p:bldP spid="9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41546"/>
            <a:ext cx="7886700" cy="89356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Adding  the last node of a </a:t>
            </a:r>
            <a:r>
              <a:rPr lang="en-US" sz="2400" dirty="0" err="1" smtClean="0">
                <a:sym typeface="Wingdings" panose="05000000000000000000" pitchFamily="2" charset="2"/>
              </a:rPr>
              <a:t>linkedlist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8650" y="2027076"/>
            <a:ext cx="4726549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LinkedList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200B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__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B200B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init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200B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__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4558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):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4558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._head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addFirst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4558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data):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4558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._head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ListNode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(data,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4558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._head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removeFirst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4558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):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data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4558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._head._data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4558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._head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4558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._head._link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return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55199" y="1833559"/>
            <a:ext cx="3564357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solidFill>
                  <a:srgbClr val="000080"/>
                </a:solidFill>
              </a:rPr>
              <a:t>def</a:t>
            </a:r>
            <a:r>
              <a:rPr lang="en-US" sz="2000" dirty="0" smtClean="0">
                <a:solidFill>
                  <a:srgbClr val="7B4A8A"/>
                </a:solidFill>
              </a:rPr>
              <a:t> </a:t>
            </a:r>
            <a:r>
              <a:rPr lang="en-US" sz="2000" dirty="0" err="1" smtClean="0"/>
              <a:t>addlast</a:t>
            </a:r>
            <a:r>
              <a:rPr lang="en-US" sz="2000" dirty="0" smtClean="0">
                <a:solidFill>
                  <a:srgbClr val="60636B"/>
                </a:solidFill>
              </a:rPr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 smtClean="0">
                <a:solidFill>
                  <a:srgbClr val="60636B"/>
                </a:solidFill>
              </a:rPr>
              <a:t>, </a:t>
            </a:r>
            <a:r>
              <a:rPr lang="en-US" sz="2000" dirty="0">
                <a:solidFill>
                  <a:prstClr val="black"/>
                </a:solidFill>
              </a:rPr>
              <a:t>data</a:t>
            </a:r>
            <a:r>
              <a:rPr lang="en-US" sz="2000" dirty="0" smtClean="0">
                <a:solidFill>
                  <a:srgbClr val="60636B"/>
                </a:solidFill>
              </a:rPr>
              <a:t>):</a:t>
            </a:r>
            <a:endParaRPr lang="en-US" sz="2000" dirty="0">
              <a:solidFill>
                <a:srgbClr val="60636B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node = </a:t>
            </a:r>
            <a:r>
              <a:rPr lang="en-US" sz="2000" dirty="0" err="1" smtClean="0"/>
              <a:t>ListNode</a:t>
            </a:r>
            <a:r>
              <a:rPr lang="en-US" sz="2000" dirty="0" smtClean="0"/>
              <a:t>(</a:t>
            </a:r>
            <a:r>
              <a:rPr lang="en-US" sz="2000" dirty="0"/>
              <a:t>data</a:t>
            </a:r>
            <a:r>
              <a:rPr lang="en-US" sz="2000" dirty="0" smtClean="0"/>
              <a:t>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current = </a:t>
            </a:r>
            <a:r>
              <a:rPr lang="en-US" sz="2000" dirty="0" err="1"/>
              <a:t>self._head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94558D"/>
                </a:solidFill>
              </a:rPr>
              <a:t>while</a:t>
            </a:r>
            <a:r>
              <a:rPr lang="en-US" sz="2000" dirty="0" smtClean="0"/>
              <a:t> </a:t>
            </a:r>
            <a:r>
              <a:rPr lang="en-US" sz="2000" dirty="0" err="1" smtClean="0"/>
              <a:t>current.</a:t>
            </a:r>
            <a:r>
              <a:rPr lang="en-US" sz="2000" dirty="0" err="1" smtClean="0">
                <a:solidFill>
                  <a:srgbClr val="FF0000"/>
                </a:solidFill>
              </a:rPr>
              <a:t>_link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/>
              <a:t>is not </a:t>
            </a:r>
            <a:r>
              <a:rPr lang="en-US" sz="2000" b="1" dirty="0" smtClean="0">
                <a:solidFill>
                  <a:srgbClr val="000080"/>
                </a:solidFill>
              </a:rPr>
              <a:t>None</a:t>
            </a:r>
            <a:r>
              <a:rPr lang="en-US" sz="2000" dirty="0" smtClean="0"/>
              <a:t>: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     current </a:t>
            </a:r>
            <a:r>
              <a:rPr lang="en-US" sz="2000" dirty="0"/>
              <a:t>= </a:t>
            </a:r>
            <a:r>
              <a:rPr lang="en-US" sz="2000" dirty="0" err="1" smtClean="0"/>
              <a:t>current.</a:t>
            </a:r>
            <a:r>
              <a:rPr lang="en-US" sz="2000" dirty="0" err="1" smtClean="0">
                <a:solidFill>
                  <a:srgbClr val="FF0000"/>
                </a:solidFill>
              </a:rPr>
              <a:t>_link</a:t>
            </a:r>
            <a:r>
              <a:rPr lang="en-US" sz="2000" dirty="0" smtClean="0"/>
              <a:t> </a:t>
            </a:r>
            <a:r>
              <a:rPr lang="en-US" sz="2000" dirty="0" err="1" smtClean="0"/>
              <a:t>current.</a:t>
            </a:r>
            <a:r>
              <a:rPr lang="en-US" sz="2000" dirty="0" err="1" smtClean="0">
                <a:solidFill>
                  <a:srgbClr val="FF0000"/>
                </a:solidFill>
              </a:rPr>
              <a:t>_link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smtClean="0"/>
              <a:t>node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735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30"/>
            <a:ext cx="7886700" cy="89356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/>
              <a:t>Each node stores a reference to the next node.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2689" y="4902558"/>
            <a:ext cx="1651886" cy="1365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7308" y="5004516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9576" y="3200400"/>
            <a:ext cx="1094704" cy="9916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5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38294" y="4192075"/>
            <a:ext cx="0" cy="1015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52689" y="5028262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22531" y="4977685"/>
            <a:ext cx="1651886" cy="1365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47150" y="5079643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99418" y="3275527"/>
            <a:ext cx="1094704" cy="9916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8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508136" y="4267202"/>
            <a:ext cx="0" cy="1015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22531" y="5103389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5600" y="5660265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50981" y="568401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38294" y="5856803"/>
            <a:ext cx="19842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71200" y="5691659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46581" y="571540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91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 animBg="1"/>
      <p:bldP spid="10" grpId="0"/>
      <p:bldP spid="11" grpId="0" animBg="1"/>
      <p:bldP spid="12" grpId="0" animBg="1"/>
      <p:bldP spid="13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30"/>
            <a:ext cx="7886700" cy="89356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Now we have 3 nodes.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81098" y="4613056"/>
            <a:ext cx="1651886" cy="1365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5717" y="4715014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7985" y="2910898"/>
            <a:ext cx="1094704" cy="9916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5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66703" y="3902573"/>
            <a:ext cx="0" cy="1015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1098" y="4738760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50940" y="4688183"/>
            <a:ext cx="1651886" cy="1365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75559" y="4790141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27827" y="2986025"/>
            <a:ext cx="1094704" cy="9916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8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036545" y="3977700"/>
            <a:ext cx="0" cy="1015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50940" y="4813887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4009" y="5370763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9390" y="539450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66703" y="5567301"/>
            <a:ext cx="19842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58370" y="4688184"/>
            <a:ext cx="1651886" cy="1365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82989" y="4790142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35257" y="2986026"/>
            <a:ext cx="1094704" cy="9916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3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743975" y="3977701"/>
            <a:ext cx="0" cy="1015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370" y="4813888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81281" y="5445891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6662" y="5469637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88435" y="5469637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63816" y="54933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3" name="Straight Arrow Connector 32"/>
          <p:cNvCxnSpPr>
            <a:endCxn id="29" idx="1"/>
          </p:cNvCxnSpPr>
          <p:nvPr/>
        </p:nvCxnSpPr>
        <p:spPr>
          <a:xfrm>
            <a:off x="5075179" y="5654303"/>
            <a:ext cx="17814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71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 animBg="1"/>
      <p:bldP spid="10" grpId="0"/>
      <p:bldP spid="11" grpId="0" animBg="1"/>
      <p:bldP spid="12" grpId="0" animBg="1"/>
      <p:bldP spid="13" grpId="0" animBg="1"/>
      <p:bldP spid="15" grpId="0"/>
      <p:bldP spid="16" grpId="0" animBg="1"/>
      <p:bldP spid="17" grpId="0"/>
      <p:bldP spid="23" grpId="0" animBg="1"/>
      <p:bldP spid="24" grpId="0" animBg="1"/>
      <p:bldP spid="25" grpId="0" animBg="1"/>
      <p:bldP spid="27" grpId="0"/>
      <p:bldP spid="28" grpId="0" animBg="1"/>
      <p:bldP spid="29" grpId="0"/>
      <p:bldP spid="30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30"/>
            <a:ext cx="7886700" cy="89356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Where does the last node point?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2501" y="4537928"/>
            <a:ext cx="1651886" cy="1365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7120" y="4639886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9388" y="2835770"/>
            <a:ext cx="1094704" cy="9916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5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348106" y="3827445"/>
            <a:ext cx="0" cy="1015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01" y="4663632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81578" y="4600176"/>
            <a:ext cx="1651886" cy="1365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06197" y="4702134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58465" y="2898018"/>
            <a:ext cx="1094704" cy="9916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8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767183" y="3889693"/>
            <a:ext cx="0" cy="1015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81578" y="4725880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85412" y="5295635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793" y="531938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08702" y="4613056"/>
            <a:ext cx="1651886" cy="1365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33321" y="4715014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85589" y="2910898"/>
            <a:ext cx="1094704" cy="9916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3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294307" y="3902573"/>
            <a:ext cx="0" cy="1015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08702" y="4738760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31613" y="5370763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06994" y="539450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19073" y="5381630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4454" y="540537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8" name="Straight Arrow Connector 17"/>
          <p:cNvCxnSpPr>
            <a:endCxn id="31" idx="1"/>
          </p:cNvCxnSpPr>
          <p:nvPr/>
        </p:nvCxnSpPr>
        <p:spPr>
          <a:xfrm>
            <a:off x="1373864" y="5505052"/>
            <a:ext cx="1520590" cy="8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9" idx="1"/>
          </p:cNvCxnSpPr>
          <p:nvPr/>
        </p:nvCxnSpPr>
        <p:spPr>
          <a:xfrm>
            <a:off x="3805817" y="5578168"/>
            <a:ext cx="1601177" cy="1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742618" y="5220508"/>
            <a:ext cx="772732" cy="7448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</a:rPr>
              <a:t>None</a:t>
            </a:r>
          </a:p>
        </p:txBody>
      </p:sp>
      <p:cxnSp>
        <p:nvCxnSpPr>
          <p:cNvPr id="34" name="Straight Arrow Connector 33"/>
          <p:cNvCxnSpPr>
            <a:endCxn id="22" idx="1"/>
          </p:cNvCxnSpPr>
          <p:nvPr/>
        </p:nvCxnSpPr>
        <p:spPr>
          <a:xfrm>
            <a:off x="6294307" y="5578168"/>
            <a:ext cx="1448311" cy="14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04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 animBg="1"/>
      <p:bldP spid="10" grpId="0"/>
      <p:bldP spid="11" grpId="0" animBg="1"/>
      <p:bldP spid="12" grpId="0" animBg="1"/>
      <p:bldP spid="13" grpId="0" animBg="1"/>
      <p:bldP spid="15" grpId="0"/>
      <p:bldP spid="16" grpId="0" animBg="1"/>
      <p:bldP spid="17" grpId="0"/>
      <p:bldP spid="23" grpId="0" animBg="1"/>
      <p:bldP spid="24" grpId="0" animBg="1"/>
      <p:bldP spid="25" grpId="0" animBg="1"/>
      <p:bldP spid="27" grpId="0"/>
      <p:bldP spid="28" grpId="0" animBg="1"/>
      <p:bldP spid="29" grpId="0"/>
      <p:bldP spid="30" grpId="0" animBg="1"/>
      <p:bldP spid="31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30"/>
            <a:ext cx="7886700" cy="89356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Who points to the first node?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26924" y="4615202"/>
            <a:ext cx="1368559" cy="1365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51543" y="4717160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0173" y="3065172"/>
            <a:ext cx="955310" cy="8395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5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12529" y="3904719"/>
            <a:ext cx="0" cy="1015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26924" y="4740906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17962" y="4600176"/>
            <a:ext cx="1394317" cy="1365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42581" y="4702134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20487" y="3065172"/>
            <a:ext cx="991792" cy="8245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8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003567" y="3889693"/>
            <a:ext cx="0" cy="1015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7962" y="4725880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49835" y="5372909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5216" y="539665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88258" y="4613056"/>
            <a:ext cx="1381438" cy="1365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12876" y="4715014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13679" y="3065172"/>
            <a:ext cx="956016" cy="837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3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873862" y="3902573"/>
            <a:ext cx="0" cy="1015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88257" y="4738760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11168" y="5370763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86549" y="539450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55457" y="5381630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30838" y="540537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8" name="Straight Arrow Connector 17"/>
          <p:cNvCxnSpPr>
            <a:endCxn id="31" idx="1"/>
          </p:cNvCxnSpPr>
          <p:nvPr/>
        </p:nvCxnSpPr>
        <p:spPr>
          <a:xfrm>
            <a:off x="3138287" y="5578168"/>
            <a:ext cx="992551" cy="11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9" idx="1"/>
          </p:cNvCxnSpPr>
          <p:nvPr/>
        </p:nvCxnSpPr>
        <p:spPr>
          <a:xfrm flipV="1">
            <a:off x="5042201" y="5579175"/>
            <a:ext cx="944348" cy="1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742618" y="5220508"/>
            <a:ext cx="772732" cy="7448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</a:rPr>
              <a:t>None</a:t>
            </a:r>
          </a:p>
        </p:txBody>
      </p:sp>
      <p:cxnSp>
        <p:nvCxnSpPr>
          <p:cNvPr id="34" name="Straight Arrow Connector 33"/>
          <p:cNvCxnSpPr>
            <a:endCxn id="22" idx="1"/>
          </p:cNvCxnSpPr>
          <p:nvPr/>
        </p:nvCxnSpPr>
        <p:spPr>
          <a:xfrm>
            <a:off x="6899620" y="5590042"/>
            <a:ext cx="842998" cy="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67189" y="4613056"/>
            <a:ext cx="1368559" cy="1365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93514" y="4930001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6336" y="494187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_head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0" name="Straight Arrow Connector 39"/>
          <p:cNvCxnSpPr>
            <a:endCxn id="4" idx="1"/>
          </p:cNvCxnSpPr>
          <p:nvPr/>
        </p:nvCxnSpPr>
        <p:spPr>
          <a:xfrm>
            <a:off x="1080258" y="5126539"/>
            <a:ext cx="1146666" cy="171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276" y="3284247"/>
            <a:ext cx="50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</a:t>
            </a:r>
            <a:endParaRPr lang="en-US" sz="2400" dirty="0"/>
          </a:p>
        </p:txBody>
      </p:sp>
      <p:cxnSp>
        <p:nvCxnSpPr>
          <p:cNvPr id="43" name="Straight Arrow Connector 42"/>
          <p:cNvCxnSpPr>
            <a:endCxn id="36" idx="0"/>
          </p:cNvCxnSpPr>
          <p:nvPr/>
        </p:nvCxnSpPr>
        <p:spPr>
          <a:xfrm>
            <a:off x="628650" y="3662098"/>
            <a:ext cx="322819" cy="950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6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 animBg="1"/>
      <p:bldP spid="10" grpId="0"/>
      <p:bldP spid="11" grpId="0" animBg="1"/>
      <p:bldP spid="12" grpId="0" animBg="1"/>
      <p:bldP spid="13" grpId="0" animBg="1"/>
      <p:bldP spid="15" grpId="0"/>
      <p:bldP spid="16" grpId="0" animBg="1"/>
      <p:bldP spid="17" grpId="0"/>
      <p:bldP spid="23" grpId="0" animBg="1"/>
      <p:bldP spid="24" grpId="0" animBg="1"/>
      <p:bldP spid="25" grpId="0" animBg="1"/>
      <p:bldP spid="27" grpId="0"/>
      <p:bldP spid="28" grpId="0" animBg="1"/>
      <p:bldP spid="29" grpId="0"/>
      <p:bldP spid="30" grpId="0" animBg="1"/>
      <p:bldP spid="31" grpId="0"/>
      <p:bldP spid="22" grpId="0" animBg="1"/>
      <p:bldP spid="36" grpId="0" animBg="1"/>
      <p:bldP spid="37" grpId="0" animBg="1"/>
      <p:bldP spid="38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30"/>
            <a:ext cx="7886700" cy="89356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Let’s classify the objects we have.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26924" y="4615202"/>
            <a:ext cx="1368559" cy="1365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51543" y="4717160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0173" y="3065172"/>
            <a:ext cx="955310" cy="8395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5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12529" y="3904719"/>
            <a:ext cx="0" cy="1015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26924" y="4740906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17962" y="4600176"/>
            <a:ext cx="1394317" cy="1365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42581" y="4702134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20487" y="3065172"/>
            <a:ext cx="991792" cy="8245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8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003567" y="3889693"/>
            <a:ext cx="0" cy="1015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7962" y="4725880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49835" y="5372909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5216" y="539665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88258" y="4613056"/>
            <a:ext cx="1381438" cy="1365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12876" y="4715014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13679" y="3065172"/>
            <a:ext cx="956016" cy="837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3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873862" y="3902573"/>
            <a:ext cx="0" cy="1015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88257" y="4738760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11168" y="5370763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86549" y="539450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55457" y="5381630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30838" y="540537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_link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8" name="Straight Arrow Connector 17"/>
          <p:cNvCxnSpPr>
            <a:endCxn id="31" idx="1"/>
          </p:cNvCxnSpPr>
          <p:nvPr/>
        </p:nvCxnSpPr>
        <p:spPr>
          <a:xfrm>
            <a:off x="3138287" y="5578168"/>
            <a:ext cx="992551" cy="11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9" idx="1"/>
          </p:cNvCxnSpPr>
          <p:nvPr/>
        </p:nvCxnSpPr>
        <p:spPr>
          <a:xfrm flipV="1">
            <a:off x="5042201" y="5579175"/>
            <a:ext cx="944348" cy="1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742618" y="5220508"/>
            <a:ext cx="772732" cy="7448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5B9BD5"/>
                </a:solidFill>
              </a:rPr>
              <a:t>None</a:t>
            </a:r>
          </a:p>
        </p:txBody>
      </p:sp>
      <p:cxnSp>
        <p:nvCxnSpPr>
          <p:cNvPr id="34" name="Straight Arrow Connector 33"/>
          <p:cNvCxnSpPr>
            <a:endCxn id="22" idx="1"/>
          </p:cNvCxnSpPr>
          <p:nvPr/>
        </p:nvCxnSpPr>
        <p:spPr>
          <a:xfrm>
            <a:off x="6899620" y="5590042"/>
            <a:ext cx="842998" cy="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67189" y="4613056"/>
            <a:ext cx="1368559" cy="1365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93514" y="4930001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6336" y="494187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_head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0" name="Straight Arrow Connector 39"/>
          <p:cNvCxnSpPr>
            <a:endCxn id="4" idx="1"/>
          </p:cNvCxnSpPr>
          <p:nvPr/>
        </p:nvCxnSpPr>
        <p:spPr>
          <a:xfrm>
            <a:off x="1080258" y="5126539"/>
            <a:ext cx="1146666" cy="171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276" y="3284247"/>
            <a:ext cx="50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L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43" name="Straight Arrow Connector 42"/>
          <p:cNvCxnSpPr>
            <a:endCxn id="36" idx="0"/>
          </p:cNvCxnSpPr>
          <p:nvPr/>
        </p:nvCxnSpPr>
        <p:spPr>
          <a:xfrm>
            <a:off x="628650" y="3662098"/>
            <a:ext cx="322819" cy="950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59996" y="2695840"/>
            <a:ext cx="55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86892" y="2695840"/>
            <a:ext cx="55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95825" y="2695840"/>
            <a:ext cx="55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09867" y="6095930"/>
            <a:ext cx="73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46010" y="6108810"/>
            <a:ext cx="73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86812" y="6095930"/>
            <a:ext cx="73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59874" y="4757207"/>
            <a:ext cx="73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None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7189" y="6095930"/>
            <a:ext cx="136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LinkedList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34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39" grpId="0"/>
      <p:bldP spid="42" grpId="0"/>
      <p:bldP spid="44" grpId="0"/>
      <p:bldP spid="45" grpId="0"/>
      <p:bldP spid="46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30"/>
            <a:ext cx="7886700" cy="89356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 </a:t>
            </a:r>
            <a:r>
              <a:rPr lang="en-US" sz="2400" dirty="0" err="1" smtClean="0">
                <a:sym typeface="Wingdings" panose="05000000000000000000" pitchFamily="2" charset="2"/>
              </a:rPr>
              <a:t>LinkedList</a:t>
            </a:r>
            <a:r>
              <a:rPr lang="en-US" sz="2400" dirty="0" smtClean="0">
                <a:sym typeface="Wingdings" panose="05000000000000000000" pitchFamily="2" charset="2"/>
              </a:rPr>
              <a:t> class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Creating empty instances of </a:t>
            </a:r>
            <a:r>
              <a:rPr lang="en-US" sz="2400" dirty="0" err="1" smtClean="0">
                <a:sym typeface="Wingdings" panose="05000000000000000000" pitchFamily="2" charset="2"/>
              </a:rPr>
              <a:t>LinkedList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72732" y="2964277"/>
            <a:ext cx="2923506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80"/>
                </a:solidFill>
              </a:rPr>
              <a:t>class </a:t>
            </a:r>
            <a:r>
              <a:rPr lang="en-US" sz="2800" dirty="0" err="1" smtClean="0"/>
              <a:t>LinkedList</a:t>
            </a:r>
            <a:r>
              <a:rPr lang="en-US" sz="2800" dirty="0" smtClean="0"/>
              <a:t>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 smtClean="0">
                <a:solidFill>
                  <a:srgbClr val="000080"/>
                </a:solidFill>
              </a:rPr>
              <a:t>pass</a:t>
            </a:r>
            <a:endParaRPr lang="en-US" sz="2800" b="1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33764" y="3441331"/>
            <a:ext cx="1368559" cy="1365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9851" y="4478860"/>
            <a:ext cx="292350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/>
              <a:t>LinkedList</a:t>
            </a:r>
            <a:r>
              <a:rPr lang="en-US" sz="2800" dirty="0" smtClean="0"/>
              <a:t>()</a:t>
            </a:r>
            <a:endParaRPr lang="en-US" sz="2800" b="1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4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9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30"/>
            <a:ext cx="7886700" cy="89356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Defining __</a:t>
            </a:r>
            <a:r>
              <a:rPr lang="en-US" sz="2400" dirty="0" err="1" smtClean="0">
                <a:sym typeface="Wingdings" panose="05000000000000000000" pitchFamily="2" charset="2"/>
              </a:rPr>
              <a:t>init</a:t>
            </a:r>
            <a:r>
              <a:rPr lang="en-US" sz="2400" dirty="0" smtClean="0">
                <a:sym typeface="Wingdings" panose="05000000000000000000" pitchFamily="2" charset="2"/>
              </a:rPr>
              <a:t>__ method that initializes to empty list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59852" y="2262313"/>
            <a:ext cx="3902299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80"/>
                </a:solidFill>
              </a:rPr>
              <a:t>class </a:t>
            </a:r>
            <a:r>
              <a:rPr lang="en-US" sz="2800" dirty="0" err="1" smtClean="0"/>
              <a:t>LinkedList</a:t>
            </a:r>
            <a:r>
              <a:rPr lang="en-US" sz="2800" dirty="0" smtClean="0"/>
              <a:t>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 err="1">
                <a:solidFill>
                  <a:srgbClr val="000080"/>
                </a:solidFill>
              </a:rPr>
              <a:t>def</a:t>
            </a:r>
            <a:r>
              <a:rPr lang="en-US" sz="2800" b="1" dirty="0">
                <a:solidFill>
                  <a:srgbClr val="000080"/>
                </a:solidFill>
              </a:rPr>
              <a:t> </a:t>
            </a:r>
            <a:r>
              <a:rPr lang="en-US" sz="2800" dirty="0">
                <a:solidFill>
                  <a:srgbClr val="B200B2"/>
                </a:solidFill>
              </a:rPr>
              <a:t>__</a:t>
            </a:r>
            <a:r>
              <a:rPr lang="en-US" sz="2800" dirty="0" err="1">
                <a:solidFill>
                  <a:srgbClr val="B200B2"/>
                </a:solidFill>
              </a:rPr>
              <a:t>init</a:t>
            </a:r>
            <a:r>
              <a:rPr lang="en-US" sz="2800" dirty="0">
                <a:solidFill>
                  <a:srgbClr val="B200B2"/>
                </a:solidFill>
              </a:rPr>
              <a:t>__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94558D"/>
                </a:solidFill>
              </a:rPr>
              <a:t>self</a:t>
            </a:r>
            <a:r>
              <a:rPr lang="en-US" sz="2800" dirty="0"/>
              <a:t>):</a:t>
            </a:r>
            <a:br>
              <a:rPr lang="en-US" sz="2800" dirty="0"/>
            </a:br>
            <a:r>
              <a:rPr lang="en-US" sz="2800" dirty="0"/>
              <a:t>        </a:t>
            </a:r>
            <a:r>
              <a:rPr lang="en-US" sz="2800" dirty="0" err="1">
                <a:solidFill>
                  <a:srgbClr val="94558D"/>
                </a:solidFill>
              </a:rPr>
              <a:t>self</a:t>
            </a:r>
            <a:r>
              <a:rPr lang="en-US" sz="2800" dirty="0" err="1"/>
              <a:t>._head</a:t>
            </a:r>
            <a:r>
              <a:rPr lang="en-US" sz="2800" dirty="0"/>
              <a:t> = </a:t>
            </a:r>
            <a:r>
              <a:rPr lang="en-US" sz="2800" b="1" dirty="0" smtClean="0">
                <a:solidFill>
                  <a:srgbClr val="000080"/>
                </a:solidFill>
              </a:rPr>
              <a:t>None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80"/>
                </a:solidFill>
              </a:rPr>
              <a:t/>
            </a:r>
            <a:br>
              <a:rPr lang="en-US" sz="2800" b="1" dirty="0">
                <a:solidFill>
                  <a:srgbClr val="000080"/>
                </a:solidFill>
              </a:rPr>
            </a:br>
            <a:r>
              <a:rPr lang="en-US" sz="2800" dirty="0" err="1" smtClean="0"/>
              <a:t>LinkedList</a:t>
            </a:r>
            <a:r>
              <a:rPr lang="en-US" sz="2800" dirty="0" smtClean="0"/>
              <a:t>()</a:t>
            </a:r>
            <a:endParaRPr lang="en-US" sz="2800" b="1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330626" y="3216592"/>
            <a:ext cx="1368559" cy="1365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87804" y="3517968"/>
            <a:ext cx="373488" cy="393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5B9BD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0626" y="352984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_head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7546" y="3342092"/>
            <a:ext cx="772732" cy="7448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5B9BD5"/>
                </a:solidFill>
              </a:rPr>
              <a:t>None</a:t>
            </a: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6174548" y="3711626"/>
            <a:ext cx="842998" cy="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06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49" grpId="0" animBg="1"/>
      <p:bldP spid="6" grpId="0" animBg="1"/>
      <p:bldP spid="7" grpId="0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11640</TotalTime>
  <Words>684</Words>
  <Application>Microsoft Office PowerPoint</Application>
  <PresentationFormat>On-screen Show (4:3)</PresentationFormat>
  <Paragraphs>302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Linked Lists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ListNode</vt:lpstr>
      <vt:lpstr>ListNode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Meunier, Jeffrey</dc:creator>
  <cp:lastModifiedBy>Windows User</cp:lastModifiedBy>
  <cp:revision>308</cp:revision>
  <dcterms:created xsi:type="dcterms:W3CDTF">2016-09-06T14:21:52Z</dcterms:created>
  <dcterms:modified xsi:type="dcterms:W3CDTF">2019-02-20T00:35:18Z</dcterms:modified>
</cp:coreProperties>
</file>