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sldIdLst>
    <p:sldId id="256" r:id="rId3"/>
    <p:sldId id="583" r:id="rId4"/>
    <p:sldId id="436" r:id="rId5"/>
    <p:sldId id="576" r:id="rId6"/>
    <p:sldId id="577" r:id="rId7"/>
    <p:sldId id="578" r:id="rId8"/>
    <p:sldId id="579" r:id="rId9"/>
    <p:sldId id="580" r:id="rId10"/>
    <p:sldId id="584" r:id="rId11"/>
    <p:sldId id="585" r:id="rId12"/>
    <p:sldId id="581" r:id="rId13"/>
    <p:sldId id="582" r:id="rId14"/>
    <p:sldId id="586" r:id="rId15"/>
    <p:sldId id="587" r:id="rId16"/>
    <p:sldId id="588" r:id="rId17"/>
    <p:sldId id="592" r:id="rId18"/>
    <p:sldId id="593" r:id="rId19"/>
    <p:sldId id="591" r:id="rId20"/>
    <p:sldId id="594" r:id="rId21"/>
    <p:sldId id="590" r:id="rId22"/>
    <p:sldId id="595" r:id="rId23"/>
    <p:sldId id="596" r:id="rId24"/>
    <p:sldId id="597" r:id="rId25"/>
    <p:sldId id="598" r:id="rId26"/>
    <p:sldId id="603" r:id="rId27"/>
    <p:sldId id="599" r:id="rId28"/>
    <p:sldId id="600" r:id="rId29"/>
    <p:sldId id="601" r:id="rId30"/>
    <p:sldId id="602" r:id="rId31"/>
    <p:sldId id="604" r:id="rId32"/>
    <p:sldId id="610" r:id="rId33"/>
    <p:sldId id="609" r:id="rId34"/>
    <p:sldId id="607" r:id="rId35"/>
    <p:sldId id="619" r:id="rId36"/>
    <p:sldId id="608" r:id="rId37"/>
    <p:sldId id="605" r:id="rId38"/>
    <p:sldId id="606" r:id="rId39"/>
    <p:sldId id="611" r:id="rId40"/>
    <p:sldId id="615" r:id="rId41"/>
    <p:sldId id="612" r:id="rId42"/>
    <p:sldId id="616" r:id="rId43"/>
    <p:sldId id="613" r:id="rId44"/>
    <p:sldId id="614" r:id="rId45"/>
    <p:sldId id="617" r:id="rId46"/>
    <p:sldId id="618" r:id="rId47"/>
    <p:sldId id="620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76" autoAdjust="0"/>
    <p:restoredTop sz="96395" autoAdjust="0"/>
  </p:normalViewPr>
  <p:slideViewPr>
    <p:cSldViewPr snapToGrid="0" snapToObjects="1">
      <p:cViewPr varScale="1">
        <p:scale>
          <a:sx n="111" d="100"/>
          <a:sy n="111" d="100"/>
        </p:scale>
        <p:origin x="1962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08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50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284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5BB70-740E-5941-A975-726C01D51AA3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90FB2-EE0A-4040-A8E6-75EB4998F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87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5BB70-740E-5941-A975-726C01D51AA3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90FB2-EE0A-4040-A8E6-75EB4998F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802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5BB70-740E-5941-A975-726C01D51AA3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90FB2-EE0A-4040-A8E6-75EB4998F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80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5BB70-740E-5941-A975-726C01D51AA3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90FB2-EE0A-4040-A8E6-75EB4998F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329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5BB70-740E-5941-A975-726C01D51AA3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90FB2-EE0A-4040-A8E6-75EB4998F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3025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5BB70-740E-5941-A975-726C01D51AA3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90FB2-EE0A-4040-A8E6-75EB4998F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457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5BB70-740E-5941-A975-726C01D51AA3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90FB2-EE0A-4040-A8E6-75EB4998F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261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5BB70-740E-5941-A975-726C01D51AA3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90FB2-EE0A-4040-A8E6-75EB4998F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972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258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5BB70-740E-5941-A975-726C01D51AA3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90FB2-EE0A-4040-A8E6-75EB4998F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588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5BB70-740E-5941-A975-726C01D51AA3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90FB2-EE0A-4040-A8E6-75EB4998F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1702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5BB70-740E-5941-A975-726C01D51AA3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90FB2-EE0A-4040-A8E6-75EB4998F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16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11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66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03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5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09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40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27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817D1-82F1-4C43-9E7E-5F1B630B99B2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01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5BB70-740E-5941-A975-726C01D51AA3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90FB2-EE0A-4040-A8E6-75EB4998F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11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yZQPjUT5B4" TargetMode="External"/><Relationship Id="rId2" Type="http://schemas.openxmlformats.org/officeDocument/2006/relationships/hyperlink" Target="https://www.youtube.com/watch?v=iP897Z5Nerk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ywWBy6J5gz8" TargetMode="External"/><Relationship Id="rId4" Type="http://schemas.openxmlformats.org/officeDocument/2006/relationships/hyperlink" Target="https://www.youtube.com/watch?v=XaqR3G_NVoo&amp;t=104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7315200" cy="1687339"/>
          </a:xfrm>
        </p:spPr>
        <p:txBody>
          <a:bodyPr>
            <a:normAutofit/>
          </a:bodyPr>
          <a:lstStyle/>
          <a:p>
            <a:pPr algn="l"/>
            <a:r>
              <a:rPr lang="en-US" sz="4500" dirty="0" smtClean="0"/>
              <a:t>Sorting &amp; Searching</a:t>
            </a:r>
            <a:endParaRPr lang="en-US" sz="4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/>
              <a:t>CSE 2050</a:t>
            </a:r>
            <a:endParaRPr lang="en-US" sz="2800" dirty="0"/>
          </a:p>
          <a:p>
            <a:pPr algn="l"/>
            <a:r>
              <a:rPr lang="en-US" sz="2800" dirty="0" smtClean="0"/>
              <a:t>Ahmad </a:t>
            </a:r>
            <a:r>
              <a:rPr lang="en-US" sz="2800" dirty="0" err="1" smtClean="0"/>
              <a:t>Jbara</a:t>
            </a:r>
            <a:endParaRPr lang="en-US" sz="2800" dirty="0"/>
          </a:p>
          <a:p>
            <a:pPr algn="l"/>
            <a:r>
              <a:rPr lang="en-US" sz="2800" dirty="0"/>
              <a:t>University of Connecticut</a:t>
            </a:r>
          </a:p>
        </p:txBody>
      </p:sp>
    </p:spTree>
    <p:extLst>
      <p:ext uri="{BB962C8B-B14F-4D97-AF65-F5344CB8AC3E}">
        <p14:creationId xmlns:p14="http://schemas.microsoft.com/office/powerpoint/2010/main" val="191945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Binary search – recursive 2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5240"/>
            <a:ext cx="7886700" cy="571588"/>
          </a:xfrm>
        </p:spPr>
        <p:txBody>
          <a:bodyPr>
            <a:noAutofit/>
          </a:bodyPr>
          <a:lstStyle/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 smtClean="0"/>
              <a:t>Assume sorted list</a:t>
            </a:r>
            <a:endParaRPr lang="en-US" sz="2400" dirty="0" smtClean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 smtClean="0">
              <a:sym typeface="Wingdings" panose="05000000000000000000" pitchFamily="2" charset="2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55078" y="6253428"/>
            <a:ext cx="13908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92394" y="1967626"/>
            <a:ext cx="7759212" cy="37394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left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right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left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right: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mid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 + right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FF77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left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mid -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mid +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right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88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The </a:t>
            </a:r>
            <a:r>
              <a:rPr lang="en-US" sz="3600" dirty="0" err="1" smtClean="0"/>
              <a:t>SortedList</a:t>
            </a:r>
            <a:r>
              <a:rPr lang="en-US" sz="3600" dirty="0" smtClean="0"/>
              <a:t> ADT</a:t>
            </a:r>
            <a:endParaRPr lang="en-US" sz="36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560876"/>
              </p:ext>
            </p:extLst>
          </p:nvPr>
        </p:nvGraphicFramePr>
        <p:xfrm>
          <a:off x="1014153" y="1421480"/>
          <a:ext cx="6999339" cy="43321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2359">
                  <a:extLst>
                    <a:ext uri="{9D8B030D-6E8A-4147-A177-3AD203B41FA5}">
                      <a16:colId xmlns:a16="http://schemas.microsoft.com/office/drawing/2014/main" val="2232002867"/>
                    </a:ext>
                  </a:extLst>
                </a:gridCol>
                <a:gridCol w="5396980">
                  <a:extLst>
                    <a:ext uri="{9D8B030D-6E8A-4147-A177-3AD203B41FA5}">
                      <a16:colId xmlns:a16="http://schemas.microsoft.com/office/drawing/2014/main" val="4104868223"/>
                    </a:ext>
                  </a:extLst>
                </a:gridCol>
              </a:tblGrid>
              <a:tr h="5415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Operation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Description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2114635"/>
                  </a:ext>
                </a:extLst>
              </a:tr>
              <a:tr h="5415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SortedList</a:t>
                      </a: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Creates a new ordered</a:t>
                      </a:r>
                      <a:r>
                        <a:rPr lang="en-US" sz="1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list that is empty.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15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add(item)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Adds item to the sorted list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3076036"/>
                  </a:ext>
                </a:extLst>
              </a:tr>
              <a:tr h="5415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remove(item)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Removes the first occurrence of item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787910"/>
                  </a:ext>
                </a:extLst>
              </a:tr>
              <a:tr h="5415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__</a:t>
                      </a:r>
                      <a:r>
                        <a:rPr lang="en-US" sz="1400" dirty="0" err="1" smtClean="0">
                          <a:effectLst/>
                        </a:rPr>
                        <a:t>getitem</a:t>
                      </a:r>
                      <a:r>
                        <a:rPr lang="en-US" sz="1400" dirty="0" smtClean="0">
                          <a:effectLst/>
                        </a:rPr>
                        <a:t>__(index)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Returns the item with the given index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5614624"/>
                  </a:ext>
                </a:extLst>
              </a:tr>
              <a:tr h="5415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__contains__(item)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Returns True if there is an item equal</a:t>
                      </a:r>
                      <a:r>
                        <a:rPr lang="en-US" sz="1400" baseline="0" dirty="0" smtClean="0">
                          <a:effectLst/>
                        </a:rPr>
                        <a:t> to item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1974757"/>
                  </a:ext>
                </a:extLst>
              </a:tr>
              <a:tr h="5415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__</a:t>
                      </a:r>
                      <a:r>
                        <a:rPr lang="en-US" sz="1400" dirty="0" err="1" smtClean="0">
                          <a:effectLst/>
                        </a:rPr>
                        <a:t>iter</a:t>
                      </a:r>
                      <a:r>
                        <a:rPr lang="en-US" sz="1400" dirty="0" smtClean="0">
                          <a:effectLst/>
                        </a:rPr>
                        <a:t>__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Returns an iterator over the sorted list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4237636"/>
                  </a:ext>
                </a:extLst>
              </a:tr>
              <a:tr h="5415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__</a:t>
                      </a:r>
                      <a:r>
                        <a:rPr lang="en-US" sz="1400" dirty="0" err="1" smtClean="0">
                          <a:effectLst/>
                        </a:rPr>
                        <a:t>len</a:t>
                      </a:r>
                      <a:r>
                        <a:rPr lang="en-US" sz="1400" dirty="0" smtClean="0">
                          <a:effectLst/>
                        </a:rPr>
                        <a:t>__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Returns the length of the sorted list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755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005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2"/>
            <a:ext cx="7886700" cy="817366"/>
          </a:xfrm>
        </p:spPr>
        <p:txBody>
          <a:bodyPr>
            <a:noAutofit/>
          </a:bodyPr>
          <a:lstStyle/>
          <a:p>
            <a:r>
              <a:rPr lang="en-US" sz="3400" dirty="0" smtClean="0"/>
              <a:t>Implementation of  </a:t>
            </a:r>
            <a:r>
              <a:rPr lang="en-US" sz="3400" dirty="0" err="1" smtClean="0"/>
              <a:t>SortedList</a:t>
            </a:r>
            <a:r>
              <a:rPr lang="en-US" sz="3400" dirty="0" smtClean="0"/>
              <a:t> ADT</a:t>
            </a:r>
            <a:r>
              <a:rPr lang="he-IL" sz="3400" dirty="0" smtClean="0"/>
              <a:t> </a:t>
            </a:r>
            <a:r>
              <a:rPr lang="en-US" sz="3400" dirty="0"/>
              <a:t> </a:t>
            </a:r>
            <a:r>
              <a:rPr lang="en-US" sz="3400" dirty="0" smtClean="0"/>
              <a:t>using list</a:t>
            </a:r>
            <a:endParaRPr lang="en-US" sz="3400" dirty="0"/>
          </a:p>
        </p:txBody>
      </p:sp>
      <p:sp>
        <p:nvSpPr>
          <p:cNvPr id="3" name="Rectangle 2"/>
          <p:cNvSpPr/>
          <p:nvPr/>
        </p:nvSpPr>
        <p:spPr>
          <a:xfrm>
            <a:off x="764931" y="683421"/>
            <a:ext cx="6189783" cy="5963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78AB"/>
                </a:solidFill>
                <a:cs typeface="Courier New" panose="02070309020205020404" pitchFamily="49" charset="0"/>
              </a:rPr>
              <a:t>class </a:t>
            </a:r>
            <a:r>
              <a:rPr lang="en-US" sz="1600" dirty="0" err="1">
                <a:solidFill>
                  <a:srgbClr val="000000"/>
                </a:solidFill>
                <a:cs typeface="Courier New" panose="02070309020205020404" pitchFamily="49" charset="0"/>
              </a:rPr>
              <a:t>SimpleSortedList</a:t>
            </a:r>
            <a:r>
              <a:rPr lang="en-US" sz="1600" dirty="0">
                <a:solidFill>
                  <a:srgbClr val="9A9A9A"/>
                </a:solidFill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78AB"/>
                </a:solidFill>
                <a:cs typeface="Courier New" panose="02070309020205020404" pitchFamily="49" charset="0"/>
              </a:rPr>
              <a:t>	def </a:t>
            </a:r>
            <a:r>
              <a:rPr lang="en-US" sz="1600" dirty="0">
                <a:solidFill>
                  <a:srgbClr val="DE4A68"/>
                </a:solidFill>
                <a:cs typeface="Courier New" panose="02070309020205020404" pitchFamily="49" charset="0"/>
              </a:rPr>
              <a:t>__</a:t>
            </a:r>
            <a:r>
              <a:rPr lang="en-US" sz="1600" dirty="0" err="1">
                <a:solidFill>
                  <a:srgbClr val="DE4A68"/>
                </a:solidFill>
                <a:cs typeface="Courier New" panose="02070309020205020404" pitchFamily="49" charset="0"/>
              </a:rPr>
              <a:t>init</a:t>
            </a:r>
            <a:r>
              <a:rPr lang="en-US" sz="1600" dirty="0">
                <a:solidFill>
                  <a:srgbClr val="DE4A68"/>
                </a:solidFill>
                <a:cs typeface="Courier New" panose="02070309020205020404" pitchFamily="49" charset="0"/>
              </a:rPr>
              <a:t>__</a:t>
            </a:r>
            <a:r>
              <a:rPr lang="en-US" sz="1600" dirty="0">
                <a:solidFill>
                  <a:srgbClr val="9A9A9A"/>
                </a:solidFill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self</a:t>
            </a:r>
            <a:r>
              <a:rPr lang="en-US" sz="1600" dirty="0">
                <a:solidFill>
                  <a:srgbClr val="9A9A9A"/>
                </a:solidFill>
                <a:cs typeface="Courier New" panose="02070309020205020404" pitchFamily="49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		</a:t>
            </a:r>
            <a:r>
              <a:rPr lang="en-US" sz="1600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self</a:t>
            </a:r>
            <a:r>
              <a:rPr lang="en-US" sz="1600" dirty="0" err="1">
                <a:solidFill>
                  <a:srgbClr val="9A9A9A"/>
                </a:solidFill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cs typeface="Courier New" panose="02070309020205020404" pitchFamily="49" charset="0"/>
              </a:rPr>
              <a:t>_L</a:t>
            </a:r>
            <a: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A77F59"/>
                </a:solidFill>
                <a:cs typeface="Courier New" panose="02070309020205020404" pitchFamily="49" charset="0"/>
              </a:rPr>
              <a:t>= </a:t>
            </a:r>
            <a:r>
              <a:rPr lang="en-US" sz="1600" dirty="0">
                <a:solidFill>
                  <a:srgbClr val="9A9A9A"/>
                </a:solidFill>
                <a:cs typeface="Courier New" panose="02070309020205020404" pitchFamily="49" charset="0"/>
              </a:rPr>
              <a:t>[]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78AB"/>
                </a:solidFill>
                <a:cs typeface="Courier New" panose="02070309020205020404" pitchFamily="49" charset="0"/>
              </a:rPr>
              <a:t>	def </a:t>
            </a:r>
            <a:r>
              <a:rPr lang="en-US" sz="1600" dirty="0">
                <a:solidFill>
                  <a:srgbClr val="DE4A68"/>
                </a:solidFill>
                <a:cs typeface="Courier New" panose="02070309020205020404" pitchFamily="49" charset="0"/>
              </a:rPr>
              <a:t>add</a:t>
            </a:r>
            <a:r>
              <a:rPr lang="en-US" sz="1600" dirty="0">
                <a:solidFill>
                  <a:srgbClr val="9A9A9A"/>
                </a:solidFill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self</a:t>
            </a:r>
            <a:r>
              <a:rPr lang="en-US" sz="1600" dirty="0">
                <a:solidFill>
                  <a:srgbClr val="9A9A9A"/>
                </a:solidFill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item</a:t>
            </a:r>
            <a:r>
              <a:rPr lang="en-US" sz="1600" dirty="0">
                <a:solidFill>
                  <a:srgbClr val="9A9A9A"/>
                </a:solidFill>
                <a:cs typeface="Courier New" panose="02070309020205020404" pitchFamily="49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		self</a:t>
            </a:r>
            <a:r>
              <a:rPr lang="en-US" sz="1600" dirty="0">
                <a:solidFill>
                  <a:srgbClr val="9A9A9A"/>
                </a:solidFill>
                <a:cs typeface="Courier New" panose="020703090202050204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_</a:t>
            </a:r>
            <a:r>
              <a:rPr lang="en-US" sz="1600" dirty="0" err="1">
                <a:solidFill>
                  <a:srgbClr val="000000"/>
                </a:solidFill>
                <a:cs typeface="Courier New" panose="02070309020205020404" pitchFamily="49" charset="0"/>
              </a:rPr>
              <a:t>L</a:t>
            </a:r>
            <a:r>
              <a:rPr lang="en-US" sz="1600" dirty="0" err="1">
                <a:solidFill>
                  <a:srgbClr val="9A9A9A"/>
                </a:solidFill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cs typeface="Courier New" panose="02070309020205020404" pitchFamily="49" charset="0"/>
              </a:rPr>
              <a:t>append</a:t>
            </a:r>
            <a:r>
              <a:rPr lang="en-US" sz="1600" dirty="0">
                <a:solidFill>
                  <a:srgbClr val="9A9A9A"/>
                </a:solidFill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item</a:t>
            </a:r>
            <a:r>
              <a:rPr lang="en-US" sz="1600" dirty="0">
                <a:solidFill>
                  <a:srgbClr val="9A9A9A"/>
                </a:solidFill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		self</a:t>
            </a:r>
            <a:r>
              <a:rPr lang="en-US" sz="1600" dirty="0">
                <a:solidFill>
                  <a:srgbClr val="9A9A9A"/>
                </a:solidFill>
                <a:cs typeface="Courier New" panose="020703090202050204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_</a:t>
            </a:r>
            <a:r>
              <a:rPr lang="en-US" sz="1600" dirty="0" err="1">
                <a:solidFill>
                  <a:srgbClr val="000000"/>
                </a:solidFill>
                <a:cs typeface="Courier New" panose="02070309020205020404" pitchFamily="49" charset="0"/>
              </a:rPr>
              <a:t>L</a:t>
            </a:r>
            <a:r>
              <a:rPr lang="en-US" sz="1600" dirty="0" err="1">
                <a:solidFill>
                  <a:srgbClr val="9A9A9A"/>
                </a:solidFill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cs typeface="Courier New" panose="02070309020205020404" pitchFamily="49" charset="0"/>
              </a:rPr>
              <a:t>sort</a:t>
            </a:r>
            <a:r>
              <a:rPr lang="en-US" sz="1600" dirty="0">
                <a:solidFill>
                  <a:srgbClr val="9A9A9A"/>
                </a:solidFill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78AB"/>
                </a:solidFill>
                <a:cs typeface="Courier New" panose="02070309020205020404" pitchFamily="49" charset="0"/>
              </a:rPr>
              <a:t>	def </a:t>
            </a:r>
            <a:r>
              <a:rPr lang="en-US" sz="1600" dirty="0">
                <a:solidFill>
                  <a:srgbClr val="DE4A68"/>
                </a:solidFill>
                <a:cs typeface="Courier New" panose="02070309020205020404" pitchFamily="49" charset="0"/>
              </a:rPr>
              <a:t>remove</a:t>
            </a:r>
            <a:r>
              <a:rPr lang="en-US" sz="1600" dirty="0">
                <a:solidFill>
                  <a:srgbClr val="9A9A9A"/>
                </a:solidFill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self</a:t>
            </a:r>
            <a:r>
              <a:rPr lang="en-US" sz="1600" dirty="0">
                <a:solidFill>
                  <a:srgbClr val="9A9A9A"/>
                </a:solidFill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item</a:t>
            </a:r>
            <a:r>
              <a:rPr lang="en-US" sz="1600" dirty="0">
                <a:solidFill>
                  <a:srgbClr val="9A9A9A"/>
                </a:solidFill>
                <a:cs typeface="Courier New" panose="02070309020205020404" pitchFamily="49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		self</a:t>
            </a:r>
            <a:r>
              <a:rPr lang="en-US" sz="1600" dirty="0">
                <a:solidFill>
                  <a:srgbClr val="9A9A9A"/>
                </a:solidFill>
                <a:cs typeface="Courier New" panose="020703090202050204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_</a:t>
            </a:r>
            <a:r>
              <a:rPr lang="en-US" sz="1600" dirty="0" err="1">
                <a:solidFill>
                  <a:srgbClr val="000000"/>
                </a:solidFill>
                <a:cs typeface="Courier New" panose="02070309020205020404" pitchFamily="49" charset="0"/>
              </a:rPr>
              <a:t>L</a:t>
            </a:r>
            <a:r>
              <a:rPr lang="en-US" sz="1600" dirty="0" err="1">
                <a:solidFill>
                  <a:srgbClr val="9A9A9A"/>
                </a:solidFill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cs typeface="Courier New" panose="02070309020205020404" pitchFamily="49" charset="0"/>
              </a:rPr>
              <a:t>remove</a:t>
            </a:r>
            <a:r>
              <a:rPr lang="en-US" sz="1600" dirty="0">
                <a:solidFill>
                  <a:srgbClr val="9A9A9A"/>
                </a:solidFill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item</a:t>
            </a:r>
            <a:r>
              <a:rPr lang="en-US" sz="1600" dirty="0">
                <a:solidFill>
                  <a:srgbClr val="9A9A9A"/>
                </a:solidFill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78AB"/>
                </a:solidFill>
                <a:cs typeface="Courier New" panose="02070309020205020404" pitchFamily="49" charset="0"/>
              </a:rPr>
              <a:t>	def </a:t>
            </a:r>
            <a:r>
              <a:rPr lang="en-US" sz="1600" dirty="0">
                <a:solidFill>
                  <a:srgbClr val="DE4A68"/>
                </a:solidFill>
                <a:cs typeface="Courier New" panose="02070309020205020404" pitchFamily="49" charset="0"/>
              </a:rPr>
              <a:t>__</a:t>
            </a:r>
            <a:r>
              <a:rPr lang="en-US" sz="1600" dirty="0" err="1">
                <a:solidFill>
                  <a:srgbClr val="DE4A68"/>
                </a:solidFill>
                <a:cs typeface="Courier New" panose="02070309020205020404" pitchFamily="49" charset="0"/>
              </a:rPr>
              <a:t>getitem</a:t>
            </a:r>
            <a:r>
              <a:rPr lang="en-US" sz="1600" dirty="0">
                <a:solidFill>
                  <a:srgbClr val="DE4A68"/>
                </a:solidFill>
                <a:cs typeface="Courier New" panose="02070309020205020404" pitchFamily="49" charset="0"/>
              </a:rPr>
              <a:t>__</a:t>
            </a:r>
            <a:r>
              <a:rPr lang="en-US" sz="1600" dirty="0">
                <a:solidFill>
                  <a:srgbClr val="9A9A9A"/>
                </a:solidFill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self</a:t>
            </a:r>
            <a:r>
              <a:rPr lang="en-US" sz="1600" dirty="0">
                <a:solidFill>
                  <a:srgbClr val="9A9A9A"/>
                </a:solidFill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index</a:t>
            </a:r>
            <a:r>
              <a:rPr lang="en-US" sz="1600" dirty="0">
                <a:solidFill>
                  <a:srgbClr val="9A9A9A"/>
                </a:solidFill>
                <a:cs typeface="Courier New" panose="02070309020205020404" pitchFamily="49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78AB"/>
                </a:solidFill>
                <a:cs typeface="Courier New" panose="02070309020205020404" pitchFamily="49" charset="0"/>
              </a:rPr>
              <a:t>		return </a:t>
            </a:r>
            <a:r>
              <a:rPr lang="en-US" sz="1600" dirty="0" err="1">
                <a:solidFill>
                  <a:srgbClr val="000000"/>
                </a:solidFill>
                <a:cs typeface="Courier New" panose="02070309020205020404" pitchFamily="49" charset="0"/>
              </a:rPr>
              <a:t>self</a:t>
            </a:r>
            <a:r>
              <a:rPr lang="en-US" sz="1600" dirty="0" err="1">
                <a:solidFill>
                  <a:srgbClr val="9A9A9A"/>
                </a:solidFill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cs typeface="Courier New" panose="02070309020205020404" pitchFamily="49" charset="0"/>
              </a:rPr>
              <a:t>_L</a:t>
            </a:r>
            <a:r>
              <a:rPr lang="en-US" sz="1600" dirty="0">
                <a:solidFill>
                  <a:srgbClr val="9A9A9A"/>
                </a:solidFill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index</a:t>
            </a:r>
            <a:r>
              <a:rPr lang="en-US" sz="1600" dirty="0">
                <a:solidFill>
                  <a:srgbClr val="9A9A9A"/>
                </a:solidFill>
                <a:cs typeface="Courier New" panose="02070309020205020404" pitchFamily="49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78AB"/>
                </a:solidFill>
                <a:cs typeface="Courier New" panose="02070309020205020404" pitchFamily="49" charset="0"/>
              </a:rPr>
              <a:t>	def </a:t>
            </a:r>
            <a:r>
              <a:rPr lang="en-US" sz="1600" dirty="0">
                <a:solidFill>
                  <a:srgbClr val="DE4A68"/>
                </a:solidFill>
                <a:cs typeface="Courier New" panose="02070309020205020404" pitchFamily="49" charset="0"/>
              </a:rPr>
              <a:t>__contains__</a:t>
            </a:r>
            <a:r>
              <a:rPr lang="en-US" sz="1600" dirty="0">
                <a:solidFill>
                  <a:srgbClr val="9A9A9A"/>
                </a:solidFill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self</a:t>
            </a:r>
            <a:r>
              <a:rPr lang="en-US" sz="1600" dirty="0">
                <a:solidFill>
                  <a:srgbClr val="9A9A9A"/>
                </a:solidFill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item</a:t>
            </a:r>
            <a:r>
              <a:rPr lang="en-US" sz="1600" dirty="0">
                <a:solidFill>
                  <a:srgbClr val="9A9A9A"/>
                </a:solidFill>
                <a:cs typeface="Courier New" panose="02070309020205020404" pitchFamily="49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78AB"/>
                </a:solidFill>
                <a:cs typeface="Courier New" panose="02070309020205020404" pitchFamily="49" charset="0"/>
              </a:rPr>
              <a:t>		return </a:t>
            </a:r>
            <a: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item </a:t>
            </a:r>
            <a:r>
              <a:rPr lang="en-US" sz="1600" dirty="0">
                <a:solidFill>
                  <a:srgbClr val="0078AB"/>
                </a:solidFill>
                <a:cs typeface="Courier New" panose="02070309020205020404" pitchFamily="49" charset="0"/>
              </a:rPr>
              <a:t>in </a:t>
            </a:r>
            <a:r>
              <a:rPr lang="en-US" sz="1600" dirty="0" err="1">
                <a:solidFill>
                  <a:srgbClr val="000000"/>
                </a:solidFill>
                <a:cs typeface="Courier New" panose="02070309020205020404" pitchFamily="49" charset="0"/>
              </a:rPr>
              <a:t>self</a:t>
            </a:r>
            <a:r>
              <a:rPr lang="en-US" sz="1600" dirty="0" err="1">
                <a:solidFill>
                  <a:srgbClr val="9A9A9A"/>
                </a:solidFill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cs typeface="Courier New" panose="02070309020205020404" pitchFamily="49" charset="0"/>
              </a:rPr>
              <a:t>_L</a:t>
            </a:r>
            <a:endParaRPr lang="en-US" sz="16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78AB"/>
                </a:solidFill>
                <a:cs typeface="Courier New" panose="02070309020205020404" pitchFamily="49" charset="0"/>
              </a:rPr>
              <a:t>	def </a:t>
            </a:r>
            <a:r>
              <a:rPr lang="en-US" sz="1600" dirty="0">
                <a:solidFill>
                  <a:srgbClr val="DE4A68"/>
                </a:solidFill>
                <a:cs typeface="Courier New" panose="02070309020205020404" pitchFamily="49" charset="0"/>
              </a:rPr>
              <a:t>__</a:t>
            </a:r>
            <a:r>
              <a:rPr lang="en-US" sz="1600" dirty="0" err="1">
                <a:solidFill>
                  <a:srgbClr val="DE4A68"/>
                </a:solidFill>
                <a:cs typeface="Courier New" panose="02070309020205020404" pitchFamily="49" charset="0"/>
              </a:rPr>
              <a:t>len</a:t>
            </a:r>
            <a:r>
              <a:rPr lang="en-US" sz="1600" dirty="0">
                <a:solidFill>
                  <a:srgbClr val="DE4A68"/>
                </a:solidFill>
                <a:cs typeface="Courier New" panose="02070309020205020404" pitchFamily="49" charset="0"/>
              </a:rPr>
              <a:t>__</a:t>
            </a:r>
            <a:r>
              <a:rPr lang="en-US" sz="1600" dirty="0">
                <a:solidFill>
                  <a:srgbClr val="9A9A9A"/>
                </a:solidFill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self</a:t>
            </a:r>
            <a:r>
              <a:rPr lang="en-US" sz="1600" dirty="0">
                <a:solidFill>
                  <a:srgbClr val="9A9A9A"/>
                </a:solidFill>
                <a:cs typeface="Courier New" panose="02070309020205020404" pitchFamily="49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78AB"/>
                </a:solidFill>
                <a:cs typeface="Courier New" panose="02070309020205020404" pitchFamily="49" charset="0"/>
              </a:rPr>
              <a:t>		return </a:t>
            </a:r>
            <a:r>
              <a:rPr lang="en-US" sz="1600" dirty="0" err="1">
                <a:solidFill>
                  <a:srgbClr val="669A00"/>
                </a:solidFill>
                <a:cs typeface="Courier New" panose="02070309020205020404" pitchFamily="49" charset="0"/>
              </a:rPr>
              <a:t>len</a:t>
            </a:r>
            <a:r>
              <a:rPr lang="en-US" sz="1600" dirty="0">
                <a:solidFill>
                  <a:srgbClr val="9A9A9A"/>
                </a:solidFill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cs typeface="Courier New" panose="02070309020205020404" pitchFamily="49" charset="0"/>
              </a:rPr>
              <a:t>self</a:t>
            </a:r>
            <a:r>
              <a:rPr lang="en-US" sz="1600" dirty="0" err="1">
                <a:solidFill>
                  <a:srgbClr val="9A9A9A"/>
                </a:solidFill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cs typeface="Courier New" panose="02070309020205020404" pitchFamily="49" charset="0"/>
              </a:rPr>
              <a:t>_L</a:t>
            </a:r>
            <a:r>
              <a:rPr lang="en-US" sz="1600" dirty="0">
                <a:solidFill>
                  <a:srgbClr val="9A9A9A"/>
                </a:solidFill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78AB"/>
                </a:solidFill>
                <a:cs typeface="Courier New" panose="02070309020205020404" pitchFamily="49" charset="0"/>
              </a:rPr>
              <a:t>	def </a:t>
            </a:r>
            <a:r>
              <a:rPr lang="en-US" sz="1600" dirty="0">
                <a:solidFill>
                  <a:srgbClr val="DE4A68"/>
                </a:solidFill>
                <a:cs typeface="Courier New" panose="02070309020205020404" pitchFamily="49" charset="0"/>
              </a:rPr>
              <a:t>__</a:t>
            </a:r>
            <a:r>
              <a:rPr lang="en-US" sz="1600" dirty="0" err="1">
                <a:solidFill>
                  <a:srgbClr val="DE4A68"/>
                </a:solidFill>
                <a:cs typeface="Courier New" panose="02070309020205020404" pitchFamily="49" charset="0"/>
              </a:rPr>
              <a:t>iter</a:t>
            </a:r>
            <a:r>
              <a:rPr lang="en-US" sz="1600" dirty="0">
                <a:solidFill>
                  <a:srgbClr val="DE4A68"/>
                </a:solidFill>
                <a:cs typeface="Courier New" panose="02070309020205020404" pitchFamily="49" charset="0"/>
              </a:rPr>
              <a:t>__</a:t>
            </a:r>
            <a:r>
              <a:rPr lang="en-US" sz="1600" dirty="0">
                <a:solidFill>
                  <a:srgbClr val="9A9A9A"/>
                </a:solidFill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self</a:t>
            </a:r>
            <a:r>
              <a:rPr lang="en-US" sz="1600" dirty="0">
                <a:solidFill>
                  <a:srgbClr val="9A9A9A"/>
                </a:solidFill>
                <a:cs typeface="Courier New" panose="02070309020205020404" pitchFamily="49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78AB"/>
                </a:solidFill>
                <a:cs typeface="Courier New" panose="02070309020205020404" pitchFamily="49" charset="0"/>
              </a:rPr>
              <a:t>		return </a:t>
            </a:r>
            <a:r>
              <a:rPr lang="en-US" sz="1600" dirty="0" err="1">
                <a:solidFill>
                  <a:srgbClr val="669A00"/>
                </a:solidFill>
                <a:cs typeface="Courier New" panose="02070309020205020404" pitchFamily="49" charset="0"/>
              </a:rPr>
              <a:t>iter</a:t>
            </a:r>
            <a:r>
              <a:rPr lang="en-US" sz="1600" dirty="0">
                <a:solidFill>
                  <a:srgbClr val="9A9A9A"/>
                </a:solidFill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cs typeface="Courier New" panose="02070309020205020404" pitchFamily="49" charset="0"/>
              </a:rPr>
              <a:t>self</a:t>
            </a:r>
            <a:r>
              <a:rPr lang="en-US" sz="1600" dirty="0" err="1">
                <a:solidFill>
                  <a:srgbClr val="9A9A9A"/>
                </a:solidFill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cs typeface="Courier New" panose="02070309020205020404" pitchFamily="49" charset="0"/>
              </a:rPr>
              <a:t>_L</a:t>
            </a:r>
            <a:r>
              <a:rPr lang="en-US" sz="1600" dirty="0">
                <a:solidFill>
                  <a:srgbClr val="9A9A9A"/>
                </a:solidFill>
                <a:cs typeface="Courier New" panose="02070309020205020404" pitchFamily="49" charset="0"/>
              </a:rPr>
              <a:t>)</a:t>
            </a:r>
            <a:endParaRPr lang="en-US" sz="16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09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38614"/>
            <a:ext cx="7886700" cy="817366"/>
          </a:xfrm>
        </p:spPr>
        <p:txBody>
          <a:bodyPr>
            <a:noAutofit/>
          </a:bodyPr>
          <a:lstStyle/>
          <a:p>
            <a:r>
              <a:rPr lang="en-US" sz="3400" dirty="0" smtClean="0"/>
              <a:t>Implementation of  </a:t>
            </a:r>
            <a:r>
              <a:rPr lang="en-US" sz="3400" dirty="0" err="1" smtClean="0"/>
              <a:t>SortedList</a:t>
            </a:r>
            <a:r>
              <a:rPr lang="en-US" sz="3400" dirty="0" smtClean="0"/>
              <a:t> ADT using list</a:t>
            </a:r>
            <a:endParaRPr lang="en-US" sz="3400" dirty="0"/>
          </a:p>
        </p:txBody>
      </p:sp>
      <p:sp>
        <p:nvSpPr>
          <p:cNvPr id="3" name="Rectangle 2"/>
          <p:cNvSpPr/>
          <p:nvPr/>
        </p:nvSpPr>
        <p:spPr>
          <a:xfrm>
            <a:off x="1169378" y="1263712"/>
            <a:ext cx="618978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78AB"/>
                </a:solidFill>
                <a:cs typeface="Courier New" panose="02070309020205020404" pitchFamily="49" charset="0"/>
              </a:rPr>
              <a:t>class </a:t>
            </a:r>
            <a:r>
              <a:rPr lang="en-US" sz="1600" dirty="0" err="1" smtClean="0">
                <a:cs typeface="Courier New" panose="02070309020205020404" pitchFamily="49" charset="0"/>
              </a:rPr>
              <a:t>BSSortedList</a:t>
            </a:r>
            <a:r>
              <a:rPr lang="en-US" sz="1600" dirty="0" smtClean="0"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cs typeface="Courier New" panose="02070309020205020404" pitchFamily="49" charset="0"/>
              </a:rPr>
              <a:t>S</a:t>
            </a:r>
            <a:r>
              <a:rPr lang="en-US" sz="1600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impleSortedList</a:t>
            </a:r>
            <a:r>
              <a:rPr lang="en-US" sz="16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)</a:t>
            </a:r>
            <a:r>
              <a:rPr lang="en-US" sz="1600" dirty="0" smtClean="0">
                <a:solidFill>
                  <a:srgbClr val="9A9A9A"/>
                </a:solidFill>
                <a:cs typeface="Courier New" panose="02070309020205020404" pitchFamily="49" charset="0"/>
              </a:rPr>
              <a:t>:</a:t>
            </a:r>
            <a:endParaRPr lang="en-US" sz="1600" dirty="0">
              <a:solidFill>
                <a:srgbClr val="9A9A9A"/>
              </a:solidFill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78AB"/>
                </a:solidFill>
                <a:cs typeface="Courier New" panose="02070309020205020404" pitchFamily="49" charset="0"/>
              </a:rPr>
              <a:t>	def </a:t>
            </a:r>
            <a:r>
              <a:rPr lang="en-US" sz="1600" dirty="0">
                <a:solidFill>
                  <a:srgbClr val="DE4A68"/>
                </a:solidFill>
                <a:cs typeface="Courier New" panose="02070309020205020404" pitchFamily="49" charset="0"/>
              </a:rPr>
              <a:t>__contains__</a:t>
            </a:r>
            <a:r>
              <a:rPr lang="en-US" sz="1600" dirty="0">
                <a:solidFill>
                  <a:srgbClr val="9A9A9A"/>
                </a:solidFill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self</a:t>
            </a:r>
            <a:r>
              <a:rPr lang="en-US" sz="1600" dirty="0">
                <a:solidFill>
                  <a:srgbClr val="9A9A9A"/>
                </a:solidFill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item</a:t>
            </a:r>
            <a:r>
              <a:rPr lang="en-US" sz="1600" dirty="0">
                <a:solidFill>
                  <a:srgbClr val="9A9A9A"/>
                </a:solidFill>
                <a:cs typeface="Courier New" panose="02070309020205020404" pitchFamily="49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78AB"/>
                </a:solidFill>
                <a:cs typeface="Courier New" panose="02070309020205020404" pitchFamily="49" charset="0"/>
              </a:rPr>
              <a:t>	        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left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right = </a:t>
            </a:r>
            <a:r>
              <a:rPr lang="en-US" sz="16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(L) -</a:t>
            </a:r>
            <a:r>
              <a:rPr lang="en-US" sz="16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</a:t>
            </a:r>
            <a:br>
              <a:rPr lang="en-US" sz="16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sz="16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left &lt;= right:</a:t>
            </a:r>
            <a:b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        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mid = (right + left) // </a:t>
            </a:r>
            <a:r>
              <a:rPr lang="en-US" sz="16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</a:t>
            </a:r>
            <a:br>
              <a:rPr lang="en-US" sz="16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L[mid] == x:</a:t>
            </a:r>
            <a:b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            </a:t>
            </a:r>
            <a:r>
              <a:rPr lang="en-US" sz="16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return True</a:t>
            </a:r>
            <a:br>
              <a:rPr lang="en-US" sz="16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600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 &lt; L[mid]:</a:t>
            </a:r>
            <a:b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     right 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 mid - </a:t>
            </a:r>
            <a:r>
              <a:rPr lang="en-US" sz="16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</a:t>
            </a:r>
            <a:br>
              <a:rPr lang="en-US" sz="16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     left 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 mid + </a:t>
            </a:r>
            <a:r>
              <a:rPr lang="en-US" sz="16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</a:t>
            </a:r>
            <a:br>
              <a:rPr lang="en-US" sz="16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78AB"/>
                </a:solidFill>
                <a:cs typeface="Courier New" panose="02070309020205020404" pitchFamily="49" charset="0"/>
              </a:rPr>
              <a:t>	</a:t>
            </a:r>
            <a:endParaRPr lang="en-US" sz="16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85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769" y="6728"/>
            <a:ext cx="8519746" cy="817366"/>
          </a:xfrm>
        </p:spPr>
        <p:txBody>
          <a:bodyPr>
            <a:noAutofit/>
          </a:bodyPr>
          <a:lstStyle/>
          <a:p>
            <a:r>
              <a:rPr lang="en-US" sz="3200" dirty="0" smtClean="0"/>
              <a:t>Implementation of  </a:t>
            </a:r>
            <a:r>
              <a:rPr lang="en-US" sz="3200" dirty="0" err="1" smtClean="0"/>
              <a:t>SortedList</a:t>
            </a:r>
            <a:r>
              <a:rPr lang="en-US" sz="3200" dirty="0" smtClean="0"/>
              <a:t> ADT using </a:t>
            </a:r>
            <a:r>
              <a:rPr lang="en-US" sz="3200" dirty="0" err="1" smtClean="0"/>
              <a:t>linkedlist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914400" y="832892"/>
            <a:ext cx="601393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solidFill>
                  <a:srgbClr val="0E84B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listnode</a:t>
            </a: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import</a:t>
            </a: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ListNode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solidFill>
                  <a:srgbClr val="BB00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SortedList</a:t>
            </a: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def</a:t>
            </a: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rgbClr val="0066BB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__</a:t>
            </a:r>
            <a:r>
              <a:rPr lang="en-US" sz="1200" b="1" dirty="0" err="1">
                <a:solidFill>
                  <a:srgbClr val="0066BB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init</a:t>
            </a:r>
            <a:r>
              <a:rPr lang="en-US" sz="1200" b="1" dirty="0">
                <a:solidFill>
                  <a:srgbClr val="0066BB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__</a:t>
            </a: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200" dirty="0" smtClean="0">
                <a:solidFill>
                  <a:srgbClr val="00702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</a:t>
            </a:r>
            <a:r>
              <a:rPr lang="en-US" sz="1200" dirty="0" smtClean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):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200" dirty="0" err="1">
                <a:solidFill>
                  <a:srgbClr val="00702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</a:t>
            </a:r>
            <a:r>
              <a:rPr lang="en-US" sz="12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._head</a:t>
            </a: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sz="1200" dirty="0" smtClean="0">
                <a:solidFill>
                  <a:srgbClr val="00702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None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def</a:t>
            </a: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rgbClr val="0066BB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add</a:t>
            </a: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200" dirty="0">
                <a:solidFill>
                  <a:srgbClr val="00702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</a:t>
            </a: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 item):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current = </a:t>
            </a:r>
            <a:r>
              <a:rPr lang="en-US" sz="1200" dirty="0" err="1">
                <a:solidFill>
                  <a:srgbClr val="00702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</a:t>
            </a:r>
            <a:r>
              <a:rPr lang="en-US" sz="12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._head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previous = </a:t>
            </a:r>
            <a:r>
              <a:rPr lang="en-US" sz="1200" dirty="0">
                <a:solidFill>
                  <a:srgbClr val="00702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None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while</a:t>
            </a: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current != </a:t>
            </a:r>
            <a:r>
              <a:rPr lang="en-US" sz="1200" dirty="0">
                <a:solidFill>
                  <a:srgbClr val="00702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None</a:t>
            </a: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</a:t>
            </a:r>
            <a:r>
              <a:rPr lang="en-US" sz="12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if</a:t>
            </a: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current</a:t>
            </a:r>
            <a:r>
              <a:rPr lang="en-US" sz="12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._</a:t>
            </a:r>
            <a:r>
              <a:rPr lang="en-US" sz="1200" dirty="0" err="1" smtClean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data</a:t>
            </a:r>
            <a:r>
              <a:rPr lang="en-US" sz="1200" dirty="0" smtClean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&gt; item: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</a:t>
            </a:r>
            <a:r>
              <a:rPr lang="en-US" sz="12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break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</a:t>
            </a:r>
            <a:r>
              <a:rPr lang="en-US" sz="12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else</a:t>
            </a: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previous = current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current = </a:t>
            </a:r>
            <a:r>
              <a:rPr lang="en-US" sz="12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current._</a:t>
            </a:r>
            <a:r>
              <a:rPr lang="en-US" sz="1200" dirty="0" err="1" smtClean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link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temp = </a:t>
            </a:r>
            <a:r>
              <a:rPr lang="en-US" sz="12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ListNode</a:t>
            </a: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(item)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if</a:t>
            </a: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previous == </a:t>
            </a:r>
            <a:r>
              <a:rPr lang="en-US" sz="1200" dirty="0">
                <a:solidFill>
                  <a:srgbClr val="00702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None</a:t>
            </a: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</a:t>
            </a:r>
            <a:r>
              <a:rPr lang="en-US" sz="12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temp._link</a:t>
            </a: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sz="1200" dirty="0" err="1">
                <a:solidFill>
                  <a:srgbClr val="00702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</a:t>
            </a:r>
            <a:r>
              <a:rPr lang="en-US" sz="12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._head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</a:t>
            </a:r>
            <a:r>
              <a:rPr lang="en-US" sz="1200" dirty="0" err="1">
                <a:solidFill>
                  <a:srgbClr val="00702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</a:t>
            </a:r>
            <a:r>
              <a:rPr lang="en-US" sz="12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._head</a:t>
            </a: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= temp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else</a:t>
            </a: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</a:t>
            </a:r>
            <a:r>
              <a:rPr lang="en-US" sz="12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temp._link</a:t>
            </a: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= current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</a:t>
            </a:r>
            <a:r>
              <a:rPr lang="en-US" sz="12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previous._link</a:t>
            </a: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sz="1200" dirty="0" smtClean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temp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81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769" y="6728"/>
            <a:ext cx="8519746" cy="817366"/>
          </a:xfrm>
        </p:spPr>
        <p:txBody>
          <a:bodyPr>
            <a:noAutofit/>
          </a:bodyPr>
          <a:lstStyle/>
          <a:p>
            <a:r>
              <a:rPr lang="en-US" sz="3200" dirty="0" smtClean="0"/>
              <a:t>Implementation of  </a:t>
            </a:r>
            <a:r>
              <a:rPr lang="en-US" sz="3200" dirty="0" err="1" smtClean="0"/>
              <a:t>SortedList</a:t>
            </a:r>
            <a:r>
              <a:rPr lang="en-US" sz="3200" dirty="0" smtClean="0"/>
              <a:t> ADT using </a:t>
            </a:r>
            <a:r>
              <a:rPr lang="en-US" sz="3200" dirty="0" err="1" smtClean="0"/>
              <a:t>linkedlist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914400" y="832892"/>
            <a:ext cx="7209692" cy="4719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solidFill>
                  <a:srgbClr val="0E84B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listnode</a:t>
            </a: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import</a:t>
            </a: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ListNode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solidFill>
                  <a:srgbClr val="BB00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SortedList</a:t>
            </a: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200" b="1" dirty="0" smtClean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…</a:t>
            </a: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def</a:t>
            </a: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rgbClr val="0066BB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sort</a:t>
            </a: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200" dirty="0">
                <a:solidFill>
                  <a:srgbClr val="00702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</a:t>
            </a: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outer = </a:t>
            </a:r>
            <a:r>
              <a:rPr lang="en-US" sz="1200" dirty="0" err="1">
                <a:solidFill>
                  <a:srgbClr val="00702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</a:t>
            </a:r>
            <a:r>
              <a:rPr lang="en-US" sz="12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._head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while</a:t>
            </a: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outer != </a:t>
            </a:r>
            <a:r>
              <a:rPr lang="en-US" sz="1200" dirty="0">
                <a:solidFill>
                  <a:srgbClr val="00702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None</a:t>
            </a: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inner = </a:t>
            </a:r>
            <a:r>
              <a:rPr lang="en-US" sz="1200" dirty="0" err="1">
                <a:solidFill>
                  <a:srgbClr val="00702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</a:t>
            </a:r>
            <a:r>
              <a:rPr lang="en-US" sz="12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._head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</a:t>
            </a:r>
            <a:r>
              <a:rPr lang="en-US" sz="12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while</a:t>
            </a: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inner._link</a:t>
            </a: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!= </a:t>
            </a:r>
            <a:r>
              <a:rPr lang="en-US" sz="1200" dirty="0">
                <a:solidFill>
                  <a:srgbClr val="00702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None</a:t>
            </a: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</a:t>
            </a:r>
            <a:r>
              <a:rPr lang="en-US" sz="12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if</a:t>
            </a: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b="1" dirty="0" err="1" smtClean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inner</a:t>
            </a:r>
            <a:r>
              <a:rPr lang="en-US" sz="1200" b="1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._</a:t>
            </a:r>
            <a:r>
              <a:rPr lang="en-US" sz="1200" b="1" dirty="0" err="1" smtClean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data</a:t>
            </a:r>
            <a:r>
              <a:rPr lang="en-US" sz="1200" b="1" dirty="0" smtClean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&gt; </a:t>
            </a:r>
            <a:r>
              <a:rPr lang="en-US" sz="1200" b="1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inner._link._</a:t>
            </a:r>
            <a:r>
              <a:rPr lang="en-US" sz="1200" b="1" dirty="0" err="1" smtClean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data</a:t>
            </a:r>
            <a:r>
              <a:rPr lang="en-US" sz="1200" b="1" dirty="0" smtClean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    data = </a:t>
            </a:r>
            <a:r>
              <a:rPr lang="en-US" sz="12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inner._data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    </a:t>
            </a:r>
            <a:r>
              <a:rPr lang="en-US" sz="12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inner._data</a:t>
            </a: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sz="12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inner._link._data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    </a:t>
            </a:r>
            <a:r>
              <a:rPr lang="en-US" sz="12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inner._link._data</a:t>
            </a: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= data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inner = </a:t>
            </a:r>
            <a:r>
              <a:rPr lang="en-US" sz="12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inner._link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outer = </a:t>
            </a:r>
            <a:r>
              <a:rPr lang="en-US" sz="12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outer._link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1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769" y="6728"/>
            <a:ext cx="8519746" cy="817366"/>
          </a:xfrm>
        </p:spPr>
        <p:txBody>
          <a:bodyPr>
            <a:noAutofit/>
          </a:bodyPr>
          <a:lstStyle/>
          <a:p>
            <a:r>
              <a:rPr lang="en-US" sz="3200" dirty="0" smtClean="0"/>
              <a:t>Implementation of  </a:t>
            </a:r>
            <a:r>
              <a:rPr lang="en-US" sz="3200" dirty="0" err="1" smtClean="0"/>
              <a:t>SortedList</a:t>
            </a:r>
            <a:r>
              <a:rPr lang="en-US" sz="3200" dirty="0" smtClean="0"/>
              <a:t> ADT using </a:t>
            </a:r>
            <a:r>
              <a:rPr lang="en-US" sz="3200" dirty="0" err="1" smtClean="0"/>
              <a:t>linkedlist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914400" y="832892"/>
            <a:ext cx="601393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solidFill>
                  <a:srgbClr val="0E84B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listnode</a:t>
            </a: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import</a:t>
            </a: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ListNode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solidFill>
                  <a:srgbClr val="BB00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SortedList</a:t>
            </a: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def</a:t>
            </a: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rgbClr val="0066BB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__</a:t>
            </a:r>
            <a:r>
              <a:rPr lang="en-US" sz="1200" b="1" dirty="0" err="1">
                <a:solidFill>
                  <a:srgbClr val="0066BB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init</a:t>
            </a:r>
            <a:r>
              <a:rPr lang="en-US" sz="1200" b="1" dirty="0">
                <a:solidFill>
                  <a:srgbClr val="0066BB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__</a:t>
            </a: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200" dirty="0" smtClean="0">
                <a:solidFill>
                  <a:srgbClr val="00702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</a:t>
            </a:r>
            <a:r>
              <a:rPr lang="en-US" sz="1200" dirty="0" smtClean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):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200" dirty="0" err="1">
                <a:solidFill>
                  <a:srgbClr val="00702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</a:t>
            </a:r>
            <a:r>
              <a:rPr lang="en-US" sz="12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._head</a:t>
            </a: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sz="1200" dirty="0" smtClean="0">
                <a:solidFill>
                  <a:srgbClr val="00702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None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def</a:t>
            </a: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rgbClr val="0066BB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add</a:t>
            </a: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200" dirty="0">
                <a:solidFill>
                  <a:srgbClr val="00702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</a:t>
            </a: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 item):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current = </a:t>
            </a:r>
            <a:r>
              <a:rPr lang="en-US" sz="1200" dirty="0" err="1">
                <a:solidFill>
                  <a:srgbClr val="00702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</a:t>
            </a:r>
            <a:r>
              <a:rPr lang="en-US" sz="12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._head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previous = </a:t>
            </a:r>
            <a:r>
              <a:rPr lang="en-US" sz="1200" dirty="0">
                <a:solidFill>
                  <a:srgbClr val="00702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None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while</a:t>
            </a: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current != </a:t>
            </a:r>
            <a:r>
              <a:rPr lang="en-US" sz="1200" dirty="0">
                <a:solidFill>
                  <a:srgbClr val="00702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None</a:t>
            </a: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</a:t>
            </a:r>
            <a:r>
              <a:rPr lang="en-US" sz="12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if</a:t>
            </a: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current</a:t>
            </a:r>
            <a:r>
              <a:rPr lang="en-US" sz="12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._</a:t>
            </a:r>
            <a:r>
              <a:rPr lang="en-US" sz="1200" dirty="0" err="1" smtClean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data</a:t>
            </a:r>
            <a:r>
              <a:rPr lang="en-US" sz="1200" dirty="0" smtClean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&gt; item: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</a:t>
            </a:r>
            <a:r>
              <a:rPr lang="en-US" sz="12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break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</a:t>
            </a:r>
            <a:r>
              <a:rPr lang="en-US" sz="12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else</a:t>
            </a: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previous = current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current = </a:t>
            </a:r>
            <a:r>
              <a:rPr lang="en-US" sz="12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current._</a:t>
            </a:r>
            <a:r>
              <a:rPr lang="en-US" sz="1200" dirty="0" err="1" smtClean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link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temp = </a:t>
            </a:r>
            <a:r>
              <a:rPr lang="en-US" sz="12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ListNode</a:t>
            </a: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(item)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if</a:t>
            </a: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previous == </a:t>
            </a:r>
            <a:r>
              <a:rPr lang="en-US" sz="1200" dirty="0">
                <a:solidFill>
                  <a:srgbClr val="00702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None</a:t>
            </a: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</a:t>
            </a:r>
            <a:r>
              <a:rPr lang="en-US" sz="12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temp._link</a:t>
            </a: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sz="1200" dirty="0" err="1">
                <a:solidFill>
                  <a:srgbClr val="00702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</a:t>
            </a:r>
            <a:r>
              <a:rPr lang="en-US" sz="12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._head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</a:t>
            </a:r>
            <a:r>
              <a:rPr lang="en-US" sz="1200" dirty="0" err="1">
                <a:solidFill>
                  <a:srgbClr val="00702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</a:t>
            </a:r>
            <a:r>
              <a:rPr lang="en-US" sz="12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._head</a:t>
            </a: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= temp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else</a:t>
            </a: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</a:t>
            </a:r>
            <a:r>
              <a:rPr lang="en-US" sz="12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temp._link</a:t>
            </a: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= current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</a:t>
            </a:r>
            <a:r>
              <a:rPr lang="en-US" sz="12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previous._link</a:t>
            </a: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sz="1200" dirty="0" smtClean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temp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25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769" y="59480"/>
            <a:ext cx="8519746" cy="817366"/>
          </a:xfrm>
        </p:spPr>
        <p:txBody>
          <a:bodyPr>
            <a:noAutofit/>
          </a:bodyPr>
          <a:lstStyle/>
          <a:p>
            <a:r>
              <a:rPr lang="en-US" sz="3000" dirty="0" smtClean="0"/>
              <a:t>Implementation of  </a:t>
            </a:r>
            <a:r>
              <a:rPr lang="en-US" sz="3000" dirty="0" err="1" smtClean="0"/>
              <a:t>SortedList</a:t>
            </a:r>
            <a:r>
              <a:rPr lang="en-US" sz="3000" dirty="0" smtClean="0"/>
              <a:t> ADT using </a:t>
            </a:r>
            <a:r>
              <a:rPr lang="en-US" sz="3000" dirty="0" err="1" smtClean="0"/>
              <a:t>linkedlist</a:t>
            </a:r>
            <a:r>
              <a:rPr lang="en-US" sz="3000" dirty="0" smtClean="0"/>
              <a:t> and generic comparison</a:t>
            </a:r>
            <a:endParaRPr lang="en-US" sz="3000" dirty="0"/>
          </a:p>
        </p:txBody>
      </p:sp>
      <p:sp>
        <p:nvSpPr>
          <p:cNvPr id="5" name="Rectangle 4"/>
          <p:cNvSpPr/>
          <p:nvPr/>
        </p:nvSpPr>
        <p:spPr>
          <a:xfrm>
            <a:off x="914400" y="832892"/>
            <a:ext cx="601393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solidFill>
                  <a:srgbClr val="0E84B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listnode</a:t>
            </a: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import</a:t>
            </a: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ListNode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solidFill>
                  <a:srgbClr val="BB00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SortedList</a:t>
            </a: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def</a:t>
            </a: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rgbClr val="0066BB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__</a:t>
            </a:r>
            <a:r>
              <a:rPr lang="en-US" sz="1200" b="1" dirty="0" err="1">
                <a:solidFill>
                  <a:srgbClr val="0066BB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init</a:t>
            </a:r>
            <a:r>
              <a:rPr lang="en-US" sz="1200" b="1" dirty="0">
                <a:solidFill>
                  <a:srgbClr val="0066BB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__</a:t>
            </a: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200" dirty="0">
                <a:solidFill>
                  <a:srgbClr val="00702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</a:t>
            </a: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cmp</a:t>
            </a: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):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200" dirty="0" err="1">
                <a:solidFill>
                  <a:srgbClr val="00702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</a:t>
            </a:r>
            <a:r>
              <a:rPr lang="en-US" sz="12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._head</a:t>
            </a: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sz="1200" dirty="0">
                <a:solidFill>
                  <a:srgbClr val="00702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None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00702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</a:t>
            </a:r>
            <a:r>
              <a:rPr lang="en-US" sz="1200" b="1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._</a:t>
            </a:r>
            <a:r>
              <a:rPr lang="en-US" sz="1200" b="1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cmp</a:t>
            </a:r>
            <a:r>
              <a:rPr lang="en-US" sz="1200" b="1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sz="1200" b="1" dirty="0" err="1" smtClean="0">
                <a:solidFill>
                  <a:srgbClr val="00702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cmp</a:t>
            </a:r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def</a:t>
            </a: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rgbClr val="0066BB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add</a:t>
            </a: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200" dirty="0">
                <a:solidFill>
                  <a:srgbClr val="00702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</a:t>
            </a: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 item):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current = </a:t>
            </a:r>
            <a:r>
              <a:rPr lang="en-US" sz="1200" dirty="0" err="1">
                <a:solidFill>
                  <a:srgbClr val="00702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</a:t>
            </a:r>
            <a:r>
              <a:rPr lang="en-US" sz="12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._head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previous = </a:t>
            </a:r>
            <a:r>
              <a:rPr lang="en-US" sz="1200" dirty="0">
                <a:solidFill>
                  <a:srgbClr val="00702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None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while</a:t>
            </a: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current != </a:t>
            </a:r>
            <a:r>
              <a:rPr lang="en-US" sz="1200" dirty="0">
                <a:solidFill>
                  <a:srgbClr val="00702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None</a:t>
            </a: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</a:t>
            </a:r>
            <a:r>
              <a:rPr lang="en-US" sz="12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if</a:t>
            </a: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rgbClr val="00702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</a:t>
            </a:r>
            <a:r>
              <a:rPr lang="en-US" sz="1200" b="1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._</a:t>
            </a:r>
            <a:r>
              <a:rPr lang="en-US" sz="1200" b="1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cmp</a:t>
            </a:r>
            <a:r>
              <a:rPr lang="en-US" sz="1200" b="1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en-US" sz="1200" b="1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current._data</a:t>
            </a:r>
            <a:r>
              <a:rPr lang="en-US" sz="1200" b="1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 item) &gt; </a:t>
            </a:r>
            <a:r>
              <a:rPr lang="en-US" sz="12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0</a:t>
            </a:r>
            <a:r>
              <a:rPr lang="en-US" sz="1200" b="1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</a:t>
            </a:r>
            <a:r>
              <a:rPr lang="en-US" sz="12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break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</a:t>
            </a:r>
            <a:r>
              <a:rPr lang="en-US" sz="12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else</a:t>
            </a: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previous = current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current = </a:t>
            </a:r>
            <a:r>
              <a:rPr lang="en-US" sz="12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current._</a:t>
            </a:r>
            <a:r>
              <a:rPr lang="en-US" sz="1200" dirty="0" err="1" smtClean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link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temp = </a:t>
            </a:r>
            <a:r>
              <a:rPr lang="en-US" sz="12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ListNode</a:t>
            </a: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(item)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if</a:t>
            </a: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previous == </a:t>
            </a:r>
            <a:r>
              <a:rPr lang="en-US" sz="1200" dirty="0">
                <a:solidFill>
                  <a:srgbClr val="00702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None</a:t>
            </a: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</a:t>
            </a:r>
            <a:r>
              <a:rPr lang="en-US" sz="12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temp._link</a:t>
            </a: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sz="1200" dirty="0" err="1">
                <a:solidFill>
                  <a:srgbClr val="00702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</a:t>
            </a:r>
            <a:r>
              <a:rPr lang="en-US" sz="12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._head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</a:t>
            </a:r>
            <a:r>
              <a:rPr lang="en-US" sz="1200" dirty="0" err="1">
                <a:solidFill>
                  <a:srgbClr val="00702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</a:t>
            </a:r>
            <a:r>
              <a:rPr lang="en-US" sz="12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._head</a:t>
            </a: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= temp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else</a:t>
            </a: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</a:t>
            </a:r>
            <a:r>
              <a:rPr lang="en-US" sz="12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temp._link</a:t>
            </a: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= current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</a:t>
            </a:r>
            <a:r>
              <a:rPr lang="en-US" sz="12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previous._link</a:t>
            </a: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sz="1200" dirty="0" smtClean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temp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68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823" y="68272"/>
            <a:ext cx="8519746" cy="817366"/>
          </a:xfrm>
        </p:spPr>
        <p:txBody>
          <a:bodyPr>
            <a:noAutofit/>
          </a:bodyPr>
          <a:lstStyle/>
          <a:p>
            <a:r>
              <a:rPr lang="en-US" sz="3200" dirty="0" smtClean="0"/>
              <a:t>Implementation of  </a:t>
            </a:r>
            <a:r>
              <a:rPr lang="en-US" sz="3200" dirty="0" err="1" smtClean="0"/>
              <a:t>SortedList</a:t>
            </a:r>
            <a:r>
              <a:rPr lang="en-US" sz="3200" dirty="0" smtClean="0"/>
              <a:t> ADT using </a:t>
            </a:r>
            <a:r>
              <a:rPr lang="en-US" sz="3200" dirty="0" err="1" smtClean="0"/>
              <a:t>linkedlist</a:t>
            </a:r>
            <a:r>
              <a:rPr lang="he-IL" sz="3200" dirty="0" smtClean="0"/>
              <a:t> </a:t>
            </a:r>
            <a:r>
              <a:rPr lang="en-US" sz="3200" dirty="0" smtClean="0"/>
              <a:t> and generic comparison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914400" y="982362"/>
            <a:ext cx="720969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0E84B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listnode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import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ListNode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BB00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SortedList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600" b="1" dirty="0" smtClean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…</a:t>
            </a: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def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66BB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__</a:t>
            </a:r>
            <a:r>
              <a:rPr lang="en-US" sz="1600" b="1" dirty="0" err="1">
                <a:solidFill>
                  <a:srgbClr val="0066BB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str</a:t>
            </a:r>
            <a:r>
              <a:rPr lang="en-US" sz="1600" b="1" dirty="0">
                <a:solidFill>
                  <a:srgbClr val="0066BB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__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600" dirty="0">
                <a:solidFill>
                  <a:srgbClr val="00702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):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current = </a:t>
            </a:r>
            <a:r>
              <a:rPr lang="en-US" sz="1600" dirty="0" err="1">
                <a:solidFill>
                  <a:srgbClr val="00702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</a:t>
            </a:r>
            <a:r>
              <a:rPr lang="en-US" sz="16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._head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res = ""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while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current != </a:t>
            </a:r>
            <a:r>
              <a:rPr lang="en-US" sz="1600" dirty="0">
                <a:solidFill>
                  <a:srgbClr val="00702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None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res += </a:t>
            </a:r>
            <a:r>
              <a:rPr lang="en-US" sz="1600" dirty="0" err="1">
                <a:solidFill>
                  <a:srgbClr val="00702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str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6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current._data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 + " "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current = </a:t>
            </a:r>
            <a:r>
              <a:rPr lang="en-US" sz="16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current._link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return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res.strip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6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def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0066BB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setKey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600" dirty="0">
                <a:solidFill>
                  <a:srgbClr val="00702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solidFill>
                  <a:srgbClr val="00702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cmp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):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600" dirty="0">
                <a:solidFill>
                  <a:srgbClr val="00702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._</a:t>
            </a:r>
            <a:r>
              <a:rPr lang="en-US" sz="16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cmp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sz="1600" dirty="0" err="1">
                <a:solidFill>
                  <a:srgbClr val="00702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cmp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600" dirty="0" err="1">
                <a:solidFill>
                  <a:srgbClr val="00702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</a:t>
            </a:r>
            <a:r>
              <a:rPr lang="en-US" sz="16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.sort</a:t>
            </a:r>
            <a:r>
              <a:rPr lang="en-US" sz="1600" dirty="0" smtClean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17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769" y="6728"/>
            <a:ext cx="8519746" cy="817366"/>
          </a:xfrm>
        </p:spPr>
        <p:txBody>
          <a:bodyPr>
            <a:noAutofit/>
          </a:bodyPr>
          <a:lstStyle/>
          <a:p>
            <a:r>
              <a:rPr lang="en-US" sz="3000" dirty="0" smtClean="0"/>
              <a:t>Implementation of  </a:t>
            </a:r>
            <a:r>
              <a:rPr lang="en-US" sz="3000" dirty="0" err="1" smtClean="0"/>
              <a:t>SortedList</a:t>
            </a:r>
            <a:r>
              <a:rPr lang="en-US" sz="3000" dirty="0" smtClean="0"/>
              <a:t> ADT using </a:t>
            </a:r>
            <a:r>
              <a:rPr lang="en-US" sz="3000" dirty="0" err="1" smtClean="0"/>
              <a:t>linkedlist</a:t>
            </a:r>
            <a:r>
              <a:rPr lang="en-US" sz="3000" dirty="0" smtClean="0"/>
              <a:t> and generic comparison</a:t>
            </a:r>
            <a:endParaRPr lang="en-US" sz="3000" dirty="0"/>
          </a:p>
        </p:txBody>
      </p:sp>
      <p:sp>
        <p:nvSpPr>
          <p:cNvPr id="5" name="Rectangle 4"/>
          <p:cNvSpPr/>
          <p:nvPr/>
        </p:nvSpPr>
        <p:spPr>
          <a:xfrm>
            <a:off x="914400" y="832892"/>
            <a:ext cx="7209692" cy="4719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88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E84B5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listnode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88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import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ListNode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88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BB0066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SortedList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8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88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66BB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sort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02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):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outer =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702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._head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88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while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outer !=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02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None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inner =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702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._head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88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while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inner._link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!=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02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None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88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702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._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cmp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inner._data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inner._link._data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 &gt;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DD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    data =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inner._data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   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inner._data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inner._link._data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   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inner._link._data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= data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inner =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inner._link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outer =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outer._link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8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Searching…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5240"/>
            <a:ext cx="7886700" cy="571588"/>
          </a:xfrm>
        </p:spPr>
        <p:txBody>
          <a:bodyPr>
            <a:noAutofit/>
          </a:bodyPr>
          <a:lstStyle/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It’s the algorithmic process of finding a particular item in a collection of items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Returns True if the item exists and false if not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Two algorithms: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dirty="0" smtClean="0">
                <a:sym typeface="Wingdings" panose="05000000000000000000" pitchFamily="2" charset="2"/>
              </a:rPr>
              <a:t>Linear search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dirty="0" smtClean="0">
                <a:sym typeface="Wingdings" panose="05000000000000000000" pitchFamily="2" charset="2"/>
              </a:rPr>
              <a:t>Binary search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sz="2400" dirty="0" smtClean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7768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769" y="6728"/>
            <a:ext cx="8519746" cy="817366"/>
          </a:xfrm>
        </p:spPr>
        <p:txBody>
          <a:bodyPr>
            <a:noAutofit/>
          </a:bodyPr>
          <a:lstStyle/>
          <a:p>
            <a:r>
              <a:rPr lang="en-US" sz="3200" dirty="0" smtClean="0"/>
              <a:t>Implementation of  </a:t>
            </a:r>
            <a:r>
              <a:rPr lang="en-US" sz="3200" dirty="0" err="1" smtClean="0"/>
              <a:t>SortedList</a:t>
            </a:r>
            <a:r>
              <a:rPr lang="en-US" sz="3200" dirty="0" smtClean="0"/>
              <a:t> ADT using </a:t>
            </a:r>
            <a:r>
              <a:rPr lang="en-US" sz="3200" dirty="0" err="1" smtClean="0"/>
              <a:t>linkedlist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1019908" y="755699"/>
            <a:ext cx="3587261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def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66BB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intCmp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(x, y):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x - y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def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66BB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sumCmp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(x, y):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x%</a:t>
            </a:r>
            <a:r>
              <a:rPr lang="en-US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10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- y%</a:t>
            </a:r>
            <a:r>
              <a:rPr lang="en-US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10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l = </a:t>
            </a:r>
            <a:r>
              <a:rPr lang="en-US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SortedList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intCmp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l.add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8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l.add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29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l.add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51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l.add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10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print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(l)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l.setKey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sumCmp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print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(l)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0" y="807288"/>
            <a:ext cx="4211515" cy="558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def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rgbClr val="0066BB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nameCmp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(x, y):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if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x[</a:t>
            </a:r>
            <a:r>
              <a:rPr lang="en-US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0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 &gt; y[</a:t>
            </a:r>
            <a:r>
              <a:rPr lang="en-US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0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]: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return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elif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x[</a:t>
            </a:r>
            <a:r>
              <a:rPr lang="en-US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0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 &lt; y[</a:t>
            </a:r>
            <a:r>
              <a:rPr lang="en-US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0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]: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return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-</a:t>
            </a:r>
            <a:r>
              <a:rPr lang="en-US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else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return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def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rgbClr val="0066BB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ageCmp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(x, y):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if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x[</a:t>
            </a:r>
            <a:r>
              <a:rPr lang="en-US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 &gt; y[</a:t>
            </a:r>
            <a:r>
              <a:rPr lang="en-US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]: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return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elif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x[</a:t>
            </a:r>
            <a:r>
              <a:rPr lang="en-US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 &lt; y[</a:t>
            </a:r>
            <a:r>
              <a:rPr lang="en-US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]: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return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-</a:t>
            </a:r>
            <a:r>
              <a:rPr lang="en-US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else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return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l = 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SortedList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nameCmp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l.add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(("Justin", </a:t>
            </a:r>
            <a:r>
              <a:rPr lang="en-US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23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))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l.add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(("Jessie",</a:t>
            </a:r>
            <a:r>
              <a:rPr lang="en-US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29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))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l.add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(("Sarah", </a:t>
            </a:r>
            <a:r>
              <a:rPr lang="en-US" sz="1400" b="1" dirty="0">
                <a:solidFill>
                  <a:srgbClr val="0000D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25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))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print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(l)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l.setKey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ageCmp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>
                <a:solidFill>
                  <a:srgbClr val="0088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print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(l)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14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Quadratic-time sorting algorithms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5240"/>
            <a:ext cx="7886700" cy="571588"/>
          </a:xfrm>
        </p:spPr>
        <p:txBody>
          <a:bodyPr>
            <a:noAutofit/>
          </a:bodyPr>
          <a:lstStyle/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Determine if a given list L is sorted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 smtClean="0">
              <a:sym typeface="Wingdings" panose="05000000000000000000" pitchFamily="2" charset="2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55078" y="6253428"/>
            <a:ext cx="13908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257298" y="2142995"/>
            <a:ext cx="6198577" cy="27549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78AB"/>
                </a:solidFill>
                <a:latin typeface="Consolas" panose="020B0609020204030204" pitchFamily="49" charset="0"/>
              </a:rPr>
              <a:t>def </a:t>
            </a:r>
            <a:r>
              <a:rPr lang="en-US" sz="2400" dirty="0" err="1" smtClean="0">
                <a:solidFill>
                  <a:srgbClr val="DE4A68"/>
                </a:solidFill>
                <a:latin typeface="Consolas" panose="020B0609020204030204" pitchFamily="49" charset="0"/>
              </a:rPr>
              <a:t>is_sorted</a:t>
            </a:r>
            <a:r>
              <a:rPr lang="en-US" sz="2400" dirty="0" smtClean="0">
                <a:solidFill>
                  <a:srgbClr val="9A9A9A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sz="2400" dirty="0">
                <a:solidFill>
                  <a:srgbClr val="9A9A9A"/>
                </a:solidFill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78AB"/>
                </a:solidFill>
                <a:latin typeface="Consolas" panose="020B0609020204030204" pitchFamily="49" charset="0"/>
              </a:rPr>
              <a:t>for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78AB"/>
                </a:solidFill>
                <a:latin typeface="Consolas" panose="020B0609020204030204" pitchFamily="49" charset="0"/>
              </a:rPr>
              <a:t>in </a:t>
            </a:r>
            <a:r>
              <a:rPr lang="en-US" sz="2400" dirty="0">
                <a:solidFill>
                  <a:srgbClr val="669A00"/>
                </a:solidFill>
                <a:latin typeface="Consolas" panose="020B0609020204030204" pitchFamily="49" charset="0"/>
              </a:rPr>
              <a:t>range</a:t>
            </a:r>
            <a:r>
              <a:rPr lang="en-US" sz="2400" dirty="0">
                <a:solidFill>
                  <a:srgbClr val="9A9A9A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669A00"/>
                </a:solidFill>
                <a:latin typeface="Consolas" panose="020B0609020204030204" pitchFamily="49" charset="0"/>
              </a:rPr>
              <a:t>len</a:t>
            </a:r>
            <a:r>
              <a:rPr lang="en-US" sz="2400" dirty="0">
                <a:solidFill>
                  <a:srgbClr val="9A9A9A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sz="2400" dirty="0">
                <a:solidFill>
                  <a:srgbClr val="9A9A9A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A77F59"/>
                </a:solidFill>
                <a:latin typeface="Consolas" panose="020B0609020204030204" pitchFamily="49" charset="0"/>
              </a:rPr>
              <a:t>‑</a:t>
            </a:r>
            <a:r>
              <a:rPr lang="en-US" sz="2400" dirty="0">
                <a:solidFill>
                  <a:srgbClr val="9A0055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9A9A9A"/>
                </a:solidFill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78AB"/>
                </a:solidFill>
                <a:latin typeface="Consolas" panose="020B0609020204030204" pitchFamily="49" charset="0"/>
              </a:rPr>
              <a:t>	if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sz="2400" dirty="0" smtClean="0">
                <a:solidFill>
                  <a:srgbClr val="9A9A9A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solidFill>
                  <a:srgbClr val="9A9A9A"/>
                </a:solidFill>
                <a:latin typeface="Consolas" panose="020B0609020204030204" pitchFamily="49" charset="0"/>
              </a:rPr>
              <a:t>]</a:t>
            </a:r>
            <a:r>
              <a:rPr lang="en-US" sz="2400" dirty="0" smtClean="0">
                <a:solidFill>
                  <a:srgbClr val="A77F59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sz="2400" dirty="0">
                <a:solidFill>
                  <a:srgbClr val="9A9A9A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A77F59"/>
                </a:solidFill>
                <a:latin typeface="Consolas" panose="020B0609020204030204" pitchFamily="49" charset="0"/>
              </a:rPr>
              <a:t>+</a:t>
            </a:r>
            <a:r>
              <a:rPr lang="en-US" sz="2400" dirty="0">
                <a:solidFill>
                  <a:srgbClr val="9A0055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9A9A9A"/>
                </a:solidFill>
                <a:latin typeface="Consolas" panose="020B0609020204030204" pitchFamily="49" charset="0"/>
              </a:rPr>
              <a:t>]: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78AB"/>
                </a:solidFill>
                <a:latin typeface="Consolas" panose="020B0609020204030204" pitchFamily="49" charset="0"/>
              </a:rPr>
              <a:t>		return </a:t>
            </a:r>
            <a:r>
              <a:rPr lang="en-US" sz="2400" dirty="0">
                <a:solidFill>
                  <a:srgbClr val="9A0055"/>
                </a:solidFill>
                <a:latin typeface="Consolas" panose="020B0609020204030204" pitchFamily="49" charset="0"/>
              </a:rPr>
              <a:t>False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78AB"/>
                </a:solidFill>
                <a:latin typeface="Consolas" panose="020B0609020204030204" pitchFamily="49" charset="0"/>
              </a:rPr>
              <a:t>return </a:t>
            </a:r>
            <a:r>
              <a:rPr lang="en-US" sz="2400" dirty="0">
                <a:solidFill>
                  <a:srgbClr val="9A0055"/>
                </a:solidFill>
                <a:latin typeface="Consolas" panose="020B0609020204030204" pitchFamily="49" charset="0"/>
              </a:rPr>
              <a:t>True</a:t>
            </a:r>
            <a:endParaRPr kumimoji="0" lang="en-US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86960" y="5103257"/>
            <a:ext cx="67085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78AB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9A9A9A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is_sorted</a:t>
            </a:r>
            <a:r>
              <a:rPr lang="en-US" sz="2400" dirty="0">
                <a:solidFill>
                  <a:srgbClr val="9A9A9A"/>
                </a:solidFill>
                <a:latin typeface="Consolas" panose="020B0609020204030204" pitchFamily="49" charset="0"/>
              </a:rPr>
              <a:t>([</a:t>
            </a:r>
            <a:r>
              <a:rPr lang="en-US" sz="2400" dirty="0">
                <a:solidFill>
                  <a:srgbClr val="9A0055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9A9A9A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9A0055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9A9A9A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9A0055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9A9A9A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9A0055"/>
                </a:solidFill>
                <a:latin typeface="Consolas" panose="020B0609020204030204" pitchFamily="49" charset="0"/>
              </a:rPr>
              <a:t>4</a:t>
            </a:r>
            <a:r>
              <a:rPr lang="en-US" sz="2400" dirty="0">
                <a:solidFill>
                  <a:srgbClr val="9A9A9A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9A0055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9A9A9A"/>
                </a:solidFill>
                <a:latin typeface="Consolas" panose="020B0609020204030204" pitchFamily="49" charset="0"/>
              </a:rPr>
              <a:t>]))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78AB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9A9A9A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is_sorted</a:t>
            </a:r>
            <a:r>
              <a:rPr lang="en-US" sz="2400" dirty="0">
                <a:solidFill>
                  <a:srgbClr val="9A9A9A"/>
                </a:solidFill>
                <a:latin typeface="Consolas" panose="020B0609020204030204" pitchFamily="49" charset="0"/>
              </a:rPr>
              <a:t>([</a:t>
            </a:r>
            <a:r>
              <a:rPr lang="en-US" sz="2400" dirty="0">
                <a:solidFill>
                  <a:srgbClr val="9A0055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9A9A9A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9A0055"/>
                </a:solidFill>
                <a:latin typeface="Consolas" panose="020B0609020204030204" pitchFamily="49" charset="0"/>
              </a:rPr>
              <a:t>4</a:t>
            </a:r>
            <a:r>
              <a:rPr lang="en-US" sz="2400" dirty="0">
                <a:solidFill>
                  <a:srgbClr val="9A9A9A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9A0055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9A9A9A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9A0055"/>
                </a:solidFill>
                <a:latin typeface="Consolas" panose="020B0609020204030204" pitchFamily="49" charset="0"/>
              </a:rPr>
              <a:t>7</a:t>
            </a:r>
            <a:r>
              <a:rPr lang="en-US" sz="2400" dirty="0">
                <a:solidFill>
                  <a:srgbClr val="9A9A9A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9A0055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9A9A9A"/>
                </a:solidFill>
                <a:latin typeface="Consolas" panose="020B0609020204030204" pitchFamily="49" charset="0"/>
              </a:rPr>
              <a:t>]))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815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Quadratic-time sorting algorithms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5240"/>
            <a:ext cx="7886700" cy="571588"/>
          </a:xfrm>
        </p:spPr>
        <p:txBody>
          <a:bodyPr>
            <a:noAutofit/>
          </a:bodyPr>
          <a:lstStyle/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Determine if a given list L is sorted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 smtClean="0">
              <a:sym typeface="Wingdings" panose="05000000000000000000" pitchFamily="2" charset="2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55078" y="6253428"/>
            <a:ext cx="13908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257298" y="1835379"/>
            <a:ext cx="6198577" cy="33701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78AB"/>
                </a:solidFill>
                <a:latin typeface="Consolas" panose="020B0609020204030204" pitchFamily="49" charset="0"/>
              </a:rPr>
              <a:t>def </a:t>
            </a:r>
            <a:r>
              <a:rPr lang="en-US" sz="2400" dirty="0" err="1">
                <a:solidFill>
                  <a:srgbClr val="DE4A68"/>
                </a:solidFill>
                <a:latin typeface="Consolas" panose="020B0609020204030204" pitchFamily="49" charset="0"/>
              </a:rPr>
              <a:t>is_sorted_slow</a:t>
            </a:r>
            <a:r>
              <a:rPr lang="en-US" sz="2400" dirty="0">
                <a:solidFill>
                  <a:srgbClr val="9A9A9A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sz="2400" dirty="0">
                <a:solidFill>
                  <a:srgbClr val="9A9A9A"/>
                </a:solidFill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78AB"/>
                </a:solidFill>
                <a:latin typeface="Consolas" panose="020B0609020204030204" pitchFamily="49" charset="0"/>
              </a:rPr>
              <a:t>for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78AB"/>
                </a:solidFill>
                <a:latin typeface="Consolas" panose="020B0609020204030204" pitchFamily="49" charset="0"/>
              </a:rPr>
              <a:t>in </a:t>
            </a:r>
            <a:r>
              <a:rPr lang="en-US" sz="2400" dirty="0">
                <a:solidFill>
                  <a:srgbClr val="669A00"/>
                </a:solidFill>
                <a:latin typeface="Consolas" panose="020B0609020204030204" pitchFamily="49" charset="0"/>
              </a:rPr>
              <a:t>range</a:t>
            </a:r>
            <a:r>
              <a:rPr lang="en-US" sz="2400" dirty="0">
                <a:solidFill>
                  <a:srgbClr val="9A9A9A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669A00"/>
                </a:solidFill>
                <a:latin typeface="Consolas" panose="020B0609020204030204" pitchFamily="49" charset="0"/>
              </a:rPr>
              <a:t>len</a:t>
            </a:r>
            <a:r>
              <a:rPr lang="en-US" sz="2400" dirty="0">
                <a:solidFill>
                  <a:srgbClr val="9A9A9A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sz="2400" dirty="0">
                <a:solidFill>
                  <a:srgbClr val="9A9A9A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A77F59"/>
                </a:solidFill>
                <a:latin typeface="Consolas" panose="020B0609020204030204" pitchFamily="49" charset="0"/>
              </a:rPr>
              <a:t>‑</a:t>
            </a:r>
            <a:r>
              <a:rPr lang="en-US" sz="2400" dirty="0">
                <a:solidFill>
                  <a:srgbClr val="9A0055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9A9A9A"/>
                </a:solidFill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78AB"/>
                </a:solidFill>
                <a:latin typeface="Consolas" panose="020B0609020204030204" pitchFamily="49" charset="0"/>
              </a:rPr>
              <a:t>	for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j </a:t>
            </a:r>
            <a:r>
              <a:rPr lang="en-US" sz="2400" dirty="0">
                <a:solidFill>
                  <a:srgbClr val="0078AB"/>
                </a:solidFill>
                <a:latin typeface="Consolas" panose="020B0609020204030204" pitchFamily="49" charset="0"/>
              </a:rPr>
              <a:t>in </a:t>
            </a:r>
            <a:r>
              <a:rPr lang="en-US" sz="2400" dirty="0">
                <a:solidFill>
                  <a:srgbClr val="669A00"/>
                </a:solidFill>
                <a:latin typeface="Consolas" panose="020B0609020204030204" pitchFamily="49" charset="0"/>
              </a:rPr>
              <a:t>range</a:t>
            </a:r>
            <a:r>
              <a:rPr lang="en-US" sz="2400" dirty="0">
                <a:solidFill>
                  <a:srgbClr val="9A9A9A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A77F59"/>
                </a:solidFill>
                <a:latin typeface="Consolas" panose="020B0609020204030204" pitchFamily="49" charset="0"/>
              </a:rPr>
              <a:t>+</a:t>
            </a:r>
            <a:r>
              <a:rPr lang="en-US" sz="2400" dirty="0">
                <a:solidFill>
                  <a:srgbClr val="9A0055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9A9A9A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669A00"/>
                </a:solidFill>
                <a:latin typeface="Consolas" panose="020B0609020204030204" pitchFamily="49" charset="0"/>
              </a:rPr>
              <a:t>len</a:t>
            </a:r>
            <a:r>
              <a:rPr lang="en-US" sz="2400" dirty="0">
                <a:solidFill>
                  <a:srgbClr val="9A9A9A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sz="2400" dirty="0">
                <a:solidFill>
                  <a:srgbClr val="9A9A9A"/>
                </a:solidFill>
                <a:latin typeface="Consolas" panose="020B0609020204030204" pitchFamily="49" charset="0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78AB"/>
                </a:solidFill>
                <a:latin typeface="Consolas" panose="020B0609020204030204" pitchFamily="49" charset="0"/>
              </a:rPr>
              <a:t>		if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sz="2400" dirty="0">
                <a:solidFill>
                  <a:srgbClr val="9A9A9A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9A9A9A"/>
                </a:solidFill>
                <a:latin typeface="Consolas" panose="020B0609020204030204" pitchFamily="49" charset="0"/>
              </a:rPr>
              <a:t>] </a:t>
            </a:r>
            <a:r>
              <a:rPr lang="en-US" sz="2400" dirty="0">
                <a:solidFill>
                  <a:srgbClr val="A77F59"/>
                </a:solidFill>
                <a:latin typeface="Consolas" panose="020B0609020204030204" pitchFamily="49" charset="0"/>
              </a:rPr>
              <a:t>&lt;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sz="2400" dirty="0">
                <a:solidFill>
                  <a:srgbClr val="9A9A9A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9A9A9A"/>
                </a:solidFill>
                <a:latin typeface="Consolas" panose="020B0609020204030204" pitchFamily="49" charset="0"/>
              </a:rPr>
              <a:t>]: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78AB"/>
                </a:solidFill>
                <a:latin typeface="Consolas" panose="020B0609020204030204" pitchFamily="49" charset="0"/>
              </a:rPr>
              <a:t>			return </a:t>
            </a:r>
            <a:r>
              <a:rPr lang="en-US" sz="2400" dirty="0">
                <a:solidFill>
                  <a:srgbClr val="9A0055"/>
                </a:solidFill>
                <a:latin typeface="Consolas" panose="020B0609020204030204" pitchFamily="49" charset="0"/>
              </a:rPr>
              <a:t>False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78AB"/>
                </a:solidFill>
                <a:latin typeface="Consolas" panose="020B0609020204030204" pitchFamily="49" charset="0"/>
              </a:rPr>
              <a:t>return </a:t>
            </a:r>
            <a:r>
              <a:rPr lang="en-US" sz="2400" dirty="0">
                <a:solidFill>
                  <a:srgbClr val="9A0055"/>
                </a:solidFill>
                <a:latin typeface="Consolas" panose="020B0609020204030204" pitchFamily="49" charset="0"/>
              </a:rPr>
              <a:t>True</a:t>
            </a:r>
            <a:endParaRPr kumimoji="0" lang="en-US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9475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Quadratic-time sorting algorithms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5240"/>
            <a:ext cx="7886700" cy="571588"/>
          </a:xfrm>
        </p:spPr>
        <p:txBody>
          <a:bodyPr>
            <a:noAutofit/>
          </a:bodyPr>
          <a:lstStyle/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Instead of returning False we will swap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It will move the largest element to the end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 smtClean="0">
              <a:sym typeface="Wingdings" panose="05000000000000000000" pitchFamily="2" charset="2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55078" y="6253428"/>
            <a:ext cx="13908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94159" y="2125606"/>
            <a:ext cx="6801333" cy="22621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78AB"/>
                </a:solidFill>
                <a:latin typeface="Consolas" panose="020B0609020204030204" pitchFamily="49" charset="0"/>
              </a:rPr>
              <a:t>def </a:t>
            </a:r>
            <a:r>
              <a:rPr lang="en-US" sz="2400" dirty="0" err="1">
                <a:solidFill>
                  <a:srgbClr val="DE4A68"/>
                </a:solidFill>
                <a:latin typeface="Consolas" panose="020B0609020204030204" pitchFamily="49" charset="0"/>
              </a:rPr>
              <a:t>dumberSort</a:t>
            </a:r>
            <a:r>
              <a:rPr lang="en-US" sz="2400" dirty="0">
                <a:solidFill>
                  <a:srgbClr val="9A9A9A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sz="2400" dirty="0">
                <a:solidFill>
                  <a:srgbClr val="9A9A9A"/>
                </a:solidFill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78AB"/>
                </a:solidFill>
                <a:latin typeface="Consolas" panose="020B0609020204030204" pitchFamily="49" charset="0"/>
              </a:rPr>
              <a:t>for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78AB"/>
                </a:solidFill>
                <a:latin typeface="Consolas" panose="020B0609020204030204" pitchFamily="49" charset="0"/>
              </a:rPr>
              <a:t>in </a:t>
            </a:r>
            <a:r>
              <a:rPr lang="en-US" sz="2400" dirty="0">
                <a:solidFill>
                  <a:srgbClr val="669A00"/>
                </a:solidFill>
                <a:latin typeface="Consolas" panose="020B0609020204030204" pitchFamily="49" charset="0"/>
              </a:rPr>
              <a:t>range</a:t>
            </a:r>
            <a:r>
              <a:rPr lang="en-US" sz="2400" dirty="0">
                <a:solidFill>
                  <a:srgbClr val="9A9A9A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669A00"/>
                </a:solidFill>
                <a:latin typeface="Consolas" panose="020B0609020204030204" pitchFamily="49" charset="0"/>
              </a:rPr>
              <a:t>len</a:t>
            </a:r>
            <a:r>
              <a:rPr lang="en-US" sz="2400" dirty="0">
                <a:solidFill>
                  <a:srgbClr val="9A9A9A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sz="2400" dirty="0">
                <a:solidFill>
                  <a:srgbClr val="9A9A9A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A77F59"/>
                </a:solidFill>
                <a:latin typeface="Consolas" panose="020B0609020204030204" pitchFamily="49" charset="0"/>
              </a:rPr>
              <a:t>‑</a:t>
            </a:r>
            <a:r>
              <a:rPr lang="en-US" sz="2400" dirty="0">
                <a:solidFill>
                  <a:srgbClr val="9A0055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9A9A9A"/>
                </a:solidFill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78AB"/>
                </a:solidFill>
                <a:latin typeface="Consolas" panose="020B0609020204030204" pitchFamily="49" charset="0"/>
              </a:rPr>
              <a:t>	if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sz="2400" dirty="0">
                <a:solidFill>
                  <a:srgbClr val="9A9A9A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9A9A9A"/>
                </a:solidFill>
                <a:latin typeface="Consolas" panose="020B0609020204030204" pitchFamily="49" charset="0"/>
              </a:rPr>
              <a:t>]</a:t>
            </a:r>
            <a:r>
              <a:rPr lang="en-US" sz="2400" dirty="0">
                <a:solidFill>
                  <a:srgbClr val="A77F59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sz="2400" dirty="0">
                <a:solidFill>
                  <a:srgbClr val="9A9A9A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A77F59"/>
                </a:solidFill>
                <a:latin typeface="Consolas" panose="020B0609020204030204" pitchFamily="49" charset="0"/>
              </a:rPr>
              <a:t>+</a:t>
            </a:r>
            <a:r>
              <a:rPr lang="en-US" sz="2400" dirty="0">
                <a:solidFill>
                  <a:srgbClr val="9A0055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9A9A9A"/>
                </a:solidFill>
                <a:latin typeface="Consolas" panose="020B0609020204030204" pitchFamily="49" charset="0"/>
              </a:rPr>
              <a:t>]: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L</a:t>
            </a:r>
            <a:r>
              <a:rPr lang="en-US" sz="2400" dirty="0" smtClean="0">
                <a:solidFill>
                  <a:srgbClr val="9A9A9A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9A9A9A"/>
                </a:solidFill>
                <a:latin typeface="Consolas" panose="020B0609020204030204" pitchFamily="49" charset="0"/>
              </a:rPr>
              <a:t>],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sz="2400" dirty="0">
                <a:solidFill>
                  <a:srgbClr val="9A9A9A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A77F59"/>
                </a:solidFill>
                <a:latin typeface="Consolas" panose="020B0609020204030204" pitchFamily="49" charset="0"/>
              </a:rPr>
              <a:t>+</a:t>
            </a:r>
            <a:r>
              <a:rPr lang="en-US" sz="2400" dirty="0">
                <a:solidFill>
                  <a:srgbClr val="9A0055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9A9A9A"/>
                </a:solidFill>
                <a:latin typeface="Consolas" panose="020B0609020204030204" pitchFamily="49" charset="0"/>
              </a:rPr>
              <a:t>] </a:t>
            </a:r>
            <a:r>
              <a:rPr lang="en-US" sz="2400" dirty="0">
                <a:solidFill>
                  <a:srgbClr val="A77F59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sz="2400" dirty="0">
                <a:solidFill>
                  <a:srgbClr val="9A9A9A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A77F59"/>
                </a:solidFill>
                <a:latin typeface="Consolas" panose="020B0609020204030204" pitchFamily="49" charset="0"/>
              </a:rPr>
              <a:t>+</a:t>
            </a:r>
            <a:r>
              <a:rPr lang="en-US" sz="2400" dirty="0">
                <a:solidFill>
                  <a:srgbClr val="9A0055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9A9A9A"/>
                </a:solidFill>
                <a:latin typeface="Consolas" panose="020B0609020204030204" pitchFamily="49" charset="0"/>
              </a:rPr>
              <a:t>],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sz="2400" dirty="0">
                <a:solidFill>
                  <a:srgbClr val="9A9A9A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9A9A9A"/>
                </a:solidFill>
                <a:latin typeface="Consolas" panose="020B0609020204030204" pitchFamily="49" charset="0"/>
              </a:rPr>
              <a:t>]</a:t>
            </a:r>
            <a:endParaRPr kumimoji="0" lang="en-US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0345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Quadratic-time sorting algorithms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5240"/>
            <a:ext cx="7886700" cy="571588"/>
          </a:xfrm>
        </p:spPr>
        <p:txBody>
          <a:bodyPr>
            <a:noAutofit/>
          </a:bodyPr>
          <a:lstStyle/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It’s O(n</a:t>
            </a:r>
            <a:r>
              <a:rPr lang="en-US" sz="2400" baseline="30000" dirty="0" smtClean="0">
                <a:sym typeface="Wingdings" panose="05000000000000000000" pitchFamily="2" charset="2"/>
              </a:rPr>
              <a:t>2</a:t>
            </a:r>
            <a:r>
              <a:rPr lang="en-US" sz="2400" dirty="0" smtClean="0">
                <a:sym typeface="Wingdings" panose="05000000000000000000" pitchFamily="2" charset="2"/>
              </a:rPr>
              <a:t>), a quadratic time algorithm</a:t>
            </a: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 smtClean="0">
              <a:sym typeface="Wingdings" panose="05000000000000000000" pitchFamily="2" charset="2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55078" y="6253428"/>
            <a:ext cx="13908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13917" y="2226677"/>
            <a:ext cx="7601433" cy="28161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78AB"/>
                </a:solidFill>
                <a:latin typeface="Consolas" panose="020B0609020204030204" pitchFamily="49" charset="0"/>
              </a:rPr>
              <a:t>def </a:t>
            </a:r>
            <a:r>
              <a:rPr lang="en-US" sz="2400" dirty="0" err="1">
                <a:solidFill>
                  <a:srgbClr val="DE4A68"/>
                </a:solidFill>
                <a:latin typeface="Consolas" panose="020B0609020204030204" pitchFamily="49" charset="0"/>
              </a:rPr>
              <a:t>bubbleSort</a:t>
            </a:r>
            <a:r>
              <a:rPr lang="en-US" sz="2400" dirty="0">
                <a:solidFill>
                  <a:srgbClr val="9A9A9A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sz="2400" dirty="0">
                <a:solidFill>
                  <a:srgbClr val="9A9A9A"/>
                </a:solidFill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78AB"/>
                </a:solidFill>
                <a:latin typeface="Consolas" panose="020B0609020204030204" pitchFamily="49" charset="0"/>
              </a:rPr>
              <a:t>for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j </a:t>
            </a:r>
            <a:r>
              <a:rPr lang="en-US" sz="2400" dirty="0">
                <a:solidFill>
                  <a:srgbClr val="0078AB"/>
                </a:solidFill>
                <a:latin typeface="Consolas" panose="020B0609020204030204" pitchFamily="49" charset="0"/>
              </a:rPr>
              <a:t>in </a:t>
            </a:r>
            <a:r>
              <a:rPr lang="en-US" sz="2400" dirty="0">
                <a:solidFill>
                  <a:srgbClr val="669A00"/>
                </a:solidFill>
                <a:latin typeface="Consolas" panose="020B0609020204030204" pitchFamily="49" charset="0"/>
              </a:rPr>
              <a:t>range</a:t>
            </a:r>
            <a:r>
              <a:rPr lang="en-US" sz="2400" dirty="0">
                <a:solidFill>
                  <a:srgbClr val="9A9A9A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669A00"/>
                </a:solidFill>
                <a:latin typeface="Consolas" panose="020B0609020204030204" pitchFamily="49" charset="0"/>
              </a:rPr>
              <a:t>len</a:t>
            </a:r>
            <a:r>
              <a:rPr lang="en-US" sz="2400" dirty="0">
                <a:solidFill>
                  <a:srgbClr val="9A9A9A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sz="2400" dirty="0">
                <a:solidFill>
                  <a:srgbClr val="9A9A9A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A77F59"/>
                </a:solidFill>
                <a:latin typeface="Consolas" panose="020B0609020204030204" pitchFamily="49" charset="0"/>
              </a:rPr>
              <a:t>‑</a:t>
            </a:r>
            <a:r>
              <a:rPr lang="en-US" sz="2400" dirty="0">
                <a:solidFill>
                  <a:srgbClr val="9A0055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9A9A9A"/>
                </a:solidFill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78AB"/>
                </a:solidFill>
                <a:latin typeface="Consolas" panose="020B0609020204030204" pitchFamily="49" charset="0"/>
              </a:rPr>
              <a:t>	for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78AB"/>
                </a:solidFill>
                <a:latin typeface="Consolas" panose="020B0609020204030204" pitchFamily="49" charset="0"/>
              </a:rPr>
              <a:t>in </a:t>
            </a:r>
            <a:r>
              <a:rPr lang="en-US" sz="2400" dirty="0">
                <a:solidFill>
                  <a:srgbClr val="669A00"/>
                </a:solidFill>
                <a:latin typeface="Consolas" panose="020B0609020204030204" pitchFamily="49" charset="0"/>
              </a:rPr>
              <a:t>range</a:t>
            </a:r>
            <a:r>
              <a:rPr lang="en-US" sz="2400" dirty="0">
                <a:solidFill>
                  <a:srgbClr val="9A9A9A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669A00"/>
                </a:solidFill>
                <a:latin typeface="Consolas" panose="020B0609020204030204" pitchFamily="49" charset="0"/>
              </a:rPr>
              <a:t>len</a:t>
            </a:r>
            <a:r>
              <a:rPr lang="en-US" sz="2400" dirty="0">
                <a:solidFill>
                  <a:srgbClr val="9A9A9A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sz="2400" dirty="0">
                <a:solidFill>
                  <a:srgbClr val="9A9A9A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A77F59"/>
                </a:solidFill>
                <a:latin typeface="Consolas" panose="020B0609020204030204" pitchFamily="49" charset="0"/>
              </a:rPr>
              <a:t>‑</a:t>
            </a:r>
            <a:r>
              <a:rPr lang="en-US" sz="2400" dirty="0">
                <a:solidFill>
                  <a:srgbClr val="9A0055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9A9A9A"/>
                </a:solidFill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78AB"/>
                </a:solidFill>
                <a:latin typeface="Consolas" panose="020B0609020204030204" pitchFamily="49" charset="0"/>
              </a:rPr>
              <a:t>		if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sz="2400" dirty="0">
                <a:solidFill>
                  <a:srgbClr val="9A9A9A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9A9A9A"/>
                </a:solidFill>
                <a:latin typeface="Consolas" panose="020B0609020204030204" pitchFamily="49" charset="0"/>
              </a:rPr>
              <a:t>]</a:t>
            </a:r>
            <a:r>
              <a:rPr lang="en-US" sz="2400" dirty="0">
                <a:solidFill>
                  <a:srgbClr val="A77F59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sz="2400" dirty="0">
                <a:solidFill>
                  <a:srgbClr val="9A9A9A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A77F59"/>
                </a:solidFill>
                <a:latin typeface="Consolas" panose="020B0609020204030204" pitchFamily="49" charset="0"/>
              </a:rPr>
              <a:t>+</a:t>
            </a:r>
            <a:r>
              <a:rPr lang="en-US" sz="2400" dirty="0">
                <a:solidFill>
                  <a:srgbClr val="9A0055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9A9A9A"/>
                </a:solidFill>
                <a:latin typeface="Consolas" panose="020B0609020204030204" pitchFamily="49" charset="0"/>
              </a:rPr>
              <a:t>]: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L</a:t>
            </a:r>
            <a:r>
              <a:rPr lang="en-US" sz="2400" dirty="0" smtClean="0">
                <a:solidFill>
                  <a:srgbClr val="9A9A9A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9A9A9A"/>
                </a:solidFill>
                <a:latin typeface="Consolas" panose="020B0609020204030204" pitchFamily="49" charset="0"/>
              </a:rPr>
              <a:t>],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sz="2400" dirty="0">
                <a:solidFill>
                  <a:srgbClr val="9A9A9A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A77F59"/>
                </a:solidFill>
                <a:latin typeface="Consolas" panose="020B0609020204030204" pitchFamily="49" charset="0"/>
              </a:rPr>
              <a:t>+</a:t>
            </a:r>
            <a:r>
              <a:rPr lang="en-US" sz="2400" dirty="0">
                <a:solidFill>
                  <a:srgbClr val="9A0055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9A9A9A"/>
                </a:solidFill>
                <a:latin typeface="Consolas" panose="020B0609020204030204" pitchFamily="49" charset="0"/>
              </a:rPr>
              <a:t>] </a:t>
            </a:r>
            <a:r>
              <a:rPr lang="en-US" sz="2400" dirty="0">
                <a:solidFill>
                  <a:srgbClr val="A77F59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sz="2400" dirty="0">
                <a:solidFill>
                  <a:srgbClr val="9A9A9A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A77F59"/>
                </a:solidFill>
                <a:latin typeface="Consolas" panose="020B0609020204030204" pitchFamily="49" charset="0"/>
              </a:rPr>
              <a:t>+</a:t>
            </a:r>
            <a:r>
              <a:rPr lang="en-US" sz="2400" dirty="0">
                <a:solidFill>
                  <a:srgbClr val="9A0055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9A9A9A"/>
                </a:solidFill>
                <a:latin typeface="Consolas" panose="020B0609020204030204" pitchFamily="49" charset="0"/>
              </a:rPr>
              <a:t>],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sz="2400" dirty="0">
                <a:solidFill>
                  <a:srgbClr val="9A9A9A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9A9A9A"/>
                </a:solidFill>
                <a:latin typeface="Consolas" panose="020B0609020204030204" pitchFamily="49" charset="0"/>
              </a:rPr>
              <a:t>]</a:t>
            </a:r>
            <a:endParaRPr kumimoji="0" lang="en-US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082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invariant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14610"/>
            <a:ext cx="78867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/>
              <a:t>There's a guarantee that after </a:t>
            </a:r>
            <a:r>
              <a:rPr lang="en-US" i="1" dirty="0" smtClean="0"/>
              <a:t>j</a:t>
            </a:r>
            <a:r>
              <a:rPr lang="en-US" dirty="0" smtClean="0"/>
              <a:t> </a:t>
            </a:r>
            <a:r>
              <a:rPr lang="en-US" dirty="0"/>
              <a:t>iterations, then the </a:t>
            </a:r>
            <a:r>
              <a:rPr lang="en-US" i="1" dirty="0" smtClean="0"/>
              <a:t>j</a:t>
            </a:r>
            <a:r>
              <a:rPr lang="en-US" dirty="0" smtClean="0"/>
              <a:t> </a:t>
            </a:r>
            <a:r>
              <a:rPr lang="en-US" dirty="0"/>
              <a:t>largest elements of the list are in the correct order at the end of the list.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dirty="0"/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 smtClean="0"/>
              <a:t>An</a:t>
            </a:r>
            <a:r>
              <a:rPr lang="en-US" dirty="0"/>
              <a:t> </a:t>
            </a:r>
            <a:r>
              <a:rPr lang="en-US" b="1" dirty="0"/>
              <a:t>invariant</a:t>
            </a:r>
            <a:r>
              <a:rPr lang="en-US" dirty="0"/>
              <a:t> is a condition that can be relied upon to be true during execution of a </a:t>
            </a:r>
            <a:r>
              <a:rPr lang="en-US" b="1" dirty="0"/>
              <a:t>program</a:t>
            </a:r>
            <a:r>
              <a:rPr lang="en-US" dirty="0"/>
              <a:t>, or during some portion of it. It is a logical assertion that is held to always be true during a certain phase of </a:t>
            </a:r>
            <a:r>
              <a:rPr lang="en-US" dirty="0" smtClean="0"/>
              <a:t>execution.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smtClean="0"/>
              <a:t>- 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51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Quadratic-time sorting algorithms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5240"/>
            <a:ext cx="7886700" cy="571588"/>
          </a:xfrm>
        </p:spPr>
        <p:txBody>
          <a:bodyPr>
            <a:noAutofit/>
          </a:bodyPr>
          <a:lstStyle/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It’s O(n</a:t>
            </a:r>
            <a:r>
              <a:rPr lang="en-US" sz="2400" baseline="30000" dirty="0" smtClean="0">
                <a:sym typeface="Wingdings" panose="05000000000000000000" pitchFamily="2" charset="2"/>
              </a:rPr>
              <a:t>2</a:t>
            </a:r>
            <a:r>
              <a:rPr lang="en-US" sz="2400" dirty="0" smtClean="0">
                <a:sym typeface="Wingdings" panose="05000000000000000000" pitchFamily="2" charset="2"/>
              </a:rPr>
              <a:t>), a quadratic time algorithm</a:t>
            </a: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 smtClean="0">
              <a:sym typeface="Wingdings" panose="05000000000000000000" pitchFamily="2" charset="2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55078" y="6253428"/>
            <a:ext cx="13908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71283" y="1836513"/>
            <a:ext cx="7601433" cy="44169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78AB"/>
                </a:solidFill>
                <a:latin typeface="Consolas" panose="020B0609020204030204" pitchFamily="49" charset="0"/>
              </a:rPr>
              <a:t>def </a:t>
            </a:r>
            <a:r>
              <a:rPr lang="en-US" sz="2400" dirty="0" err="1">
                <a:solidFill>
                  <a:srgbClr val="DE4A68"/>
                </a:solidFill>
                <a:latin typeface="Consolas" panose="020B0609020204030204" pitchFamily="49" charset="0"/>
              </a:rPr>
              <a:t>bubbleSort</a:t>
            </a:r>
            <a:r>
              <a:rPr lang="en-US" sz="2400" dirty="0">
                <a:solidFill>
                  <a:srgbClr val="9A9A9A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sz="2400" dirty="0">
                <a:solidFill>
                  <a:srgbClr val="9A9A9A"/>
                </a:solidFill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keepgoing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77F59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>
                <a:solidFill>
                  <a:srgbClr val="9A0055"/>
                </a:solidFill>
                <a:latin typeface="Consolas" panose="020B0609020204030204" pitchFamily="49" charset="0"/>
              </a:rPr>
              <a:t>True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78AB"/>
                </a:solidFill>
                <a:latin typeface="Consolas" panose="020B0609020204030204" pitchFamily="49" charset="0"/>
              </a:rPr>
              <a:t>while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keepgoing</a:t>
            </a:r>
            <a:r>
              <a:rPr lang="en-US" sz="2400" dirty="0">
                <a:solidFill>
                  <a:srgbClr val="9A9A9A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keepgoing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77F59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>
                <a:solidFill>
                  <a:srgbClr val="9A0055"/>
                </a:solidFill>
                <a:latin typeface="Consolas" panose="020B0609020204030204" pitchFamily="49" charset="0"/>
              </a:rPr>
              <a:t>False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78AB"/>
                </a:solidFill>
                <a:latin typeface="Consolas" panose="020B0609020204030204" pitchFamily="49" charset="0"/>
              </a:rPr>
              <a:t>	for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78AB"/>
                </a:solidFill>
                <a:latin typeface="Consolas" panose="020B0609020204030204" pitchFamily="49" charset="0"/>
              </a:rPr>
              <a:t>in </a:t>
            </a:r>
            <a:r>
              <a:rPr lang="en-US" sz="2400" dirty="0">
                <a:solidFill>
                  <a:srgbClr val="669A00"/>
                </a:solidFill>
                <a:latin typeface="Consolas" panose="020B0609020204030204" pitchFamily="49" charset="0"/>
              </a:rPr>
              <a:t>range</a:t>
            </a:r>
            <a:r>
              <a:rPr lang="en-US" sz="2400" dirty="0">
                <a:solidFill>
                  <a:srgbClr val="9A9A9A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669A00"/>
                </a:solidFill>
                <a:latin typeface="Consolas" panose="020B0609020204030204" pitchFamily="49" charset="0"/>
              </a:rPr>
              <a:t>len</a:t>
            </a:r>
            <a:r>
              <a:rPr lang="en-US" sz="2400" dirty="0">
                <a:solidFill>
                  <a:srgbClr val="9A9A9A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sz="2400" dirty="0">
                <a:solidFill>
                  <a:srgbClr val="9A9A9A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A77F59"/>
                </a:solidFill>
                <a:latin typeface="Consolas" panose="020B0609020204030204" pitchFamily="49" charset="0"/>
              </a:rPr>
              <a:t>‑</a:t>
            </a:r>
            <a:r>
              <a:rPr lang="en-US" sz="2400" dirty="0">
                <a:solidFill>
                  <a:srgbClr val="9A0055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9A9A9A"/>
                </a:solidFill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78AB"/>
                </a:solidFill>
                <a:latin typeface="Consolas" panose="020B0609020204030204" pitchFamily="49" charset="0"/>
              </a:rPr>
              <a:t>		if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sz="2400" dirty="0">
                <a:solidFill>
                  <a:srgbClr val="9A9A9A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9A9A9A"/>
                </a:solidFill>
                <a:latin typeface="Consolas" panose="020B0609020204030204" pitchFamily="49" charset="0"/>
              </a:rPr>
              <a:t>]</a:t>
            </a:r>
            <a:r>
              <a:rPr lang="en-US" sz="2400" dirty="0">
                <a:solidFill>
                  <a:srgbClr val="A77F59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sz="2400" dirty="0">
                <a:solidFill>
                  <a:srgbClr val="9A9A9A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A77F59"/>
                </a:solidFill>
                <a:latin typeface="Consolas" panose="020B0609020204030204" pitchFamily="49" charset="0"/>
              </a:rPr>
              <a:t>+</a:t>
            </a:r>
            <a:r>
              <a:rPr lang="en-US" sz="2400" dirty="0">
                <a:solidFill>
                  <a:srgbClr val="9A0055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9A9A9A"/>
                </a:solidFill>
                <a:latin typeface="Consolas" panose="020B0609020204030204" pitchFamily="49" charset="0"/>
              </a:rPr>
              <a:t>]: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L</a:t>
            </a:r>
            <a:r>
              <a:rPr lang="en-US" sz="2400" dirty="0" smtClean="0">
                <a:solidFill>
                  <a:srgbClr val="9A9A9A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9A9A9A"/>
                </a:solidFill>
                <a:latin typeface="Consolas" panose="020B0609020204030204" pitchFamily="49" charset="0"/>
              </a:rPr>
              <a:t>],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sz="2400" dirty="0">
                <a:solidFill>
                  <a:srgbClr val="9A9A9A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A77F59"/>
                </a:solidFill>
                <a:latin typeface="Consolas" panose="020B0609020204030204" pitchFamily="49" charset="0"/>
              </a:rPr>
              <a:t>+</a:t>
            </a:r>
            <a:r>
              <a:rPr lang="en-US" sz="2400" dirty="0">
                <a:solidFill>
                  <a:srgbClr val="9A0055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9A9A9A"/>
                </a:solidFill>
                <a:latin typeface="Consolas" panose="020B0609020204030204" pitchFamily="49" charset="0"/>
              </a:rPr>
              <a:t>] </a:t>
            </a:r>
            <a:r>
              <a:rPr lang="en-US" sz="2400" dirty="0">
                <a:solidFill>
                  <a:srgbClr val="A77F59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sz="2400" dirty="0">
                <a:solidFill>
                  <a:srgbClr val="9A9A9A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A77F59"/>
                </a:solidFill>
                <a:latin typeface="Consolas" panose="020B0609020204030204" pitchFamily="49" charset="0"/>
              </a:rPr>
              <a:t>+</a:t>
            </a:r>
            <a:r>
              <a:rPr lang="en-US" sz="2400" dirty="0">
                <a:solidFill>
                  <a:srgbClr val="9A0055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9A9A9A"/>
                </a:solidFill>
                <a:latin typeface="Consolas" panose="020B0609020204030204" pitchFamily="49" charset="0"/>
              </a:rPr>
              <a:t>],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sz="2400" dirty="0">
                <a:solidFill>
                  <a:srgbClr val="9A9A9A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9A9A9A"/>
                </a:solidFill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keepgoing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77F59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>
                <a:solidFill>
                  <a:srgbClr val="9A0055"/>
                </a:solidFill>
                <a:latin typeface="Consolas" panose="020B0609020204030204" pitchFamily="49" charset="0"/>
              </a:rPr>
              <a:t>True</a:t>
            </a:r>
            <a:endParaRPr kumimoji="0" lang="en-US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024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Quadratic-time sorting algorithms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5240"/>
            <a:ext cx="7886700" cy="1350760"/>
          </a:xfrm>
        </p:spPr>
        <p:txBody>
          <a:bodyPr>
            <a:noAutofit/>
          </a:bodyPr>
          <a:lstStyle/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It’s O(n</a:t>
            </a:r>
            <a:r>
              <a:rPr lang="en-US" sz="2400" baseline="30000" dirty="0" smtClean="0">
                <a:sym typeface="Wingdings" panose="05000000000000000000" pitchFamily="2" charset="2"/>
              </a:rPr>
              <a:t>2</a:t>
            </a:r>
            <a:r>
              <a:rPr lang="en-US" sz="2400" dirty="0" smtClean="0">
                <a:sym typeface="Wingdings" panose="05000000000000000000" pitchFamily="2" charset="2"/>
              </a:rPr>
              <a:t>), a quadratic time algorithm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Focusing on the invariant, we want to move the i</a:t>
            </a:r>
            <a:r>
              <a:rPr lang="en-US" sz="2400" baseline="30000" dirty="0" smtClean="0">
                <a:sym typeface="Wingdings" panose="05000000000000000000" pitchFamily="2" charset="2"/>
              </a:rPr>
              <a:t>th</a:t>
            </a:r>
            <a:r>
              <a:rPr lang="en-US" sz="2400" dirty="0" smtClean="0">
                <a:sym typeface="Wingdings" panose="05000000000000000000" pitchFamily="2" charset="2"/>
              </a:rPr>
              <a:t> largest </a:t>
            </a:r>
            <a:r>
              <a:rPr lang="en-US" sz="2400" dirty="0">
                <a:sym typeface="Wingdings" panose="05000000000000000000" pitchFamily="2" charset="2"/>
              </a:rPr>
              <a:t>element to i</a:t>
            </a:r>
            <a:r>
              <a:rPr lang="en-US" sz="2400" baseline="30000" dirty="0">
                <a:sym typeface="Wingdings" panose="05000000000000000000" pitchFamily="2" charset="2"/>
              </a:rPr>
              <a:t>th</a:t>
            </a:r>
            <a:r>
              <a:rPr lang="en-US" sz="2400" dirty="0" smtClean="0">
                <a:sym typeface="Wingdings" panose="05000000000000000000" pitchFamily="2" charset="2"/>
              </a:rPr>
              <a:t> place from the end – we can save swaps</a:t>
            </a:r>
            <a:endParaRPr lang="en-US" sz="2400" baseline="30000" dirty="0" smtClean="0">
              <a:sym typeface="Wingdings" panose="05000000000000000000" pitchFamily="2" charset="2"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sz="2400" dirty="0" smtClean="0">
              <a:sym typeface="Wingdings" panose="05000000000000000000" pitchFamily="2" charset="2"/>
            </a:endParaRP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 smtClean="0">
              <a:sym typeface="Wingdings" panose="05000000000000000000" pitchFamily="2" charset="2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55078" y="6253428"/>
            <a:ext cx="13908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53689" y="2908114"/>
            <a:ext cx="8660422" cy="36884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78AB"/>
                </a:solidFill>
                <a:latin typeface="Consolas" panose="020B0609020204030204" pitchFamily="49" charset="0"/>
              </a:rPr>
              <a:t>def </a:t>
            </a:r>
            <a:r>
              <a:rPr lang="en-US" sz="2000" dirty="0" err="1">
                <a:solidFill>
                  <a:srgbClr val="DE4A68"/>
                </a:solidFill>
                <a:latin typeface="Consolas" panose="020B0609020204030204" pitchFamily="49" charset="0"/>
              </a:rPr>
              <a:t>selectionSort</a:t>
            </a:r>
            <a:r>
              <a:rPr lang="en-US" sz="2000" dirty="0">
                <a:solidFill>
                  <a:srgbClr val="9A9A9A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sz="2000" dirty="0">
                <a:solidFill>
                  <a:srgbClr val="9A9A9A"/>
                </a:solidFill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n </a:t>
            </a:r>
            <a:r>
              <a:rPr lang="en-US" sz="2000" dirty="0">
                <a:solidFill>
                  <a:srgbClr val="A77F59"/>
                </a:solidFill>
                <a:latin typeface="Consolas" panose="020B0609020204030204" pitchFamily="49" charset="0"/>
              </a:rPr>
              <a:t>= </a:t>
            </a:r>
            <a:r>
              <a:rPr lang="en-US" sz="2000" dirty="0" err="1">
                <a:solidFill>
                  <a:srgbClr val="669A00"/>
                </a:solidFill>
                <a:latin typeface="Consolas" panose="020B0609020204030204" pitchFamily="49" charset="0"/>
              </a:rPr>
              <a:t>len</a:t>
            </a:r>
            <a:r>
              <a:rPr lang="en-US" sz="2000" dirty="0">
                <a:solidFill>
                  <a:srgbClr val="9A9A9A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sz="2000" dirty="0">
                <a:solidFill>
                  <a:srgbClr val="9A9A9A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78AB"/>
                </a:solidFill>
                <a:latin typeface="Consolas" panose="020B0609020204030204" pitchFamily="49" charset="0"/>
              </a:rPr>
              <a:t>	for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78AB"/>
                </a:solidFill>
                <a:latin typeface="Consolas" panose="020B0609020204030204" pitchFamily="49" charset="0"/>
              </a:rPr>
              <a:t>in </a:t>
            </a:r>
            <a:r>
              <a:rPr lang="en-US" sz="2000" dirty="0">
                <a:solidFill>
                  <a:srgbClr val="669A00"/>
                </a:solidFill>
                <a:latin typeface="Consolas" panose="020B0609020204030204" pitchFamily="49" charset="0"/>
              </a:rPr>
              <a:t>range</a:t>
            </a:r>
            <a:r>
              <a:rPr lang="en-US" sz="2000" dirty="0">
                <a:solidFill>
                  <a:srgbClr val="9A9A9A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A77F59"/>
                </a:solidFill>
                <a:latin typeface="Consolas" panose="020B0609020204030204" pitchFamily="49" charset="0"/>
              </a:rPr>
              <a:t>‑</a:t>
            </a:r>
            <a:r>
              <a:rPr lang="en-US" sz="2000" dirty="0">
                <a:solidFill>
                  <a:srgbClr val="9A0055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9A9A9A"/>
                </a:solidFill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max_index</a:t>
            </a:r>
            <a:r>
              <a:rPr lang="en-US" sz="2000" dirty="0" smtClean="0">
                <a:solidFill>
                  <a:srgbClr val="A77F59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 smtClean="0">
                <a:solidFill>
                  <a:srgbClr val="9A0055"/>
                </a:solidFill>
                <a:latin typeface="Consolas" panose="020B0609020204030204" pitchFamily="49" charset="0"/>
              </a:rPr>
              <a:t>0</a:t>
            </a:r>
            <a:endParaRPr lang="en-US" sz="2000" dirty="0">
              <a:solidFill>
                <a:srgbClr val="9A0055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78AB"/>
                </a:solidFill>
                <a:latin typeface="Consolas" panose="020B0609020204030204" pitchFamily="49" charset="0"/>
              </a:rPr>
              <a:t>		for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index </a:t>
            </a:r>
            <a:r>
              <a:rPr lang="en-US" sz="2000" dirty="0">
                <a:solidFill>
                  <a:srgbClr val="0078AB"/>
                </a:solidFill>
                <a:latin typeface="Consolas" panose="020B0609020204030204" pitchFamily="49" charset="0"/>
              </a:rPr>
              <a:t>in </a:t>
            </a:r>
            <a:r>
              <a:rPr lang="en-US" sz="2000" dirty="0">
                <a:solidFill>
                  <a:srgbClr val="669A00"/>
                </a:solidFill>
                <a:latin typeface="Consolas" panose="020B0609020204030204" pitchFamily="49" charset="0"/>
              </a:rPr>
              <a:t>range</a:t>
            </a:r>
            <a:r>
              <a:rPr lang="en-US" sz="2000" dirty="0">
                <a:solidFill>
                  <a:srgbClr val="9A9A9A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 </a:t>
            </a:r>
            <a:r>
              <a:rPr lang="en-US" sz="2000" dirty="0">
                <a:solidFill>
                  <a:srgbClr val="A77F59"/>
                </a:solidFill>
                <a:latin typeface="Consolas" panose="020B0609020204030204" pitchFamily="49" charset="0"/>
              </a:rPr>
              <a:t>‑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9A9A9A"/>
                </a:solidFill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78AB"/>
                </a:solidFill>
                <a:latin typeface="Consolas" panose="020B0609020204030204" pitchFamily="49" charset="0"/>
              </a:rPr>
              <a:t>			if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sz="2000" dirty="0">
                <a:solidFill>
                  <a:srgbClr val="9A9A9A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index</a:t>
            </a:r>
            <a:r>
              <a:rPr lang="en-US" sz="2000" dirty="0">
                <a:solidFill>
                  <a:srgbClr val="9A9A9A"/>
                </a:solidFill>
                <a:latin typeface="Consolas" panose="020B0609020204030204" pitchFamily="49" charset="0"/>
              </a:rPr>
              <a:t>] </a:t>
            </a:r>
            <a:r>
              <a:rPr lang="en-US" sz="2000" dirty="0">
                <a:solidFill>
                  <a:srgbClr val="A77F59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sz="2000" dirty="0">
                <a:solidFill>
                  <a:srgbClr val="9A9A9A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max_index</a:t>
            </a:r>
            <a:r>
              <a:rPr lang="en-US" sz="2000" dirty="0">
                <a:solidFill>
                  <a:srgbClr val="9A9A9A"/>
                </a:solidFill>
                <a:latin typeface="Consolas" panose="020B0609020204030204" pitchFamily="49" charset="0"/>
              </a:rPr>
              <a:t>]: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max_index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77F59"/>
                </a:solidFill>
                <a:latin typeface="Consolas" panose="020B0609020204030204" pitchFamily="49" charset="0"/>
              </a:rPr>
              <a:t>=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index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L</a:t>
            </a:r>
            <a:r>
              <a:rPr lang="en-US" sz="2000" dirty="0" smtClean="0">
                <a:solidFill>
                  <a:srgbClr val="9A9A9A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 smtClean="0">
                <a:solidFill>
                  <a:srgbClr val="A77F59"/>
                </a:solidFill>
                <a:latin typeface="Consolas" panose="020B0609020204030204" pitchFamily="49" charset="0"/>
              </a:rPr>
              <a:t>‑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 smtClean="0">
                <a:solidFill>
                  <a:srgbClr val="A77F59"/>
                </a:solidFill>
                <a:latin typeface="Consolas" panose="020B0609020204030204" pitchFamily="49" charset="0"/>
              </a:rPr>
              <a:t>‑</a:t>
            </a:r>
            <a:r>
              <a:rPr lang="en-US" sz="2000" dirty="0" smtClean="0">
                <a:solidFill>
                  <a:srgbClr val="9A0055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9A9A9A"/>
                </a:solidFill>
                <a:latin typeface="Consolas" panose="020B0609020204030204" pitchFamily="49" charset="0"/>
              </a:rPr>
              <a:t>],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sz="2000" dirty="0">
                <a:solidFill>
                  <a:srgbClr val="9A9A9A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max_index</a:t>
            </a:r>
            <a:r>
              <a:rPr lang="en-US" sz="2000" dirty="0">
                <a:solidFill>
                  <a:srgbClr val="9A9A9A"/>
                </a:solidFill>
                <a:latin typeface="Consolas" panose="020B0609020204030204" pitchFamily="49" charset="0"/>
              </a:rPr>
              <a:t>] </a:t>
            </a:r>
            <a:r>
              <a:rPr lang="en-US" sz="2000" dirty="0">
                <a:solidFill>
                  <a:srgbClr val="A77F59"/>
                </a:solidFill>
                <a:latin typeface="Consolas" panose="020B0609020204030204" pitchFamily="49" charset="0"/>
              </a:rPr>
              <a:t>=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sz="2000" dirty="0">
                <a:solidFill>
                  <a:srgbClr val="9A9A9A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max_index</a:t>
            </a:r>
            <a:r>
              <a:rPr lang="en-US" sz="2000" dirty="0">
                <a:solidFill>
                  <a:srgbClr val="9A9A9A"/>
                </a:solidFill>
                <a:latin typeface="Consolas" panose="020B0609020204030204" pitchFamily="49" charset="0"/>
              </a:rPr>
              <a:t>],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sz="2000" dirty="0">
                <a:solidFill>
                  <a:srgbClr val="9A9A9A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A77F59"/>
                </a:solidFill>
                <a:latin typeface="Consolas" panose="020B0609020204030204" pitchFamily="49" charset="0"/>
              </a:rPr>
              <a:t>‑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A77F59"/>
                </a:solidFill>
                <a:latin typeface="Consolas" panose="020B0609020204030204" pitchFamily="49" charset="0"/>
              </a:rPr>
              <a:t>‑</a:t>
            </a:r>
            <a:r>
              <a:rPr lang="en-US" sz="2000" dirty="0">
                <a:solidFill>
                  <a:srgbClr val="9A0055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9A9A9A"/>
                </a:solidFill>
                <a:latin typeface="Consolas" panose="020B0609020204030204" pitchFamily="49" charset="0"/>
              </a:rPr>
              <a:t>]</a:t>
            </a:r>
            <a:endParaRPr kumimoji="0" lang="en-US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099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Quadratic-time sorting algorithms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5240"/>
            <a:ext cx="7886700" cy="571588"/>
          </a:xfrm>
        </p:spPr>
        <p:txBody>
          <a:bodyPr>
            <a:noAutofit/>
          </a:bodyPr>
          <a:lstStyle/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It’s O(n</a:t>
            </a:r>
            <a:r>
              <a:rPr lang="en-US" sz="2400" baseline="30000" dirty="0" smtClean="0">
                <a:sym typeface="Wingdings" panose="05000000000000000000" pitchFamily="2" charset="2"/>
              </a:rPr>
              <a:t>2</a:t>
            </a:r>
            <a:r>
              <a:rPr lang="en-US" sz="2400" dirty="0" smtClean="0">
                <a:sym typeface="Wingdings" panose="05000000000000000000" pitchFamily="2" charset="2"/>
              </a:rPr>
              <a:t>), a quadratic time algorithm</a:t>
            </a: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 smtClean="0">
              <a:sym typeface="Wingdings" panose="05000000000000000000" pitchFamily="2" charset="2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55078" y="6253428"/>
            <a:ext cx="13908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28604" y="2636894"/>
            <a:ext cx="8660422" cy="28161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78AB"/>
                </a:solidFill>
                <a:latin typeface="Consolas" panose="020B0609020204030204" pitchFamily="49" charset="0"/>
              </a:rPr>
              <a:t>def </a:t>
            </a:r>
            <a:r>
              <a:rPr lang="en-US" sz="2000" dirty="0" err="1">
                <a:solidFill>
                  <a:srgbClr val="DE4A68"/>
                </a:solidFill>
                <a:latin typeface="Consolas" panose="020B0609020204030204" pitchFamily="49" charset="0"/>
              </a:rPr>
              <a:t>insertionSort</a:t>
            </a:r>
            <a:r>
              <a:rPr lang="en-US" sz="2000" dirty="0">
                <a:solidFill>
                  <a:srgbClr val="9A9A9A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sz="2000" dirty="0">
                <a:solidFill>
                  <a:srgbClr val="9A9A9A"/>
                </a:solidFill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ar-SA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 </a:t>
            </a:r>
            <a:r>
              <a:rPr lang="en-US" sz="2000" dirty="0">
                <a:solidFill>
                  <a:srgbClr val="A77F59"/>
                </a:solidFill>
                <a:latin typeface="Consolas" panose="020B0609020204030204" pitchFamily="49" charset="0"/>
              </a:rPr>
              <a:t>= </a:t>
            </a:r>
            <a:r>
              <a:rPr lang="en-US" sz="2000" dirty="0" err="1">
                <a:solidFill>
                  <a:srgbClr val="669A00"/>
                </a:solidFill>
                <a:latin typeface="Consolas" panose="020B0609020204030204" pitchFamily="49" charset="0"/>
              </a:rPr>
              <a:t>len</a:t>
            </a:r>
            <a:r>
              <a:rPr lang="en-US" sz="2000" dirty="0">
                <a:solidFill>
                  <a:srgbClr val="9A9A9A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sz="2000" dirty="0">
                <a:solidFill>
                  <a:srgbClr val="9A9A9A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ar-SA" sz="2000" dirty="0" smtClean="0">
                <a:solidFill>
                  <a:srgbClr val="0078AB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0078AB"/>
                </a:solidFill>
                <a:latin typeface="Consolas" panose="020B0609020204030204" pitchFamily="49" charset="0"/>
              </a:rPr>
              <a:t>for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78AB"/>
                </a:solidFill>
                <a:latin typeface="Consolas" panose="020B0609020204030204" pitchFamily="49" charset="0"/>
              </a:rPr>
              <a:t>in </a:t>
            </a:r>
            <a:r>
              <a:rPr lang="en-US" sz="2000" dirty="0">
                <a:solidFill>
                  <a:srgbClr val="669A00"/>
                </a:solidFill>
                <a:latin typeface="Consolas" panose="020B0609020204030204" pitchFamily="49" charset="0"/>
              </a:rPr>
              <a:t>range</a:t>
            </a:r>
            <a:r>
              <a:rPr lang="en-US" sz="2000" dirty="0">
                <a:solidFill>
                  <a:srgbClr val="9A9A9A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9A9A9A"/>
                </a:solidFill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ar-SA" sz="2000" dirty="0" smtClean="0">
                <a:solidFill>
                  <a:srgbClr val="0078AB"/>
                </a:solidFill>
                <a:latin typeface="Consolas" panose="020B0609020204030204" pitchFamily="49" charset="0"/>
              </a:rPr>
              <a:t>		</a:t>
            </a:r>
            <a:r>
              <a:rPr lang="en-US" sz="2000" dirty="0" smtClean="0">
                <a:solidFill>
                  <a:srgbClr val="0078AB"/>
                </a:solidFill>
                <a:latin typeface="Consolas" panose="020B0609020204030204" pitchFamily="49" charset="0"/>
              </a:rPr>
              <a:t>for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j </a:t>
            </a:r>
            <a:r>
              <a:rPr lang="en-US" sz="2000" dirty="0">
                <a:solidFill>
                  <a:srgbClr val="0078AB"/>
                </a:solidFill>
                <a:latin typeface="Consolas" panose="020B0609020204030204" pitchFamily="49" charset="0"/>
              </a:rPr>
              <a:t>in </a:t>
            </a:r>
            <a:r>
              <a:rPr lang="en-US" sz="2000" dirty="0">
                <a:solidFill>
                  <a:srgbClr val="669A00"/>
                </a:solidFill>
                <a:latin typeface="Consolas" panose="020B0609020204030204" pitchFamily="49" charset="0"/>
              </a:rPr>
              <a:t>range</a:t>
            </a:r>
            <a:r>
              <a:rPr lang="en-US" sz="2000" dirty="0">
                <a:solidFill>
                  <a:srgbClr val="9A9A9A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A77F59"/>
                </a:solidFill>
                <a:latin typeface="Consolas" panose="020B0609020204030204" pitchFamily="49" charset="0"/>
              </a:rPr>
              <a:t>‑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A77F59"/>
                </a:solidFill>
                <a:latin typeface="Consolas" panose="020B0609020204030204" pitchFamily="49" charset="0"/>
              </a:rPr>
              <a:t>‑</a:t>
            </a:r>
            <a:r>
              <a:rPr lang="en-US" sz="2000" dirty="0">
                <a:solidFill>
                  <a:srgbClr val="9A0055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9A9A9A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A77F59"/>
                </a:solidFill>
                <a:latin typeface="Consolas" panose="020B0609020204030204" pitchFamily="49" charset="0"/>
              </a:rPr>
              <a:t>‑</a:t>
            </a:r>
            <a:r>
              <a:rPr lang="en-US" sz="2000" dirty="0">
                <a:solidFill>
                  <a:srgbClr val="9A0055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9A9A9A"/>
                </a:solidFill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ar-SA" sz="2000" dirty="0" smtClean="0">
                <a:solidFill>
                  <a:srgbClr val="0078AB"/>
                </a:solidFill>
                <a:latin typeface="Consolas" panose="020B0609020204030204" pitchFamily="49" charset="0"/>
              </a:rPr>
              <a:t>			</a:t>
            </a:r>
            <a:r>
              <a:rPr lang="en-US" sz="2000" dirty="0" smtClean="0">
                <a:solidFill>
                  <a:srgbClr val="0078AB"/>
                </a:solidFill>
                <a:latin typeface="Consolas" panose="020B0609020204030204" pitchFamily="49" charset="0"/>
              </a:rPr>
              <a:t>if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sz="2000" dirty="0">
                <a:solidFill>
                  <a:srgbClr val="9A9A9A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j</a:t>
            </a:r>
            <a:r>
              <a:rPr lang="en-US" sz="2000" dirty="0">
                <a:solidFill>
                  <a:srgbClr val="9A9A9A"/>
                </a:solidFill>
                <a:latin typeface="Consolas" panose="020B0609020204030204" pitchFamily="49" charset="0"/>
              </a:rPr>
              <a:t>]</a:t>
            </a:r>
            <a:r>
              <a:rPr lang="en-US" sz="2000" dirty="0">
                <a:solidFill>
                  <a:srgbClr val="A77F59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sz="2000" dirty="0">
                <a:solidFill>
                  <a:srgbClr val="9A9A9A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j</a:t>
            </a:r>
            <a:r>
              <a:rPr lang="en-US" sz="2000" dirty="0">
                <a:solidFill>
                  <a:srgbClr val="A77F59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>
                <a:solidFill>
                  <a:srgbClr val="9A0055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9A9A9A"/>
                </a:solidFill>
                <a:latin typeface="Consolas" panose="020B0609020204030204" pitchFamily="49" charset="0"/>
              </a:rPr>
              <a:t>]:</a:t>
            </a:r>
          </a:p>
          <a:p>
            <a:pPr>
              <a:lnSpc>
                <a:spcPct val="150000"/>
              </a:lnSpc>
            </a:pPr>
            <a:r>
              <a:rPr lang="ar-SA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sz="2000" dirty="0" smtClean="0">
                <a:solidFill>
                  <a:srgbClr val="9A9A9A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j</a:t>
            </a:r>
            <a:r>
              <a:rPr lang="en-US" sz="2000" dirty="0">
                <a:solidFill>
                  <a:srgbClr val="9A9A9A"/>
                </a:solidFill>
                <a:latin typeface="Consolas" panose="020B0609020204030204" pitchFamily="49" charset="0"/>
              </a:rPr>
              <a:t>],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sz="2000" dirty="0">
                <a:solidFill>
                  <a:srgbClr val="9A9A9A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j</a:t>
            </a:r>
            <a:r>
              <a:rPr lang="en-US" sz="2000" dirty="0">
                <a:solidFill>
                  <a:srgbClr val="A77F59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>
                <a:solidFill>
                  <a:srgbClr val="9A0055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9A9A9A"/>
                </a:solidFill>
                <a:latin typeface="Consolas" panose="020B0609020204030204" pitchFamily="49" charset="0"/>
              </a:rPr>
              <a:t>] </a:t>
            </a:r>
            <a:r>
              <a:rPr lang="en-US" sz="2000" dirty="0">
                <a:solidFill>
                  <a:srgbClr val="A77F59"/>
                </a:solidFill>
                <a:latin typeface="Consolas" panose="020B0609020204030204" pitchFamily="49" charset="0"/>
              </a:rPr>
              <a:t>=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sz="2000" dirty="0">
                <a:solidFill>
                  <a:srgbClr val="9A9A9A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j</a:t>
            </a:r>
            <a:r>
              <a:rPr lang="en-US" sz="2000" dirty="0">
                <a:solidFill>
                  <a:srgbClr val="A77F59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>
                <a:solidFill>
                  <a:srgbClr val="9A0055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9A9A9A"/>
                </a:solidFill>
                <a:latin typeface="Consolas" panose="020B0609020204030204" pitchFamily="49" charset="0"/>
              </a:rPr>
              <a:t>],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sz="2000" dirty="0">
                <a:solidFill>
                  <a:srgbClr val="9A9A9A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j</a:t>
            </a:r>
            <a:r>
              <a:rPr lang="en-US" sz="2000" dirty="0" smtClean="0">
                <a:solidFill>
                  <a:srgbClr val="9A9A9A"/>
                </a:solidFill>
                <a:latin typeface="Consolas" panose="020B0609020204030204" pitchFamily="49" charset="0"/>
              </a:rPr>
              <a:t>]</a:t>
            </a:r>
            <a:endParaRPr lang="en-US" sz="2000" dirty="0">
              <a:solidFill>
                <a:srgbClr val="9A9A9A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0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Sorting in Python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5240"/>
            <a:ext cx="7886700" cy="571588"/>
          </a:xfrm>
        </p:spPr>
        <p:txBody>
          <a:bodyPr>
            <a:noAutofit/>
          </a:bodyPr>
          <a:lstStyle/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“sorted” creates a new sorted list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“sort”  sorts the list</a:t>
            </a: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 smtClean="0">
              <a:sym typeface="Wingdings" panose="05000000000000000000" pitchFamily="2" charset="2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55078" y="6253428"/>
            <a:ext cx="13908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929913" y="2417757"/>
            <a:ext cx="4879727" cy="230505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X </a:t>
            </a:r>
            <a:r>
              <a:rPr lang="en-US" sz="2000" dirty="0">
                <a:solidFill>
                  <a:srgbClr val="A77F59"/>
                </a:solidFill>
                <a:latin typeface="Consolas" panose="020B0609020204030204" pitchFamily="49" charset="0"/>
              </a:rPr>
              <a:t>= </a:t>
            </a:r>
            <a:r>
              <a:rPr lang="en-US" sz="2000" dirty="0">
                <a:solidFill>
                  <a:srgbClr val="9A9A9A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9A0055"/>
                </a:solidFill>
                <a:latin typeface="Consolas" panose="020B0609020204030204" pitchFamily="49" charset="0"/>
              </a:rPr>
              <a:t>3</a:t>
            </a:r>
            <a:r>
              <a:rPr lang="en-US" sz="2000" dirty="0">
                <a:solidFill>
                  <a:srgbClr val="9A9A9A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9A0055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9A9A9A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9A0055"/>
                </a:solidFill>
                <a:latin typeface="Consolas" panose="020B0609020204030204" pitchFamily="49" charset="0"/>
              </a:rPr>
              <a:t>5</a:t>
            </a:r>
            <a:r>
              <a:rPr lang="en-US" sz="2000" dirty="0">
                <a:solidFill>
                  <a:srgbClr val="9A9A9A"/>
                </a:solidFill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Y </a:t>
            </a:r>
            <a:r>
              <a:rPr lang="en-US" sz="2000" dirty="0">
                <a:solidFill>
                  <a:srgbClr val="A77F59"/>
                </a:solidFill>
                <a:latin typeface="Consolas" panose="020B0609020204030204" pitchFamily="49" charset="0"/>
              </a:rPr>
              <a:t>= </a:t>
            </a:r>
            <a:r>
              <a:rPr lang="en-US" sz="2000" dirty="0">
                <a:solidFill>
                  <a:srgbClr val="669A00"/>
                </a:solidFill>
                <a:latin typeface="Consolas" panose="020B0609020204030204" pitchFamily="49" charset="0"/>
              </a:rPr>
              <a:t>sorted</a:t>
            </a:r>
            <a:r>
              <a:rPr lang="en-US" sz="2000" dirty="0">
                <a:solidFill>
                  <a:srgbClr val="9A9A9A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9A9A9A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78AB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9A9A9A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9A9A9A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r>
              <a:rPr lang="en-US" sz="2000" dirty="0">
                <a:solidFill>
                  <a:srgbClr val="9A9A9A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 err="1">
                <a:solidFill>
                  <a:srgbClr val="9A9A9A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sort</a:t>
            </a:r>
            <a:r>
              <a:rPr lang="en-US" sz="2000" dirty="0">
                <a:solidFill>
                  <a:srgbClr val="9A9A9A"/>
                </a:solidFill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78AB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9A9A9A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9A9A9A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94522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Linear search</a:t>
            </a:r>
            <a:endParaRPr lang="en-US" sz="36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40157" y="3804894"/>
            <a:ext cx="184731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65127" y="1160579"/>
            <a:ext cx="8078622" cy="40318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def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seqSearch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(L, x):</a:t>
            </a:r>
            <a:b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pos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b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 =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len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(L)</a:t>
            </a:r>
            <a:b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while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pos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&lt; n:</a:t>
            </a:r>
            <a:b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L[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pos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 == x:</a:t>
            </a:r>
            <a:b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True</a:t>
            </a:r>
            <a:b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pos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pos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+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b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False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65127" y="5561831"/>
            <a:ext cx="7886700" cy="571588"/>
          </a:xfrm>
        </p:spPr>
        <p:txBody>
          <a:bodyPr>
            <a:noAutofit/>
          </a:bodyPr>
          <a:lstStyle/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200" dirty="0" smtClean="0">
                <a:sym typeface="Wingdings" panose="05000000000000000000" pitchFamily="2" charset="2"/>
              </a:rPr>
              <a:t>The common step repeated to solve the problem is comparison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200" dirty="0" smtClean="0">
                <a:sym typeface="Wingdings" panose="05000000000000000000" pitchFamily="2" charset="2"/>
              </a:rPr>
              <a:t>Counting number of comparisons: O(n)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20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2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9849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Divide &amp; conquer paradigm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5240"/>
            <a:ext cx="7886700" cy="571588"/>
          </a:xfrm>
        </p:spPr>
        <p:txBody>
          <a:bodyPr>
            <a:noAutofit/>
          </a:bodyPr>
          <a:lstStyle/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A paradigm for algorithm design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Consists of 3 parts: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dirty="0" smtClean="0">
                <a:sym typeface="Wingdings" panose="05000000000000000000" pitchFamily="2" charset="2"/>
              </a:rPr>
              <a:t>Divide – divide the problem into smaller pieces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dirty="0" smtClean="0">
                <a:sym typeface="Wingdings" panose="05000000000000000000" pitchFamily="2" charset="2"/>
              </a:rPr>
              <a:t>Conquer – solve the problem for the smaller pieces (recursive)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dirty="0" smtClean="0">
                <a:sym typeface="Wingdings" panose="05000000000000000000" pitchFamily="2" charset="2"/>
              </a:rPr>
              <a:t>Combine – combine the solutions of the smaller pieces into a solution for the big problem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sz="2400" dirty="0" smtClean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 smtClean="0">
              <a:sym typeface="Wingdings" panose="05000000000000000000" pitchFamily="2" charset="2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55078" y="6253428"/>
            <a:ext cx="13908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20309" y="2058085"/>
            <a:ext cx="3413058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660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Recursion</a:t>
            </a:r>
            <a:endParaRPr lang="en-US" sz="36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55078" y="6253428"/>
            <a:ext cx="13908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20309" y="2058085"/>
            <a:ext cx="3413058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39587" y="1639167"/>
            <a:ext cx="396688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rgbClr val="008800"/>
                </a:solidFill>
                <a:latin typeface="Courier New"/>
                <a:ea typeface="Times New Roman"/>
                <a:cs typeface="Arial"/>
              </a:rPr>
              <a:t>def</a:t>
            </a:r>
            <a:r>
              <a:rPr lang="en-US" sz="2000" dirty="0">
                <a:solidFill>
                  <a:srgbClr val="333333"/>
                </a:solidFill>
                <a:latin typeface="Courier New"/>
                <a:ea typeface="Times New Roman"/>
                <a:cs typeface="Arial"/>
              </a:rPr>
              <a:t> </a:t>
            </a:r>
            <a:r>
              <a:rPr lang="en-US" sz="2000" b="1" dirty="0">
                <a:solidFill>
                  <a:srgbClr val="0066BB"/>
                </a:solidFill>
                <a:latin typeface="Courier New"/>
                <a:ea typeface="Times New Roman"/>
                <a:cs typeface="Arial"/>
              </a:rPr>
              <a:t>myMax1</a:t>
            </a:r>
            <a:r>
              <a:rPr lang="en-US" sz="2000" dirty="0">
                <a:solidFill>
                  <a:srgbClr val="333333"/>
                </a:solidFill>
                <a:latin typeface="Courier New"/>
                <a:ea typeface="Times New Roman"/>
                <a:cs typeface="Arial"/>
              </a:rPr>
              <a:t>(L):</a:t>
            </a:r>
            <a:endParaRPr lang="en-US" sz="2000" dirty="0">
              <a:ea typeface="Calibri"/>
              <a:cs typeface="Arial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333333"/>
                </a:solidFill>
                <a:latin typeface="Courier New"/>
                <a:ea typeface="Times New Roman"/>
                <a:cs typeface="Arial"/>
              </a:rPr>
              <a:t>    </a:t>
            </a:r>
            <a:r>
              <a:rPr lang="en-US" sz="2000" b="1" dirty="0">
                <a:solidFill>
                  <a:srgbClr val="008800"/>
                </a:solidFill>
                <a:latin typeface="Courier New"/>
                <a:ea typeface="Times New Roman"/>
                <a:cs typeface="Arial"/>
              </a:rPr>
              <a:t>if</a:t>
            </a:r>
            <a:r>
              <a:rPr lang="en-US" sz="2000" dirty="0">
                <a:solidFill>
                  <a:srgbClr val="333333"/>
                </a:solidFill>
                <a:latin typeface="Courier New"/>
                <a:ea typeface="Times New Roman"/>
                <a:cs typeface="Arial"/>
              </a:rPr>
              <a:t> </a:t>
            </a:r>
            <a:r>
              <a:rPr lang="en-US" sz="2000" dirty="0" err="1">
                <a:solidFill>
                  <a:srgbClr val="007020"/>
                </a:solidFill>
                <a:latin typeface="Courier New"/>
                <a:ea typeface="Times New Roman"/>
                <a:cs typeface="Arial"/>
              </a:rPr>
              <a:t>len</a:t>
            </a:r>
            <a:r>
              <a:rPr lang="en-US" sz="2000" dirty="0">
                <a:solidFill>
                  <a:srgbClr val="333333"/>
                </a:solidFill>
                <a:latin typeface="Courier New"/>
                <a:ea typeface="Times New Roman"/>
                <a:cs typeface="Arial"/>
              </a:rPr>
              <a:t>(L) == </a:t>
            </a:r>
            <a:r>
              <a:rPr lang="en-US" sz="2000" b="1" dirty="0">
                <a:solidFill>
                  <a:srgbClr val="0000DD"/>
                </a:solidFill>
                <a:latin typeface="Courier New"/>
                <a:ea typeface="Times New Roman"/>
                <a:cs typeface="Arial"/>
              </a:rPr>
              <a:t>1</a:t>
            </a:r>
            <a:r>
              <a:rPr lang="en-US" sz="2000" dirty="0">
                <a:solidFill>
                  <a:srgbClr val="333333"/>
                </a:solidFill>
                <a:latin typeface="Courier New"/>
                <a:ea typeface="Times New Roman"/>
                <a:cs typeface="Arial"/>
              </a:rPr>
              <a:t>:</a:t>
            </a:r>
            <a:endParaRPr lang="en-US" sz="2000" dirty="0">
              <a:ea typeface="Calibri"/>
              <a:cs typeface="Arial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333333"/>
                </a:solidFill>
                <a:latin typeface="Courier New"/>
                <a:ea typeface="Times New Roman"/>
                <a:cs typeface="Arial"/>
              </a:rPr>
              <a:t>        </a:t>
            </a:r>
            <a:r>
              <a:rPr lang="en-US" sz="2000" b="1" dirty="0">
                <a:solidFill>
                  <a:srgbClr val="008800"/>
                </a:solidFill>
                <a:latin typeface="Courier New"/>
                <a:ea typeface="Times New Roman"/>
                <a:cs typeface="Arial"/>
              </a:rPr>
              <a:t>return</a:t>
            </a:r>
            <a:r>
              <a:rPr lang="en-US" sz="2000" dirty="0">
                <a:solidFill>
                  <a:srgbClr val="333333"/>
                </a:solidFill>
                <a:latin typeface="Courier New"/>
                <a:ea typeface="Times New Roman"/>
                <a:cs typeface="Arial"/>
              </a:rPr>
              <a:t> L[</a:t>
            </a:r>
            <a:r>
              <a:rPr lang="en-US" sz="2000" b="1" dirty="0">
                <a:solidFill>
                  <a:srgbClr val="0000DD"/>
                </a:solidFill>
                <a:latin typeface="Courier New"/>
                <a:ea typeface="Times New Roman"/>
                <a:cs typeface="Arial"/>
              </a:rPr>
              <a:t>0</a:t>
            </a:r>
            <a:r>
              <a:rPr lang="en-US" sz="2000" dirty="0">
                <a:solidFill>
                  <a:srgbClr val="333333"/>
                </a:solidFill>
                <a:latin typeface="Courier New"/>
                <a:ea typeface="Times New Roman"/>
                <a:cs typeface="Arial"/>
              </a:rPr>
              <a:t>]</a:t>
            </a:r>
            <a:endParaRPr lang="en-US" sz="2000" dirty="0">
              <a:ea typeface="Calibri"/>
              <a:cs typeface="Arial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333333"/>
                </a:solidFill>
                <a:latin typeface="Courier New"/>
                <a:ea typeface="Times New Roman"/>
                <a:cs typeface="Arial"/>
              </a:rPr>
              <a:t>    mx = myMax1(L[:-</a:t>
            </a:r>
            <a:r>
              <a:rPr lang="en-US" sz="2000" b="1" dirty="0">
                <a:solidFill>
                  <a:srgbClr val="0000DD"/>
                </a:solidFill>
                <a:latin typeface="Courier New"/>
                <a:ea typeface="Times New Roman"/>
                <a:cs typeface="Arial"/>
              </a:rPr>
              <a:t>1</a:t>
            </a:r>
            <a:r>
              <a:rPr lang="en-US" sz="2000" dirty="0">
                <a:solidFill>
                  <a:srgbClr val="333333"/>
                </a:solidFill>
                <a:latin typeface="Courier New"/>
                <a:ea typeface="Times New Roman"/>
                <a:cs typeface="Arial"/>
              </a:rPr>
              <a:t>])</a:t>
            </a:r>
            <a:endParaRPr lang="en-US" sz="2000" dirty="0">
              <a:ea typeface="Calibri"/>
              <a:cs typeface="Arial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333333"/>
                </a:solidFill>
                <a:latin typeface="Courier New"/>
                <a:ea typeface="Times New Roman"/>
                <a:cs typeface="Arial"/>
              </a:rPr>
              <a:t>    </a:t>
            </a:r>
            <a:r>
              <a:rPr lang="en-US" sz="2000" b="1" dirty="0">
                <a:solidFill>
                  <a:srgbClr val="008800"/>
                </a:solidFill>
                <a:latin typeface="Courier New"/>
                <a:ea typeface="Times New Roman"/>
                <a:cs typeface="Arial"/>
              </a:rPr>
              <a:t>if</a:t>
            </a:r>
            <a:r>
              <a:rPr lang="en-US" sz="2000" dirty="0">
                <a:solidFill>
                  <a:srgbClr val="333333"/>
                </a:solidFill>
                <a:latin typeface="Courier New"/>
                <a:ea typeface="Times New Roman"/>
                <a:cs typeface="Arial"/>
              </a:rPr>
              <a:t> mx &gt; L[-</a:t>
            </a:r>
            <a:r>
              <a:rPr lang="en-US" sz="2000" b="1" dirty="0">
                <a:solidFill>
                  <a:srgbClr val="0000DD"/>
                </a:solidFill>
                <a:latin typeface="Courier New"/>
                <a:ea typeface="Times New Roman"/>
                <a:cs typeface="Arial"/>
              </a:rPr>
              <a:t>1</a:t>
            </a:r>
            <a:r>
              <a:rPr lang="en-US" sz="2000" dirty="0">
                <a:solidFill>
                  <a:srgbClr val="333333"/>
                </a:solidFill>
                <a:latin typeface="Courier New"/>
                <a:ea typeface="Times New Roman"/>
                <a:cs typeface="Arial"/>
              </a:rPr>
              <a:t>]:</a:t>
            </a:r>
            <a:endParaRPr lang="en-US" sz="2000" dirty="0">
              <a:ea typeface="Calibri"/>
              <a:cs typeface="Arial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333333"/>
                </a:solidFill>
                <a:latin typeface="Courier New"/>
                <a:ea typeface="Times New Roman"/>
                <a:cs typeface="Arial"/>
              </a:rPr>
              <a:t>        </a:t>
            </a:r>
            <a:r>
              <a:rPr lang="en-US" sz="2000" b="1" dirty="0">
                <a:solidFill>
                  <a:srgbClr val="008800"/>
                </a:solidFill>
                <a:latin typeface="Courier New"/>
                <a:ea typeface="Times New Roman"/>
                <a:cs typeface="Arial"/>
              </a:rPr>
              <a:t>return</a:t>
            </a:r>
            <a:r>
              <a:rPr lang="en-US" sz="2000" dirty="0">
                <a:solidFill>
                  <a:srgbClr val="333333"/>
                </a:solidFill>
                <a:latin typeface="Courier New"/>
                <a:ea typeface="Times New Roman"/>
                <a:cs typeface="Arial"/>
              </a:rPr>
              <a:t> mx</a:t>
            </a:r>
            <a:endParaRPr lang="en-US" sz="2000" dirty="0">
              <a:ea typeface="Calibri"/>
              <a:cs typeface="Arial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333333"/>
                </a:solidFill>
                <a:latin typeface="Courier New"/>
                <a:ea typeface="Times New Roman"/>
                <a:cs typeface="Arial"/>
              </a:rPr>
              <a:t>    </a:t>
            </a:r>
            <a:r>
              <a:rPr lang="en-US" sz="2000" b="1" dirty="0">
                <a:solidFill>
                  <a:srgbClr val="008800"/>
                </a:solidFill>
                <a:latin typeface="Courier New"/>
                <a:ea typeface="Times New Roman"/>
                <a:cs typeface="Arial"/>
              </a:rPr>
              <a:t>return</a:t>
            </a:r>
            <a:r>
              <a:rPr lang="en-US" sz="2000" dirty="0">
                <a:solidFill>
                  <a:srgbClr val="333333"/>
                </a:solidFill>
                <a:latin typeface="Courier New"/>
                <a:ea typeface="Times New Roman"/>
                <a:cs typeface="Arial"/>
              </a:rPr>
              <a:t> L[-</a:t>
            </a:r>
            <a:r>
              <a:rPr lang="en-US" sz="2000" b="1" dirty="0">
                <a:solidFill>
                  <a:srgbClr val="0000DD"/>
                </a:solidFill>
                <a:latin typeface="Courier New"/>
                <a:ea typeface="Times New Roman"/>
                <a:cs typeface="Arial"/>
              </a:rPr>
              <a:t>1</a:t>
            </a:r>
            <a:r>
              <a:rPr lang="en-US" sz="2000" dirty="0">
                <a:solidFill>
                  <a:srgbClr val="333333"/>
                </a:solidFill>
                <a:latin typeface="Courier New"/>
                <a:ea typeface="Times New Roman"/>
                <a:cs typeface="Arial"/>
              </a:rPr>
              <a:t>]</a:t>
            </a:r>
            <a:endParaRPr lang="en-US" sz="2000" dirty="0">
              <a:ea typeface="Calibri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20309" y="1585379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rgbClr val="008800"/>
                </a:solidFill>
                <a:latin typeface="Courier New"/>
                <a:ea typeface="Times New Roman"/>
                <a:cs typeface="Arial"/>
              </a:rPr>
              <a:t>def</a:t>
            </a:r>
            <a:r>
              <a:rPr lang="en-US" sz="2000" dirty="0">
                <a:solidFill>
                  <a:srgbClr val="333333"/>
                </a:solidFill>
                <a:latin typeface="Courier New"/>
                <a:ea typeface="Times New Roman"/>
                <a:cs typeface="Arial"/>
              </a:rPr>
              <a:t> </a:t>
            </a:r>
            <a:r>
              <a:rPr lang="en-US" sz="2000" b="1" dirty="0">
                <a:solidFill>
                  <a:srgbClr val="0066BB"/>
                </a:solidFill>
                <a:latin typeface="Courier New"/>
                <a:ea typeface="Times New Roman"/>
                <a:cs typeface="Arial"/>
              </a:rPr>
              <a:t>myMax2</a:t>
            </a:r>
            <a:r>
              <a:rPr lang="en-US" sz="2000" dirty="0">
                <a:solidFill>
                  <a:srgbClr val="333333"/>
                </a:solidFill>
                <a:latin typeface="Courier New"/>
                <a:ea typeface="Times New Roman"/>
                <a:cs typeface="Arial"/>
              </a:rPr>
              <a:t>(L):</a:t>
            </a:r>
            <a:endParaRPr lang="en-US" sz="2000" dirty="0">
              <a:ea typeface="Calibri"/>
              <a:cs typeface="Arial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333333"/>
                </a:solidFill>
                <a:latin typeface="Courier New"/>
                <a:ea typeface="Times New Roman"/>
                <a:cs typeface="Arial"/>
              </a:rPr>
              <a:t>    </a:t>
            </a:r>
            <a:r>
              <a:rPr lang="en-US" sz="2000" b="1" dirty="0">
                <a:solidFill>
                  <a:srgbClr val="008800"/>
                </a:solidFill>
                <a:latin typeface="Courier New"/>
                <a:ea typeface="Times New Roman"/>
                <a:cs typeface="Arial"/>
              </a:rPr>
              <a:t>if</a:t>
            </a:r>
            <a:r>
              <a:rPr lang="en-US" sz="2000" dirty="0">
                <a:solidFill>
                  <a:srgbClr val="333333"/>
                </a:solidFill>
                <a:latin typeface="Courier New"/>
                <a:ea typeface="Times New Roman"/>
                <a:cs typeface="Arial"/>
              </a:rPr>
              <a:t> </a:t>
            </a:r>
            <a:r>
              <a:rPr lang="en-US" sz="2000" dirty="0" err="1">
                <a:solidFill>
                  <a:srgbClr val="007020"/>
                </a:solidFill>
                <a:latin typeface="Courier New"/>
                <a:ea typeface="Times New Roman"/>
                <a:cs typeface="Arial"/>
              </a:rPr>
              <a:t>len</a:t>
            </a:r>
            <a:r>
              <a:rPr lang="en-US" sz="2000" dirty="0">
                <a:solidFill>
                  <a:srgbClr val="333333"/>
                </a:solidFill>
                <a:latin typeface="Courier New"/>
                <a:ea typeface="Times New Roman"/>
                <a:cs typeface="Arial"/>
              </a:rPr>
              <a:t>(L) == </a:t>
            </a:r>
            <a:r>
              <a:rPr lang="en-US" sz="2000" b="1" dirty="0">
                <a:solidFill>
                  <a:srgbClr val="0000DD"/>
                </a:solidFill>
                <a:latin typeface="Courier New"/>
                <a:ea typeface="Times New Roman"/>
                <a:cs typeface="Arial"/>
              </a:rPr>
              <a:t>1</a:t>
            </a:r>
            <a:r>
              <a:rPr lang="en-US" sz="2000" dirty="0">
                <a:solidFill>
                  <a:srgbClr val="333333"/>
                </a:solidFill>
                <a:latin typeface="Courier New"/>
                <a:ea typeface="Times New Roman"/>
                <a:cs typeface="Arial"/>
              </a:rPr>
              <a:t>:</a:t>
            </a:r>
            <a:endParaRPr lang="en-US" sz="2000" dirty="0">
              <a:ea typeface="Calibri"/>
              <a:cs typeface="Arial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333333"/>
                </a:solidFill>
                <a:latin typeface="Courier New"/>
                <a:ea typeface="Times New Roman"/>
                <a:cs typeface="Arial"/>
              </a:rPr>
              <a:t>        </a:t>
            </a:r>
            <a:r>
              <a:rPr lang="en-US" sz="2000" b="1" dirty="0">
                <a:solidFill>
                  <a:srgbClr val="008800"/>
                </a:solidFill>
                <a:latin typeface="Courier New"/>
                <a:ea typeface="Times New Roman"/>
                <a:cs typeface="Arial"/>
              </a:rPr>
              <a:t>return</a:t>
            </a:r>
            <a:r>
              <a:rPr lang="en-US" sz="2000" dirty="0">
                <a:solidFill>
                  <a:srgbClr val="333333"/>
                </a:solidFill>
                <a:latin typeface="Courier New"/>
                <a:ea typeface="Times New Roman"/>
                <a:cs typeface="Arial"/>
              </a:rPr>
              <a:t> L[</a:t>
            </a:r>
            <a:r>
              <a:rPr lang="en-US" sz="2000" b="1" dirty="0">
                <a:solidFill>
                  <a:srgbClr val="0000DD"/>
                </a:solidFill>
                <a:latin typeface="Courier New"/>
                <a:ea typeface="Times New Roman"/>
                <a:cs typeface="Arial"/>
              </a:rPr>
              <a:t>0</a:t>
            </a:r>
            <a:r>
              <a:rPr lang="en-US" sz="2000" dirty="0">
                <a:solidFill>
                  <a:srgbClr val="333333"/>
                </a:solidFill>
                <a:latin typeface="Courier New"/>
                <a:ea typeface="Times New Roman"/>
                <a:cs typeface="Arial"/>
              </a:rPr>
              <a:t>]</a:t>
            </a:r>
            <a:endParaRPr lang="en-US" sz="2000" dirty="0">
              <a:ea typeface="Calibri"/>
              <a:cs typeface="Arial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333333"/>
                </a:solidFill>
                <a:latin typeface="Courier New"/>
                <a:ea typeface="Times New Roman"/>
                <a:cs typeface="Arial"/>
              </a:rPr>
              <a:t>    mid = </a:t>
            </a:r>
            <a:r>
              <a:rPr lang="en-US" sz="2000" dirty="0" err="1">
                <a:solidFill>
                  <a:srgbClr val="007020"/>
                </a:solidFill>
                <a:latin typeface="Courier New"/>
                <a:ea typeface="Times New Roman"/>
                <a:cs typeface="Arial"/>
              </a:rPr>
              <a:t>len</a:t>
            </a:r>
            <a:r>
              <a:rPr lang="en-US" sz="2000" dirty="0">
                <a:solidFill>
                  <a:srgbClr val="333333"/>
                </a:solidFill>
                <a:latin typeface="Courier New"/>
                <a:ea typeface="Times New Roman"/>
                <a:cs typeface="Arial"/>
              </a:rPr>
              <a:t>(L)//</a:t>
            </a:r>
            <a:r>
              <a:rPr lang="en-US" sz="2000" b="1" dirty="0">
                <a:solidFill>
                  <a:srgbClr val="0000DD"/>
                </a:solidFill>
                <a:latin typeface="Courier New"/>
                <a:ea typeface="Times New Roman"/>
                <a:cs typeface="Arial"/>
              </a:rPr>
              <a:t>2</a:t>
            </a:r>
            <a:endParaRPr lang="en-US" sz="2000" dirty="0">
              <a:ea typeface="Calibri"/>
              <a:cs typeface="Arial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333333"/>
                </a:solidFill>
                <a:latin typeface="Courier New"/>
                <a:ea typeface="Times New Roman"/>
                <a:cs typeface="Arial"/>
              </a:rPr>
              <a:t>    </a:t>
            </a:r>
            <a:r>
              <a:rPr lang="en-US" sz="2000" dirty="0" err="1">
                <a:solidFill>
                  <a:srgbClr val="333333"/>
                </a:solidFill>
                <a:latin typeface="Courier New"/>
                <a:ea typeface="Times New Roman"/>
                <a:cs typeface="Arial"/>
              </a:rPr>
              <a:t>mxL</a:t>
            </a:r>
            <a:r>
              <a:rPr lang="en-US" sz="2000" dirty="0">
                <a:solidFill>
                  <a:srgbClr val="333333"/>
                </a:solidFill>
                <a:latin typeface="Courier New"/>
                <a:ea typeface="Times New Roman"/>
                <a:cs typeface="Arial"/>
              </a:rPr>
              <a:t> = myMax2(L[:mid])</a:t>
            </a:r>
            <a:endParaRPr lang="en-US" sz="2000" dirty="0">
              <a:ea typeface="Calibri"/>
              <a:cs typeface="Arial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333333"/>
                </a:solidFill>
                <a:latin typeface="Courier New"/>
                <a:ea typeface="Times New Roman"/>
                <a:cs typeface="Arial"/>
              </a:rPr>
              <a:t>    </a:t>
            </a:r>
            <a:r>
              <a:rPr lang="en-US" sz="2000" dirty="0" err="1">
                <a:solidFill>
                  <a:srgbClr val="333333"/>
                </a:solidFill>
                <a:latin typeface="Courier New"/>
                <a:ea typeface="Times New Roman"/>
                <a:cs typeface="Arial"/>
              </a:rPr>
              <a:t>mxR</a:t>
            </a:r>
            <a:r>
              <a:rPr lang="en-US" sz="2000" dirty="0">
                <a:solidFill>
                  <a:srgbClr val="333333"/>
                </a:solidFill>
                <a:latin typeface="Courier New"/>
                <a:ea typeface="Times New Roman"/>
                <a:cs typeface="Arial"/>
              </a:rPr>
              <a:t> = myMax2(L[mid:])</a:t>
            </a:r>
            <a:endParaRPr lang="en-US" sz="2000" dirty="0">
              <a:ea typeface="Calibri"/>
              <a:cs typeface="Arial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333333"/>
                </a:solidFill>
                <a:latin typeface="Courier New"/>
                <a:ea typeface="Times New Roman"/>
                <a:cs typeface="Arial"/>
              </a:rPr>
              <a:t>    </a:t>
            </a:r>
            <a:r>
              <a:rPr lang="en-US" sz="2000" b="1" dirty="0">
                <a:solidFill>
                  <a:srgbClr val="008800"/>
                </a:solidFill>
                <a:latin typeface="Courier New"/>
                <a:ea typeface="Times New Roman"/>
                <a:cs typeface="Arial"/>
              </a:rPr>
              <a:t>if</a:t>
            </a:r>
            <a:r>
              <a:rPr lang="en-US" sz="2000" dirty="0">
                <a:solidFill>
                  <a:srgbClr val="333333"/>
                </a:solidFill>
                <a:latin typeface="Courier New"/>
                <a:ea typeface="Times New Roman"/>
                <a:cs typeface="Arial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Courier New"/>
                <a:ea typeface="Times New Roman"/>
                <a:cs typeface="Arial"/>
              </a:rPr>
              <a:t>mxL</a:t>
            </a:r>
            <a:r>
              <a:rPr lang="en-US" sz="2000" dirty="0">
                <a:solidFill>
                  <a:srgbClr val="333333"/>
                </a:solidFill>
                <a:latin typeface="Courier New"/>
                <a:ea typeface="Times New Roman"/>
                <a:cs typeface="Arial"/>
              </a:rPr>
              <a:t> &gt; </a:t>
            </a:r>
            <a:r>
              <a:rPr lang="en-US" sz="2000" dirty="0" err="1">
                <a:solidFill>
                  <a:srgbClr val="333333"/>
                </a:solidFill>
                <a:latin typeface="Courier New"/>
                <a:ea typeface="Times New Roman"/>
                <a:cs typeface="Arial"/>
              </a:rPr>
              <a:t>mxR</a:t>
            </a:r>
            <a:r>
              <a:rPr lang="en-US" sz="2000" dirty="0">
                <a:solidFill>
                  <a:srgbClr val="333333"/>
                </a:solidFill>
                <a:latin typeface="Courier New"/>
                <a:ea typeface="Times New Roman"/>
                <a:cs typeface="Arial"/>
              </a:rPr>
              <a:t>:</a:t>
            </a:r>
            <a:endParaRPr lang="en-US" sz="2000" dirty="0">
              <a:ea typeface="Calibri"/>
              <a:cs typeface="Arial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333333"/>
                </a:solidFill>
                <a:latin typeface="Courier New"/>
                <a:ea typeface="Times New Roman"/>
                <a:cs typeface="Arial"/>
              </a:rPr>
              <a:t>        </a:t>
            </a:r>
            <a:r>
              <a:rPr lang="en-US" sz="2000" b="1" dirty="0">
                <a:solidFill>
                  <a:srgbClr val="008800"/>
                </a:solidFill>
                <a:latin typeface="Courier New"/>
                <a:ea typeface="Times New Roman"/>
                <a:cs typeface="Arial"/>
              </a:rPr>
              <a:t>return</a:t>
            </a:r>
            <a:r>
              <a:rPr lang="en-US" sz="2000" dirty="0">
                <a:solidFill>
                  <a:srgbClr val="333333"/>
                </a:solidFill>
                <a:latin typeface="Courier New"/>
                <a:ea typeface="Times New Roman"/>
                <a:cs typeface="Arial"/>
              </a:rPr>
              <a:t> </a:t>
            </a:r>
            <a:r>
              <a:rPr lang="en-US" sz="2000" dirty="0" err="1" smtClean="0">
                <a:solidFill>
                  <a:srgbClr val="333333"/>
                </a:solidFill>
                <a:latin typeface="Courier New"/>
                <a:ea typeface="Times New Roman"/>
                <a:cs typeface="Arial"/>
              </a:rPr>
              <a:t>mxL</a:t>
            </a:r>
            <a:endParaRPr lang="en-US" sz="2000" dirty="0" smtClean="0">
              <a:solidFill>
                <a:srgbClr val="333333"/>
              </a:solidFill>
              <a:latin typeface="Courier New"/>
              <a:ea typeface="Times New Roman"/>
              <a:cs typeface="Arial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333333"/>
                </a:solidFill>
                <a:latin typeface="Courier New"/>
                <a:ea typeface="Calibri"/>
                <a:cs typeface="Arial"/>
              </a:rPr>
              <a:t>	</a:t>
            </a:r>
            <a:r>
              <a:rPr lang="en-US" sz="2000" b="1" dirty="0">
                <a:solidFill>
                  <a:srgbClr val="008800"/>
                </a:solidFill>
                <a:latin typeface="Courier New"/>
                <a:ea typeface="Times New Roman"/>
                <a:cs typeface="Arial"/>
              </a:rPr>
              <a:t>return</a:t>
            </a:r>
            <a:r>
              <a:rPr lang="en-US" sz="2000" dirty="0">
                <a:solidFill>
                  <a:srgbClr val="333333"/>
                </a:solidFill>
                <a:latin typeface="Courier New"/>
                <a:ea typeface="Times New Roman"/>
                <a:cs typeface="Arial"/>
              </a:rPr>
              <a:t> </a:t>
            </a:r>
            <a:r>
              <a:rPr lang="en-US" sz="2000" dirty="0" err="1" smtClean="0">
                <a:solidFill>
                  <a:srgbClr val="333333"/>
                </a:solidFill>
                <a:latin typeface="Courier New"/>
                <a:ea typeface="Times New Roman"/>
                <a:cs typeface="Arial"/>
              </a:rPr>
              <a:t>mxR</a:t>
            </a:r>
            <a:endParaRPr lang="en-US" sz="2000" dirty="0">
              <a:solidFill>
                <a:srgbClr val="333333"/>
              </a:solidFill>
              <a:latin typeface="Courier New"/>
              <a:ea typeface="Times New Roman"/>
              <a:cs typeface="Arial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28650" y="827664"/>
            <a:ext cx="7886700" cy="571588"/>
          </a:xfrm>
        </p:spPr>
        <p:txBody>
          <a:bodyPr>
            <a:noAutofit/>
          </a:bodyPr>
          <a:lstStyle/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Assume list is not empty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sz="2400" dirty="0" smtClean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2490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Recursion</a:t>
            </a:r>
            <a:endParaRPr lang="en-US" sz="36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55078" y="6253428"/>
            <a:ext cx="13908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9621" y="1290750"/>
            <a:ext cx="439719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rgbClr val="008800"/>
                </a:solidFill>
                <a:latin typeface="Courier New"/>
                <a:ea typeface="Times New Roman"/>
                <a:cs typeface="Arial"/>
              </a:rPr>
              <a:t>def</a:t>
            </a:r>
            <a:r>
              <a:rPr lang="en-US" dirty="0">
                <a:solidFill>
                  <a:srgbClr val="333333"/>
                </a:solidFill>
                <a:latin typeface="Courier New"/>
                <a:ea typeface="Times New Roman"/>
                <a:cs typeface="Arial"/>
              </a:rPr>
              <a:t> </a:t>
            </a:r>
            <a:r>
              <a:rPr lang="en-US" b="1" dirty="0">
                <a:solidFill>
                  <a:srgbClr val="0066BB"/>
                </a:solidFill>
                <a:latin typeface="Courier New"/>
                <a:ea typeface="Times New Roman"/>
                <a:cs typeface="Arial"/>
              </a:rPr>
              <a:t>myMax3</a:t>
            </a:r>
            <a:r>
              <a:rPr lang="en-US" dirty="0">
                <a:solidFill>
                  <a:srgbClr val="333333"/>
                </a:solidFill>
                <a:latin typeface="Courier New"/>
                <a:ea typeface="Times New Roman"/>
                <a:cs typeface="Arial"/>
              </a:rPr>
              <a:t>(L, left, right):</a:t>
            </a:r>
            <a:endParaRPr lang="en-US" dirty="0">
              <a:ea typeface="Calibri"/>
              <a:cs typeface="Arial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urier New"/>
                <a:ea typeface="Times New Roman"/>
                <a:cs typeface="Arial"/>
              </a:rPr>
              <a:t>  </a:t>
            </a:r>
            <a:r>
              <a:rPr lang="en-US" b="1" dirty="0" smtClean="0">
                <a:solidFill>
                  <a:srgbClr val="008800"/>
                </a:solidFill>
                <a:latin typeface="Courier New"/>
                <a:ea typeface="Times New Roman"/>
                <a:cs typeface="Arial"/>
              </a:rPr>
              <a:t>if</a:t>
            </a:r>
            <a:r>
              <a:rPr lang="en-US" dirty="0" smtClean="0">
                <a:solidFill>
                  <a:srgbClr val="333333"/>
                </a:solidFill>
                <a:latin typeface="Courier New"/>
                <a:ea typeface="Times New Roman"/>
                <a:cs typeface="Arial"/>
              </a:rPr>
              <a:t> </a:t>
            </a:r>
            <a:r>
              <a:rPr lang="en-US" dirty="0">
                <a:solidFill>
                  <a:srgbClr val="333333"/>
                </a:solidFill>
                <a:latin typeface="Courier New"/>
                <a:ea typeface="Times New Roman"/>
                <a:cs typeface="Arial"/>
              </a:rPr>
              <a:t>left == right:</a:t>
            </a:r>
            <a:endParaRPr lang="en-US" dirty="0">
              <a:ea typeface="Calibri"/>
              <a:cs typeface="Arial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urier New"/>
                <a:ea typeface="Times New Roman"/>
                <a:cs typeface="Arial"/>
              </a:rPr>
              <a:t>  </a:t>
            </a:r>
            <a:r>
              <a:rPr lang="en-US" dirty="0" smtClean="0">
                <a:solidFill>
                  <a:srgbClr val="333333"/>
                </a:solidFill>
                <a:latin typeface="Courier New"/>
                <a:ea typeface="Times New Roman"/>
                <a:cs typeface="Arial"/>
              </a:rPr>
              <a:t>    </a:t>
            </a:r>
            <a:r>
              <a:rPr lang="en-US" b="1" dirty="0">
                <a:solidFill>
                  <a:srgbClr val="008800"/>
                </a:solidFill>
                <a:latin typeface="Courier New"/>
                <a:ea typeface="Times New Roman"/>
                <a:cs typeface="Arial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Courier New"/>
                <a:ea typeface="Times New Roman"/>
                <a:cs typeface="Arial"/>
              </a:rPr>
              <a:t> L[left]</a:t>
            </a:r>
            <a:endParaRPr lang="en-US" dirty="0">
              <a:ea typeface="Calibri"/>
              <a:cs typeface="Arial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urier New"/>
                <a:ea typeface="Times New Roman"/>
                <a:cs typeface="Arial"/>
              </a:rPr>
              <a:t>  </a:t>
            </a:r>
            <a:r>
              <a:rPr lang="en-US" dirty="0" err="1" smtClean="0">
                <a:solidFill>
                  <a:srgbClr val="333333"/>
                </a:solidFill>
                <a:latin typeface="Courier New"/>
                <a:ea typeface="Times New Roman"/>
                <a:cs typeface="Arial"/>
              </a:rPr>
              <a:t>mxL</a:t>
            </a:r>
            <a:r>
              <a:rPr lang="en-US" dirty="0" smtClean="0">
                <a:solidFill>
                  <a:srgbClr val="333333"/>
                </a:solidFill>
                <a:latin typeface="Courier New"/>
                <a:ea typeface="Times New Roman"/>
                <a:cs typeface="Arial"/>
              </a:rPr>
              <a:t> </a:t>
            </a:r>
            <a:r>
              <a:rPr lang="en-US" dirty="0">
                <a:solidFill>
                  <a:srgbClr val="333333"/>
                </a:solidFill>
                <a:latin typeface="Courier New"/>
                <a:ea typeface="Times New Roman"/>
                <a:cs typeface="Arial"/>
              </a:rPr>
              <a:t>= </a:t>
            </a:r>
            <a:r>
              <a:rPr lang="en-US" dirty="0" smtClean="0">
                <a:solidFill>
                  <a:srgbClr val="333333"/>
                </a:solidFill>
                <a:latin typeface="Courier New"/>
                <a:ea typeface="Times New Roman"/>
                <a:cs typeface="Arial"/>
              </a:rPr>
              <a:t>myMax3(L,left,right-</a:t>
            </a:r>
            <a:r>
              <a:rPr lang="en-US" b="1" dirty="0" smtClean="0">
                <a:solidFill>
                  <a:srgbClr val="0000DD"/>
                </a:solidFill>
                <a:latin typeface="Courier New"/>
                <a:ea typeface="Times New Roman"/>
                <a:cs typeface="Arial"/>
              </a:rPr>
              <a:t>1</a:t>
            </a:r>
            <a:r>
              <a:rPr lang="en-US" dirty="0">
                <a:solidFill>
                  <a:srgbClr val="333333"/>
                </a:solidFill>
                <a:latin typeface="Courier New"/>
                <a:ea typeface="Times New Roman"/>
                <a:cs typeface="Arial"/>
              </a:rPr>
              <a:t>)</a:t>
            </a:r>
            <a:endParaRPr lang="en-US" dirty="0">
              <a:ea typeface="Calibri"/>
              <a:cs typeface="Arial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urier New"/>
                <a:ea typeface="Times New Roman"/>
                <a:cs typeface="Arial"/>
              </a:rPr>
              <a:t>  </a:t>
            </a:r>
            <a:r>
              <a:rPr lang="en-US" b="1" dirty="0" smtClean="0">
                <a:solidFill>
                  <a:srgbClr val="008800"/>
                </a:solidFill>
                <a:latin typeface="Courier New"/>
                <a:ea typeface="Times New Roman"/>
                <a:cs typeface="Arial"/>
              </a:rPr>
              <a:t>if</a:t>
            </a:r>
            <a:r>
              <a:rPr lang="en-US" dirty="0" smtClean="0">
                <a:solidFill>
                  <a:srgbClr val="333333"/>
                </a:solidFill>
                <a:latin typeface="Courier New"/>
                <a:ea typeface="Times New Roman"/>
                <a:cs typeface="Arial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ourier New"/>
                <a:ea typeface="Times New Roman"/>
                <a:cs typeface="Arial"/>
              </a:rPr>
              <a:t>mxL</a:t>
            </a:r>
            <a:r>
              <a:rPr lang="en-US" dirty="0">
                <a:solidFill>
                  <a:srgbClr val="333333"/>
                </a:solidFill>
                <a:latin typeface="Courier New"/>
                <a:ea typeface="Times New Roman"/>
                <a:cs typeface="Arial"/>
              </a:rPr>
              <a:t> &gt; L[right]:</a:t>
            </a:r>
            <a:endParaRPr lang="en-US" dirty="0">
              <a:ea typeface="Calibri"/>
              <a:cs typeface="Arial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urier New"/>
                <a:ea typeface="Times New Roman"/>
                <a:cs typeface="Arial"/>
              </a:rPr>
              <a:t>  </a:t>
            </a:r>
            <a:r>
              <a:rPr lang="en-US" dirty="0" smtClean="0">
                <a:solidFill>
                  <a:srgbClr val="333333"/>
                </a:solidFill>
                <a:latin typeface="Courier New"/>
                <a:ea typeface="Times New Roman"/>
                <a:cs typeface="Arial"/>
              </a:rPr>
              <a:t>    </a:t>
            </a:r>
            <a:r>
              <a:rPr lang="en-US" b="1" dirty="0">
                <a:solidFill>
                  <a:srgbClr val="008800"/>
                </a:solidFill>
                <a:latin typeface="Courier New"/>
                <a:ea typeface="Times New Roman"/>
                <a:cs typeface="Arial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Courier New"/>
                <a:ea typeface="Times New Roman"/>
                <a:cs typeface="Arial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ourier New"/>
                <a:ea typeface="Times New Roman"/>
                <a:cs typeface="Arial"/>
              </a:rPr>
              <a:t>mxL</a:t>
            </a:r>
            <a:endParaRPr lang="en-US" dirty="0">
              <a:ea typeface="Calibri"/>
              <a:cs typeface="Arial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urier New"/>
                <a:ea typeface="Times New Roman"/>
                <a:cs typeface="Arial"/>
              </a:rPr>
              <a:t>  </a:t>
            </a:r>
            <a:r>
              <a:rPr lang="en-US" b="1" dirty="0" smtClean="0">
                <a:solidFill>
                  <a:srgbClr val="008800"/>
                </a:solidFill>
                <a:latin typeface="Courier New"/>
                <a:ea typeface="Times New Roman"/>
                <a:cs typeface="Arial"/>
              </a:rPr>
              <a:t>return</a:t>
            </a:r>
            <a:r>
              <a:rPr lang="en-US" dirty="0" smtClean="0">
                <a:solidFill>
                  <a:srgbClr val="333333"/>
                </a:solidFill>
                <a:latin typeface="Courier New"/>
                <a:ea typeface="Times New Roman"/>
                <a:cs typeface="Arial"/>
              </a:rPr>
              <a:t> </a:t>
            </a:r>
            <a:r>
              <a:rPr lang="en-US" dirty="0">
                <a:solidFill>
                  <a:srgbClr val="333333"/>
                </a:solidFill>
                <a:latin typeface="Courier New"/>
                <a:ea typeface="Times New Roman"/>
                <a:cs typeface="Arial"/>
              </a:rPr>
              <a:t>L[right]</a:t>
            </a:r>
            <a:endParaRPr lang="en-US" dirty="0">
              <a:ea typeface="Calibri"/>
              <a:cs typeface="Arial"/>
            </a:endParaRP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US" dirty="0">
                <a:ea typeface="Calibri"/>
                <a:cs typeface="Arial"/>
              </a:rPr>
              <a:t> 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464425" y="1331091"/>
            <a:ext cx="454385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def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BB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myMax4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(L, left, right):    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if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left == right:        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	return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L[left]    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mid = (left + right)//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2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mxL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= myMax4(L, left, mid)    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mxR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=myMax4(L,mid+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,right)    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if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mxL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&gt;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mxR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       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		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return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mxL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return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mxR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28650" y="720088"/>
            <a:ext cx="7886700" cy="571588"/>
          </a:xfrm>
        </p:spPr>
        <p:txBody>
          <a:bodyPr>
            <a:noAutofit/>
          </a:bodyPr>
          <a:lstStyle/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Assume list is not empty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sz="2400" dirty="0" smtClean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06826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err="1" smtClean="0"/>
              <a:t>Mergesort</a:t>
            </a:r>
            <a:r>
              <a:rPr lang="en-US" sz="3600" dirty="0" smtClean="0"/>
              <a:t> algorithm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5240"/>
            <a:ext cx="7886700" cy="571588"/>
          </a:xfrm>
        </p:spPr>
        <p:txBody>
          <a:bodyPr>
            <a:noAutofit/>
          </a:bodyPr>
          <a:lstStyle/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Application of the Divide &amp; Conquer paradigm to the sorting problem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sz="2400" dirty="0" smtClean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 smtClean="0">
              <a:sym typeface="Wingdings" panose="05000000000000000000" pitchFamily="2" charset="2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55078" y="6253428"/>
            <a:ext cx="13908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5028" y="2200435"/>
            <a:ext cx="3413058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78AB"/>
                </a:solidFill>
                <a:latin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DE4A68"/>
                </a:solidFill>
                <a:latin typeface="Consolas" panose="020B0609020204030204" pitchFamily="49" charset="0"/>
              </a:rPr>
              <a:t>mergeSort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dirty="0" smtClean="0">
                <a:solidFill>
                  <a:srgbClr val="9A9A9A"/>
                </a:solidFill>
                <a:latin typeface="Consolas" panose="020B0609020204030204" pitchFamily="49" charset="0"/>
              </a:rPr>
              <a:t>):</a:t>
            </a:r>
            <a:endParaRPr lang="en-US" dirty="0">
              <a:solidFill>
                <a:srgbClr val="70819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78AB"/>
                </a:solidFill>
                <a:latin typeface="Consolas" panose="020B0609020204030204" pitchFamily="49" charset="0"/>
              </a:rPr>
              <a:t>	if </a:t>
            </a:r>
            <a:r>
              <a:rPr lang="en-US" dirty="0" err="1">
                <a:solidFill>
                  <a:srgbClr val="669A00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A77F59"/>
                </a:solidFill>
                <a:latin typeface="Consolas" panose="020B0609020204030204" pitchFamily="49" charset="0"/>
              </a:rPr>
              <a:t>&lt; </a:t>
            </a:r>
            <a:r>
              <a:rPr lang="en-US" dirty="0">
                <a:solidFill>
                  <a:srgbClr val="9A0055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78AB"/>
                </a:solidFill>
                <a:latin typeface="Consolas" panose="020B0609020204030204" pitchFamily="49" charset="0"/>
              </a:rPr>
              <a:t>		return</a:t>
            </a:r>
            <a:endParaRPr lang="en-US" dirty="0">
              <a:solidFill>
                <a:srgbClr val="70819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mid </a:t>
            </a:r>
            <a:r>
              <a:rPr lang="en-US" dirty="0">
                <a:solidFill>
                  <a:srgbClr val="A77F59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669A00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A77F59"/>
                </a:solidFill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9A0055"/>
                </a:solidFill>
                <a:latin typeface="Consolas" panose="020B0609020204030204" pitchFamily="49" charset="0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A </a:t>
            </a:r>
            <a:r>
              <a:rPr lang="en-US" dirty="0">
                <a:solidFill>
                  <a:srgbClr val="A77F59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[: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mid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B </a:t>
            </a:r>
            <a:r>
              <a:rPr lang="en-US" dirty="0">
                <a:solidFill>
                  <a:srgbClr val="A77F59"/>
                </a:solidFill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dirty="0" smtClean="0">
                <a:solidFill>
                  <a:srgbClr val="9A9A9A"/>
                </a:solidFill>
                <a:latin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mid</a:t>
            </a:r>
            <a:r>
              <a:rPr lang="en-US" dirty="0">
                <a:solidFill>
                  <a:srgbClr val="A77F59"/>
                </a:solidFill>
                <a:latin typeface="Consolas" panose="020B0609020204030204" pitchFamily="49" charset="0"/>
              </a:rPr>
              <a:t>:</a:t>
            </a:r>
            <a:r>
              <a:rPr lang="en-US" dirty="0" smtClean="0">
                <a:solidFill>
                  <a:srgbClr val="9A9A9A"/>
                </a:solidFill>
                <a:latin typeface="Consolas" panose="020B0609020204030204" pitchFamily="49" charset="0"/>
              </a:rPr>
              <a:t>]</a:t>
            </a:r>
            <a:endParaRPr lang="en-US" dirty="0">
              <a:solidFill>
                <a:srgbClr val="70819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mergeSort</a:t>
            </a:r>
            <a:r>
              <a:rPr lang="en-US" dirty="0" smtClean="0">
                <a:solidFill>
                  <a:srgbClr val="9A9A9A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mergeSort</a:t>
            </a:r>
            <a:r>
              <a:rPr lang="en-US" dirty="0" smtClean="0">
                <a:solidFill>
                  <a:srgbClr val="9A9A9A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dirty="0" smtClean="0">
                <a:solidFill>
                  <a:srgbClr val="9A9A9A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70819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merge</a:t>
            </a:r>
            <a:r>
              <a:rPr lang="en-US" dirty="0" smtClean="0">
                <a:solidFill>
                  <a:srgbClr val="9A9A9A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220309" y="2058085"/>
            <a:ext cx="3413058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220309" y="1985559"/>
            <a:ext cx="4572000" cy="466281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78AB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 </a:t>
            </a:r>
            <a:r>
              <a:rPr lang="en-US" dirty="0">
                <a:solidFill>
                  <a:srgbClr val="DE4A68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merge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77F59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</a:t>
            </a:r>
            <a:r>
              <a:rPr lang="en-US" dirty="0">
                <a:solidFill>
                  <a:srgbClr val="9A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0 </a:t>
            </a:r>
            <a:endParaRPr lang="en-US" dirty="0" smtClean="0">
              <a:solidFill>
                <a:srgbClr val="9A0055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 </a:t>
            </a:r>
            <a:r>
              <a:rPr lang="en-US" dirty="0">
                <a:solidFill>
                  <a:srgbClr val="A77F59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</a:t>
            </a:r>
            <a:r>
              <a:rPr lang="en-US" dirty="0">
                <a:solidFill>
                  <a:srgbClr val="9A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0 </a:t>
            </a:r>
            <a:endParaRPr lang="en-US" dirty="0" smtClean="0">
              <a:solidFill>
                <a:srgbClr val="9A0055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78AB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while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77F59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 </a:t>
            </a:r>
            <a:r>
              <a:rPr lang="en-US" dirty="0" err="1">
                <a:solidFill>
                  <a:srgbClr val="669A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dirty="0">
                <a:solidFill>
                  <a:srgbClr val="A77F59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and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 </a:t>
            </a:r>
            <a:r>
              <a:rPr lang="en-US" dirty="0">
                <a:solidFill>
                  <a:srgbClr val="A77F59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 </a:t>
            </a:r>
            <a:r>
              <a:rPr lang="en-US" dirty="0" err="1">
                <a:solidFill>
                  <a:srgbClr val="669A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78AB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if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 </a:t>
            </a:r>
            <a:r>
              <a:rPr lang="en-US" dirty="0">
                <a:solidFill>
                  <a:srgbClr val="A77F59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L</a:t>
            </a:r>
            <a:r>
              <a:rPr lang="en-US" dirty="0" smtClean="0">
                <a:solidFill>
                  <a:srgbClr val="9A9A9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dirty="0" err="1" smtClean="0">
                <a:solidFill>
                  <a:srgbClr val="A77F59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 </a:t>
            </a:r>
            <a:r>
              <a:rPr lang="en-US" dirty="0">
                <a:solidFill>
                  <a:srgbClr val="A77F59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77F59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77F59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 </a:t>
            </a:r>
            <a:r>
              <a:rPr lang="en-US" dirty="0">
                <a:solidFill>
                  <a:srgbClr val="9A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78AB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else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L</a:t>
            </a:r>
            <a:r>
              <a:rPr lang="en-US" dirty="0" smtClean="0">
                <a:solidFill>
                  <a:srgbClr val="9A9A9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dirty="0" err="1" smtClean="0">
                <a:solidFill>
                  <a:srgbClr val="A77F59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 </a:t>
            </a:r>
            <a:r>
              <a:rPr lang="en-US" dirty="0">
                <a:solidFill>
                  <a:srgbClr val="A77F59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j </a:t>
            </a:r>
            <a:r>
              <a:rPr lang="en-US" dirty="0">
                <a:solidFill>
                  <a:srgbClr val="A77F59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 </a:t>
            </a:r>
            <a:r>
              <a:rPr lang="en-US" dirty="0">
                <a:solidFill>
                  <a:srgbClr val="A77F59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 </a:t>
            </a:r>
            <a:r>
              <a:rPr lang="en-US" dirty="0">
                <a:solidFill>
                  <a:srgbClr val="9A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</a:t>
            </a:r>
            <a:r>
              <a:rPr lang="en-US" dirty="0" smtClean="0">
                <a:solidFill>
                  <a:srgbClr val="9A9A9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dirty="0" err="1" smtClean="0">
                <a:solidFill>
                  <a:srgbClr val="A77F59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:] </a:t>
            </a:r>
            <a:r>
              <a:rPr lang="en-US" dirty="0">
                <a:solidFill>
                  <a:srgbClr val="A77F59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:] </a:t>
            </a:r>
            <a:r>
              <a:rPr lang="en-US" dirty="0">
                <a:solidFill>
                  <a:srgbClr val="A77F59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:]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763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2"/>
            <a:ext cx="7886700" cy="793374"/>
          </a:xfrm>
        </p:spPr>
        <p:txBody>
          <a:bodyPr>
            <a:noAutofit/>
          </a:bodyPr>
          <a:lstStyle/>
          <a:p>
            <a:r>
              <a:rPr lang="en-US" sz="3600" dirty="0" err="1" smtClean="0"/>
              <a:t>Mergesort</a:t>
            </a:r>
            <a:r>
              <a:rPr lang="en-US" sz="3600" dirty="0" smtClean="0"/>
              <a:t> analysis</a:t>
            </a:r>
            <a:endParaRPr lang="en-US" sz="36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55078" y="6253428"/>
            <a:ext cx="13908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20309" y="2058085"/>
            <a:ext cx="3413058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1026" name="Picture 2" descr="../_images/mergesort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424" y="938454"/>
            <a:ext cx="5029200" cy="261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../_images/mergesort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295" y="3467820"/>
            <a:ext cx="4362450" cy="3178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6450446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http://interactivepython.org/runestone/static/pythonds/SortSearch/TheMergeSort.html</a:t>
            </a:r>
          </a:p>
        </p:txBody>
      </p:sp>
    </p:spTree>
    <p:extLst>
      <p:ext uri="{BB962C8B-B14F-4D97-AF65-F5344CB8AC3E}">
        <p14:creationId xmlns:p14="http://schemas.microsoft.com/office/powerpoint/2010/main" val="77916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2"/>
            <a:ext cx="7886700" cy="793374"/>
          </a:xfrm>
        </p:spPr>
        <p:txBody>
          <a:bodyPr>
            <a:noAutofit/>
          </a:bodyPr>
          <a:lstStyle/>
          <a:p>
            <a:r>
              <a:rPr lang="en-US" sz="3600" dirty="0" err="1" smtClean="0"/>
              <a:t>Mergesort</a:t>
            </a:r>
            <a:r>
              <a:rPr lang="en-US" sz="3600" dirty="0" smtClean="0"/>
              <a:t> algorithm</a:t>
            </a:r>
            <a:endParaRPr lang="en-US" sz="36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55078" y="6253428"/>
            <a:ext cx="13908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20309" y="2058085"/>
            <a:ext cx="3413058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1026" name="Picture 2" descr="../_images/mergesort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424" y="938454"/>
            <a:ext cx="5029200" cy="261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../_images/mergesort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295" y="3467820"/>
            <a:ext cx="4362450" cy="3178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6450446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http://interactivepython.org/runestone/static/pythonds/SortSearch/TheMergeSort.html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29273" y="6696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409741" y="125321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n/2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97047" y="125321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n/2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08126" y="187832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n/4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615991" y="1857977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n/4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106703" y="187341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n/4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232764" y="187341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n/4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370594" y="2105854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09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err="1" smtClean="0"/>
              <a:t>Mergesort</a:t>
            </a:r>
            <a:r>
              <a:rPr lang="en-US" sz="3600" dirty="0" smtClean="0"/>
              <a:t> analysis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5240"/>
            <a:ext cx="7886700" cy="571588"/>
          </a:xfrm>
        </p:spPr>
        <p:txBody>
          <a:bodyPr>
            <a:noAutofit/>
          </a:bodyPr>
          <a:lstStyle/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Will count the basic operations in the methods without recursive calls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Drawing the tree of recursive calls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Writing the cost of each function call in the tree 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Then add them all up to get the total running time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sz="2400" dirty="0" smtClean="0">
              <a:sym typeface="Wingdings" panose="05000000000000000000" pitchFamily="2" charset="2"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sz="2400" dirty="0" smtClean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 smtClean="0">
              <a:sym typeface="Wingdings" panose="05000000000000000000" pitchFamily="2" charset="2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55078" y="6253428"/>
            <a:ext cx="13908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20309" y="2058085"/>
            <a:ext cx="3413058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927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err="1" smtClean="0"/>
              <a:t>Mergesort</a:t>
            </a:r>
            <a:r>
              <a:rPr lang="en-US" sz="3600" dirty="0" smtClean="0"/>
              <a:t> analysis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5240"/>
            <a:ext cx="7886700" cy="571588"/>
          </a:xfrm>
        </p:spPr>
        <p:txBody>
          <a:bodyPr>
            <a:noAutofit/>
          </a:bodyPr>
          <a:lstStyle/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The merge function for two lists that add up to n will take O(n)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dirty="0" smtClean="0">
                <a:sym typeface="Wingdings" panose="05000000000000000000" pitchFamily="2" charset="2"/>
              </a:rPr>
              <a:t>Comparison and assignment of each element that added to the new list that will contain n elements.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In the recursive tree we have logn levels each costs O(n) 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The total cost  is O(</a:t>
            </a:r>
            <a:r>
              <a:rPr lang="en-US" sz="2400" dirty="0" err="1" smtClean="0">
                <a:sym typeface="Wingdings" panose="05000000000000000000" pitchFamily="2" charset="2"/>
              </a:rPr>
              <a:t>nlogn</a:t>
            </a:r>
            <a:r>
              <a:rPr lang="en-US" sz="2400" dirty="0" smtClean="0">
                <a:sym typeface="Wingdings" panose="05000000000000000000" pitchFamily="2" charset="2"/>
              </a:rPr>
              <a:t>)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sz="2400" dirty="0" smtClean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 smtClean="0">
              <a:sym typeface="Wingdings" panose="05000000000000000000" pitchFamily="2" charset="2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55078" y="6253428"/>
            <a:ext cx="13908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20309" y="2058085"/>
            <a:ext cx="3413058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40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678019"/>
          </a:xfrm>
        </p:spPr>
        <p:txBody>
          <a:bodyPr>
            <a:noAutofit/>
          </a:bodyPr>
          <a:lstStyle/>
          <a:p>
            <a:r>
              <a:rPr lang="en-US" sz="3600" dirty="0" smtClean="0"/>
              <a:t>Quicksort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38436"/>
            <a:ext cx="7886700" cy="571588"/>
          </a:xfrm>
        </p:spPr>
        <p:txBody>
          <a:bodyPr>
            <a:noAutofit/>
          </a:bodyPr>
          <a:lstStyle/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 err="1" smtClean="0">
                <a:sym typeface="Wingdings" panose="05000000000000000000" pitchFamily="2" charset="2"/>
              </a:rPr>
              <a:t>Mergesort</a:t>
            </a:r>
            <a:r>
              <a:rPr lang="en-US" sz="2400" dirty="0" smtClean="0">
                <a:sym typeface="Wingdings" panose="05000000000000000000" pitchFamily="2" charset="2"/>
              </a:rPr>
              <a:t> does a lot of slicing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Slicing creates copies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 err="1">
                <a:sym typeface="Wingdings" panose="05000000000000000000" pitchFamily="2" charset="2"/>
              </a:rPr>
              <a:t>Mergesort</a:t>
            </a:r>
            <a:r>
              <a:rPr lang="en-US" sz="2400" dirty="0">
                <a:sym typeface="Wingdings" panose="05000000000000000000" pitchFamily="2" charset="2"/>
              </a:rPr>
              <a:t> essential part is ‘combining</a:t>
            </a:r>
            <a:r>
              <a:rPr lang="en-US" sz="2400" dirty="0" smtClean="0">
                <a:sym typeface="Wingdings" panose="05000000000000000000" pitchFamily="2" charset="2"/>
              </a:rPr>
              <a:t>’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Quicksort uses divide and conquer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It does not use additional storage</a:t>
            </a:r>
            <a:endParaRPr lang="en-US" sz="2000" dirty="0" smtClean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Arranging elements in a single list is called in-place sorting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Quicksort hard step is ‘dividing’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It is possible that the list may not be divided in half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sz="2400" dirty="0" smtClean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 smtClean="0">
              <a:sym typeface="Wingdings" panose="05000000000000000000" pitchFamily="2" charset="2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55078" y="6253428"/>
            <a:ext cx="13908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20309" y="2058085"/>
            <a:ext cx="3413058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802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678019"/>
          </a:xfrm>
        </p:spPr>
        <p:txBody>
          <a:bodyPr>
            <a:noAutofit/>
          </a:bodyPr>
          <a:lstStyle/>
          <a:p>
            <a:r>
              <a:rPr lang="en-US" sz="3600" dirty="0" smtClean="0"/>
              <a:t>Quicksort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38436"/>
            <a:ext cx="7886700" cy="57158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The key idea in quicksort: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dirty="0" smtClean="0">
                <a:sym typeface="Wingdings" panose="05000000000000000000" pitchFamily="2" charset="2"/>
              </a:rPr>
              <a:t>Partition the list around a pivot – can be done in linear time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dirty="0" smtClean="0">
                <a:sym typeface="Wingdings" panose="05000000000000000000" pitchFamily="2" charset="2"/>
              </a:rPr>
              <a:t>Pivot assists with splitting the list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dirty="0" smtClean="0">
                <a:sym typeface="Wingdings" panose="05000000000000000000" pitchFamily="2" charset="2"/>
              </a:rPr>
              <a:t>Items left to the pivot are less than the pivot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dirty="0" smtClean="0">
                <a:sym typeface="Wingdings" panose="05000000000000000000" pitchFamily="2" charset="2"/>
              </a:rPr>
              <a:t>Item right to the pivot are greater than the pivot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dirty="0" smtClean="0">
                <a:sym typeface="Wingdings" panose="05000000000000000000" pitchFamily="2" charset="2"/>
              </a:rPr>
              <a:t>Can be done in-place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dirty="0" smtClean="0">
                <a:sym typeface="Wingdings" panose="05000000000000000000" pitchFamily="2" charset="2"/>
              </a:rPr>
              <a:t>Worst-case  O(n</a:t>
            </a:r>
            <a:r>
              <a:rPr lang="en-US" sz="2000" baseline="30000" dirty="0" smtClean="0">
                <a:sym typeface="Wingdings" panose="05000000000000000000" pitchFamily="2" charset="2"/>
              </a:rPr>
              <a:t>2</a:t>
            </a:r>
            <a:r>
              <a:rPr lang="en-US" sz="2000" dirty="0" smtClean="0">
                <a:sym typeface="Wingdings" panose="05000000000000000000" pitchFamily="2" charset="2"/>
              </a:rPr>
              <a:t>)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dirty="0" smtClean="0">
                <a:sym typeface="Wingdings" panose="05000000000000000000" pitchFamily="2" charset="2"/>
              </a:rPr>
              <a:t>Can do better if pivot near the middle (median)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After partitioning two things are true: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dirty="0" smtClean="0">
                <a:sym typeface="Wingdings" panose="05000000000000000000" pitchFamily="2" charset="2"/>
              </a:rPr>
              <a:t>The pivot is in its final location in the list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dirty="0" smtClean="0">
                <a:sym typeface="Wingdings" panose="05000000000000000000" pitchFamily="2" charset="2"/>
              </a:rPr>
              <a:t>The two </a:t>
            </a:r>
            <a:r>
              <a:rPr lang="en-US" sz="2000" dirty="0" err="1" smtClean="0">
                <a:sym typeface="Wingdings" panose="05000000000000000000" pitchFamily="2" charset="2"/>
              </a:rPr>
              <a:t>sublists</a:t>
            </a:r>
            <a:r>
              <a:rPr lang="en-US" sz="2000" dirty="0" smtClean="0">
                <a:sym typeface="Wingdings" panose="05000000000000000000" pitchFamily="2" charset="2"/>
              </a:rPr>
              <a:t> are now smaller and therefore can be </a:t>
            </a:r>
            <a:r>
              <a:rPr lang="en-US" sz="2000" dirty="0" err="1" smtClean="0">
                <a:sym typeface="Wingdings" panose="05000000000000000000" pitchFamily="2" charset="2"/>
              </a:rPr>
              <a:t>quicksorted</a:t>
            </a:r>
            <a:endParaRPr lang="en-US" sz="2000" dirty="0" smtClean="0">
              <a:sym typeface="Wingdings" panose="05000000000000000000" pitchFamily="2" charset="2"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sz="2400" dirty="0" smtClean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 smtClean="0">
              <a:sym typeface="Wingdings" panose="05000000000000000000" pitchFamily="2" charset="2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55078" y="6253428"/>
            <a:ext cx="13908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20309" y="2058085"/>
            <a:ext cx="3413058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627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Binary search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5240"/>
            <a:ext cx="7886700" cy="571588"/>
          </a:xfrm>
        </p:spPr>
        <p:txBody>
          <a:bodyPr>
            <a:noAutofit/>
          </a:bodyPr>
          <a:lstStyle/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 smtClean="0"/>
              <a:t>Assume sorted list</a:t>
            </a:r>
            <a:endParaRPr lang="en-US" sz="2400" dirty="0" smtClean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 smtClean="0">
              <a:sym typeface="Wingdings" panose="05000000000000000000" pitchFamily="2" charset="2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40157" y="1650458"/>
            <a:ext cx="7273145" cy="48320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def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bs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(L, x):</a:t>
            </a:r>
            <a:b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left, right =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len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(L) -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b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while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left &lt;= right:</a:t>
            </a:r>
            <a:b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mid = (right + left) //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b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L[mid] == x:</a:t>
            </a:r>
            <a:b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True</a:t>
            </a:r>
            <a:b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elif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x &lt; L[mid]:</a:t>
            </a:r>
            <a:b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right = mid -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b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else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b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left = mid +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b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False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658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Quicksort – v1</a:t>
            </a:r>
            <a:endParaRPr lang="en-US" sz="36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55078" y="6253428"/>
            <a:ext cx="13908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20309" y="2058085"/>
            <a:ext cx="3413058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80831" y="1245879"/>
            <a:ext cx="658233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78AB"/>
                </a:solidFill>
                <a:latin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DE4A68"/>
                </a:solidFill>
                <a:latin typeface="Consolas" panose="020B0609020204030204" pitchFamily="49" charset="0"/>
              </a:rPr>
              <a:t>quickSorted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dirty="0" smtClean="0">
                <a:solidFill>
                  <a:srgbClr val="9A9A9A"/>
                </a:solidFill>
                <a:latin typeface="Consolas" panose="020B0609020204030204" pitchFamily="49" charset="0"/>
              </a:rPr>
              <a:t>):</a:t>
            </a:r>
            <a:endParaRPr lang="en-US" dirty="0">
              <a:solidFill>
                <a:srgbClr val="70819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78AB"/>
                </a:solidFill>
                <a:latin typeface="Consolas" panose="020B0609020204030204" pitchFamily="49" charset="0"/>
              </a:rPr>
              <a:t>	if </a:t>
            </a:r>
            <a:r>
              <a:rPr lang="en-US" dirty="0" err="1">
                <a:solidFill>
                  <a:srgbClr val="669A00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A77F59"/>
                </a:solidFill>
                <a:latin typeface="Consolas" panose="020B0609020204030204" pitchFamily="49" charset="0"/>
              </a:rPr>
              <a:t>&lt; </a:t>
            </a:r>
            <a:r>
              <a:rPr lang="en-US" dirty="0">
                <a:solidFill>
                  <a:srgbClr val="9A0055"/>
                </a:solidFill>
                <a:latin typeface="Consolas" panose="020B0609020204030204" pitchFamily="49" charset="0"/>
              </a:rPr>
              <a:t>2</a:t>
            </a:r>
            <a:r>
              <a:rPr lang="en-US" dirty="0" smtClean="0">
                <a:solidFill>
                  <a:srgbClr val="9A9A9A"/>
                </a:solidFill>
                <a:latin typeface="Consolas" panose="020B0609020204030204" pitchFamily="49" charset="0"/>
              </a:rPr>
              <a:t>:  # base case</a:t>
            </a:r>
            <a:endParaRPr lang="en-US" dirty="0">
              <a:solidFill>
                <a:srgbClr val="9A9A9A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78AB"/>
                </a:solidFill>
                <a:latin typeface="Consolas" panose="020B0609020204030204" pitchFamily="49" charset="0"/>
              </a:rPr>
              <a:t>		return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dirty="0" smtClean="0">
                <a:solidFill>
                  <a:srgbClr val="9A9A9A"/>
                </a:solidFill>
                <a:latin typeface="Consolas" panose="020B0609020204030204" pitchFamily="49" charset="0"/>
              </a:rPr>
              <a:t>[:]</a:t>
            </a:r>
            <a:endParaRPr lang="en-US" dirty="0">
              <a:solidFill>
                <a:srgbClr val="70819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pivot </a:t>
            </a:r>
            <a:r>
              <a:rPr lang="en-US" dirty="0">
                <a:solidFill>
                  <a:srgbClr val="A77F59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A77F59"/>
                </a:solidFill>
                <a:latin typeface="Consolas" panose="020B0609020204030204" pitchFamily="49" charset="0"/>
              </a:rPr>
              <a:t>‑</a:t>
            </a:r>
            <a:r>
              <a:rPr lang="en-US" dirty="0">
                <a:solidFill>
                  <a:srgbClr val="9A0055"/>
                </a:solidFill>
                <a:latin typeface="Consolas" panose="020B0609020204030204" pitchFamily="49" charset="0"/>
              </a:rPr>
              <a:t>1</a:t>
            </a:r>
            <a:r>
              <a:rPr lang="en-US" dirty="0" smtClean="0">
                <a:solidFill>
                  <a:srgbClr val="9A9A9A"/>
                </a:solidFill>
                <a:latin typeface="Consolas" panose="020B0609020204030204" pitchFamily="49" charset="0"/>
              </a:rPr>
              <a:t>] # dividing</a:t>
            </a:r>
            <a:endParaRPr lang="en-US" dirty="0">
              <a:solidFill>
                <a:srgbClr val="9A9A9A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it-IT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LT </a:t>
            </a:r>
            <a:r>
              <a:rPr lang="it-IT" dirty="0">
                <a:solidFill>
                  <a:srgbClr val="A77F59"/>
                </a:solidFill>
                <a:latin typeface="Consolas" panose="020B0609020204030204" pitchFamily="49" charset="0"/>
              </a:rPr>
              <a:t>= </a:t>
            </a:r>
            <a:r>
              <a:rPr lang="it-IT" dirty="0">
                <a:solidFill>
                  <a:srgbClr val="9A9A9A"/>
                </a:solidFill>
                <a:latin typeface="Consolas" panose="020B0609020204030204" pitchFamily="49" charset="0"/>
              </a:rPr>
              <a:t>[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e </a:t>
            </a:r>
            <a:r>
              <a:rPr lang="it-IT" dirty="0">
                <a:solidFill>
                  <a:srgbClr val="0078AB"/>
                </a:solidFill>
                <a:latin typeface="Consolas" panose="020B0609020204030204" pitchFamily="49" charset="0"/>
              </a:rPr>
              <a:t>for 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e </a:t>
            </a:r>
            <a:r>
              <a:rPr lang="it-IT" dirty="0">
                <a:solidFill>
                  <a:srgbClr val="0078AB"/>
                </a:solidFill>
                <a:latin typeface="Consolas" panose="020B0609020204030204" pitchFamily="49" charset="0"/>
              </a:rPr>
              <a:t>in 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L </a:t>
            </a:r>
            <a:r>
              <a:rPr lang="it-IT" dirty="0">
                <a:solidFill>
                  <a:srgbClr val="0078AB"/>
                </a:solidFill>
                <a:latin typeface="Consolas" panose="020B0609020204030204" pitchFamily="49" charset="0"/>
              </a:rPr>
              <a:t>if 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e </a:t>
            </a:r>
            <a:r>
              <a:rPr lang="it-IT" dirty="0">
                <a:solidFill>
                  <a:srgbClr val="A77F59"/>
                </a:solidFill>
                <a:latin typeface="Consolas" panose="020B0609020204030204" pitchFamily="49" charset="0"/>
              </a:rPr>
              <a:t>&lt; 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pivot</a:t>
            </a:r>
            <a:r>
              <a:rPr lang="it-IT" dirty="0">
                <a:solidFill>
                  <a:srgbClr val="9A9A9A"/>
                </a:solidFill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it-IT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ET </a:t>
            </a:r>
            <a:r>
              <a:rPr lang="it-IT" dirty="0">
                <a:solidFill>
                  <a:srgbClr val="A77F59"/>
                </a:solidFill>
                <a:latin typeface="Consolas" panose="020B0609020204030204" pitchFamily="49" charset="0"/>
              </a:rPr>
              <a:t>= </a:t>
            </a:r>
            <a:r>
              <a:rPr lang="it-IT" dirty="0">
                <a:solidFill>
                  <a:srgbClr val="9A9A9A"/>
                </a:solidFill>
                <a:latin typeface="Consolas" panose="020B0609020204030204" pitchFamily="49" charset="0"/>
              </a:rPr>
              <a:t>[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e </a:t>
            </a:r>
            <a:r>
              <a:rPr lang="it-IT" dirty="0">
                <a:solidFill>
                  <a:srgbClr val="0078AB"/>
                </a:solidFill>
                <a:latin typeface="Consolas" panose="020B0609020204030204" pitchFamily="49" charset="0"/>
              </a:rPr>
              <a:t>for 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e </a:t>
            </a:r>
            <a:r>
              <a:rPr lang="it-IT" dirty="0">
                <a:solidFill>
                  <a:srgbClr val="0078AB"/>
                </a:solidFill>
                <a:latin typeface="Consolas" panose="020B0609020204030204" pitchFamily="49" charset="0"/>
              </a:rPr>
              <a:t>in 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L </a:t>
            </a:r>
            <a:r>
              <a:rPr lang="it-IT" dirty="0">
                <a:solidFill>
                  <a:srgbClr val="0078AB"/>
                </a:solidFill>
                <a:latin typeface="Consolas" panose="020B0609020204030204" pitchFamily="49" charset="0"/>
              </a:rPr>
              <a:t>if 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e </a:t>
            </a:r>
            <a:r>
              <a:rPr lang="it-IT" dirty="0">
                <a:solidFill>
                  <a:srgbClr val="A77F59"/>
                </a:solidFill>
                <a:latin typeface="Consolas" panose="020B0609020204030204" pitchFamily="49" charset="0"/>
              </a:rPr>
              <a:t>== 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pivot</a:t>
            </a:r>
            <a:r>
              <a:rPr lang="it-IT" dirty="0">
                <a:solidFill>
                  <a:srgbClr val="9A9A9A"/>
                </a:solidFill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it-IT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GT </a:t>
            </a:r>
            <a:r>
              <a:rPr lang="it-IT" dirty="0">
                <a:solidFill>
                  <a:srgbClr val="A77F59"/>
                </a:solidFill>
                <a:latin typeface="Consolas" panose="020B0609020204030204" pitchFamily="49" charset="0"/>
              </a:rPr>
              <a:t>= </a:t>
            </a:r>
            <a:r>
              <a:rPr lang="it-IT" dirty="0">
                <a:solidFill>
                  <a:srgbClr val="9A9A9A"/>
                </a:solidFill>
                <a:latin typeface="Consolas" panose="020B0609020204030204" pitchFamily="49" charset="0"/>
              </a:rPr>
              <a:t>[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e </a:t>
            </a:r>
            <a:r>
              <a:rPr lang="it-IT" dirty="0">
                <a:solidFill>
                  <a:srgbClr val="0078AB"/>
                </a:solidFill>
                <a:latin typeface="Consolas" panose="020B0609020204030204" pitchFamily="49" charset="0"/>
              </a:rPr>
              <a:t>for 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e </a:t>
            </a:r>
            <a:r>
              <a:rPr lang="it-IT" dirty="0">
                <a:solidFill>
                  <a:srgbClr val="0078AB"/>
                </a:solidFill>
                <a:latin typeface="Consolas" panose="020B0609020204030204" pitchFamily="49" charset="0"/>
              </a:rPr>
              <a:t>in 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L </a:t>
            </a:r>
            <a:r>
              <a:rPr lang="it-IT" dirty="0">
                <a:solidFill>
                  <a:srgbClr val="0078AB"/>
                </a:solidFill>
                <a:latin typeface="Consolas" panose="020B0609020204030204" pitchFamily="49" charset="0"/>
              </a:rPr>
              <a:t>if 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e </a:t>
            </a:r>
            <a:r>
              <a:rPr lang="it-IT" dirty="0">
                <a:solidFill>
                  <a:srgbClr val="A77F59"/>
                </a:solidFill>
                <a:latin typeface="Consolas" panose="020B0609020204030204" pitchFamily="49" charset="0"/>
              </a:rPr>
              <a:t>&gt; 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pivot</a:t>
            </a:r>
            <a:r>
              <a:rPr lang="it-IT" dirty="0" smtClean="0">
                <a:solidFill>
                  <a:srgbClr val="9A9A9A"/>
                </a:solidFill>
                <a:latin typeface="Consolas" panose="020B0609020204030204" pitchFamily="49" charset="0"/>
              </a:rPr>
              <a:t>]</a:t>
            </a:r>
            <a:endParaRPr lang="en-US" dirty="0">
              <a:solidFill>
                <a:srgbClr val="70819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A </a:t>
            </a:r>
            <a:r>
              <a:rPr lang="en-US" dirty="0">
                <a:solidFill>
                  <a:srgbClr val="A77F59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quickSorted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LT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B </a:t>
            </a:r>
            <a:r>
              <a:rPr lang="en-US" dirty="0">
                <a:solidFill>
                  <a:srgbClr val="A77F59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quickSorted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GT</a:t>
            </a:r>
            <a:r>
              <a:rPr lang="en-US" dirty="0" smtClean="0">
                <a:solidFill>
                  <a:srgbClr val="9A9A9A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70819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78AB"/>
                </a:solidFill>
                <a:latin typeface="Consolas" panose="020B0609020204030204" pitchFamily="49" charset="0"/>
              </a:rPr>
              <a:t>	return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 </a:t>
            </a:r>
            <a:r>
              <a:rPr lang="en-US" dirty="0">
                <a:solidFill>
                  <a:srgbClr val="A77F59"/>
                </a:solidFill>
                <a:latin typeface="Consolas" panose="020B0609020204030204" pitchFamily="49" charset="0"/>
              </a:rPr>
              <a:t>+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ET </a:t>
            </a:r>
            <a:r>
              <a:rPr lang="en-US" dirty="0">
                <a:solidFill>
                  <a:srgbClr val="A77F59"/>
                </a:solidFill>
                <a:latin typeface="Consolas" panose="020B0609020204030204" pitchFamily="49" charset="0"/>
              </a:rPr>
              <a:t>+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   # combining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65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Partitioning</a:t>
            </a:r>
            <a:endParaRPr lang="en-US" sz="36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55078" y="6253428"/>
            <a:ext cx="13908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20309" y="2058085"/>
            <a:ext cx="3413058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1028" name="Picture 4" descr="../_images/partition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034730"/>
            <a:ext cx="4752975" cy="5745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../_images/partition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25" y="1318969"/>
            <a:ext cx="3658858" cy="194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094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Quicksort – in-place version</a:t>
            </a:r>
            <a:endParaRPr lang="en-US" sz="36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55078" y="6253428"/>
            <a:ext cx="13908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20309" y="2058085"/>
            <a:ext cx="3413058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6763" y="1008229"/>
            <a:ext cx="6650965" cy="5593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78AB"/>
                </a:solidFill>
                <a:latin typeface="Consolas" panose="020B0609020204030204" pitchFamily="49" charset="0"/>
              </a:rPr>
              <a:t>def </a:t>
            </a:r>
            <a:r>
              <a:rPr lang="en-US" sz="1600" dirty="0">
                <a:solidFill>
                  <a:srgbClr val="DE4A68"/>
                </a:solidFill>
                <a:latin typeface="Consolas" panose="020B0609020204030204" pitchFamily="49" charset="0"/>
              </a:rPr>
              <a:t>partition</a:t>
            </a:r>
            <a:r>
              <a:rPr lang="en-US" sz="1600" dirty="0">
                <a:solidFill>
                  <a:srgbClr val="9A9A9A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sz="1600" dirty="0">
                <a:solidFill>
                  <a:srgbClr val="9A9A9A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left</a:t>
            </a:r>
            <a:r>
              <a:rPr lang="en-US" sz="1600" dirty="0">
                <a:solidFill>
                  <a:srgbClr val="9A9A9A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right</a:t>
            </a:r>
            <a:r>
              <a:rPr lang="en-US" sz="1600" dirty="0">
                <a:solidFill>
                  <a:srgbClr val="9A9A9A"/>
                </a:solidFill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pivot </a:t>
            </a:r>
            <a:r>
              <a:rPr lang="en-US" sz="1600" dirty="0">
                <a:solidFill>
                  <a:srgbClr val="A77F59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right </a:t>
            </a:r>
            <a:r>
              <a:rPr lang="en-US" sz="1600" dirty="0">
                <a:solidFill>
                  <a:srgbClr val="A77F59"/>
                </a:solidFill>
                <a:latin typeface="Consolas" panose="020B0609020204030204" pitchFamily="49" charset="0"/>
              </a:rPr>
              <a:t>‑ </a:t>
            </a:r>
            <a:r>
              <a:rPr lang="en-US" sz="1600" dirty="0">
                <a:solidFill>
                  <a:srgbClr val="9A0055"/>
                </a:solidFill>
                <a:latin typeface="Consolas" panose="020B0609020204030204" pitchFamily="49" charset="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77F59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left 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j </a:t>
            </a:r>
            <a:r>
              <a:rPr lang="en-US" sz="1600" dirty="0">
                <a:solidFill>
                  <a:srgbClr val="A77F59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pivot </a:t>
            </a:r>
            <a:r>
              <a:rPr lang="en-US" sz="1600" dirty="0">
                <a:solidFill>
                  <a:srgbClr val="A77F59"/>
                </a:solidFill>
                <a:latin typeface="Consolas" panose="020B0609020204030204" pitchFamily="49" charset="0"/>
              </a:rPr>
              <a:t>‑ </a:t>
            </a:r>
            <a:r>
              <a:rPr lang="en-US" sz="1600" dirty="0">
                <a:solidFill>
                  <a:srgbClr val="9A0055"/>
                </a:solidFill>
                <a:latin typeface="Consolas" panose="020B0609020204030204" pitchFamily="49" charset="0"/>
              </a:rPr>
              <a:t>1 </a:t>
            </a:r>
            <a:endParaRPr lang="en-US" sz="1600" dirty="0" smtClean="0">
              <a:solidFill>
                <a:srgbClr val="9A0055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78AB"/>
                </a:solidFill>
                <a:latin typeface="Consolas" panose="020B0609020204030204" pitchFamily="49" charset="0"/>
              </a:rPr>
              <a:t>	while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77F59"/>
                </a:solidFill>
                <a:latin typeface="Consolas" panose="020B0609020204030204" pitchFamily="49" charset="0"/>
              </a:rPr>
              <a:t>&lt;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9A9A9A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78AB"/>
                </a:solidFill>
                <a:latin typeface="Consolas" panose="020B0609020204030204" pitchFamily="49" charset="0"/>
              </a:rPr>
              <a:t>		while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sz="1600" dirty="0">
                <a:solidFill>
                  <a:srgbClr val="9A9A9A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9A9A9A"/>
                </a:solidFill>
                <a:latin typeface="Consolas" panose="020B0609020204030204" pitchFamily="49" charset="0"/>
              </a:rPr>
              <a:t>] </a:t>
            </a:r>
            <a:r>
              <a:rPr lang="en-US" sz="1600" dirty="0">
                <a:solidFill>
                  <a:srgbClr val="A77F59"/>
                </a:solidFill>
                <a:latin typeface="Consolas" panose="020B0609020204030204" pitchFamily="49" charset="0"/>
              </a:rPr>
              <a:t>&lt;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sz="1600" dirty="0">
                <a:solidFill>
                  <a:srgbClr val="9A9A9A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pivot</a:t>
            </a:r>
            <a:r>
              <a:rPr lang="en-US" sz="1600" dirty="0">
                <a:solidFill>
                  <a:srgbClr val="9A9A9A"/>
                </a:solidFill>
                <a:latin typeface="Consolas" panose="020B0609020204030204" pitchFamily="49" charset="0"/>
              </a:rPr>
              <a:t>]: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77F59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77F59"/>
                </a:solidFill>
                <a:latin typeface="Consolas" panose="020B0609020204030204" pitchFamily="49" charset="0"/>
              </a:rPr>
              <a:t>+ </a:t>
            </a:r>
            <a:r>
              <a:rPr lang="en-US" sz="1600" dirty="0">
                <a:solidFill>
                  <a:srgbClr val="9A0055"/>
                </a:solidFill>
                <a:latin typeface="Consolas" panose="020B0609020204030204" pitchFamily="49" charset="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78AB"/>
                </a:solidFill>
                <a:latin typeface="Consolas" panose="020B0609020204030204" pitchFamily="49" charset="0"/>
              </a:rPr>
              <a:t>		while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77F59"/>
                </a:solidFill>
                <a:latin typeface="Consolas" panose="020B0609020204030204" pitchFamily="49" charset="0"/>
              </a:rPr>
              <a:t>&lt;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j </a:t>
            </a:r>
            <a:r>
              <a:rPr lang="en-US" sz="1600" dirty="0">
                <a:solidFill>
                  <a:srgbClr val="A77F59"/>
                </a:solidFill>
                <a:latin typeface="Consolas" panose="020B0609020204030204" pitchFamily="49" charset="0"/>
              </a:rPr>
              <a:t>and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sz="1600" dirty="0">
                <a:solidFill>
                  <a:srgbClr val="9A9A9A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9A9A9A"/>
                </a:solidFill>
                <a:latin typeface="Consolas" panose="020B0609020204030204" pitchFamily="49" charset="0"/>
              </a:rPr>
              <a:t>] </a:t>
            </a:r>
            <a:r>
              <a:rPr lang="en-US" sz="1600" dirty="0">
                <a:solidFill>
                  <a:srgbClr val="A77F59"/>
                </a:solidFill>
                <a:latin typeface="Consolas" panose="020B0609020204030204" pitchFamily="49" charset="0"/>
              </a:rPr>
              <a:t>&gt;=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sz="1600" dirty="0">
                <a:solidFill>
                  <a:srgbClr val="9A9A9A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pivot</a:t>
            </a:r>
            <a:r>
              <a:rPr lang="en-US" sz="1600" dirty="0">
                <a:solidFill>
                  <a:srgbClr val="9A9A9A"/>
                </a:solidFill>
                <a:latin typeface="Consolas" panose="020B0609020204030204" pitchFamily="49" charset="0"/>
              </a:rPr>
              <a:t>]: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j </a:t>
            </a:r>
            <a:r>
              <a:rPr lang="en-US" sz="1600" dirty="0">
                <a:solidFill>
                  <a:srgbClr val="A77F59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j </a:t>
            </a:r>
            <a:r>
              <a:rPr lang="en-US" sz="1600" dirty="0">
                <a:solidFill>
                  <a:srgbClr val="A77F59"/>
                </a:solidFill>
                <a:latin typeface="Consolas" panose="020B0609020204030204" pitchFamily="49" charset="0"/>
              </a:rPr>
              <a:t>‑ </a:t>
            </a:r>
            <a:r>
              <a:rPr lang="en-US" sz="1600" dirty="0">
                <a:solidFill>
                  <a:srgbClr val="9A0055"/>
                </a:solidFill>
                <a:latin typeface="Consolas" panose="020B0609020204030204" pitchFamily="49" charset="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78AB"/>
                </a:solidFill>
                <a:latin typeface="Consolas" panose="020B0609020204030204" pitchFamily="49" charset="0"/>
              </a:rPr>
              <a:t>		if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77F59"/>
                </a:solidFill>
                <a:latin typeface="Consolas" panose="020B0609020204030204" pitchFamily="49" charset="0"/>
              </a:rPr>
              <a:t>&lt;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9A9A9A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L</a:t>
            </a:r>
            <a:r>
              <a:rPr lang="en-US" sz="1600" dirty="0" smtClean="0">
                <a:solidFill>
                  <a:srgbClr val="9A9A9A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9A9A9A"/>
                </a:solidFill>
                <a:latin typeface="Consolas" panose="020B0609020204030204" pitchFamily="49" charset="0"/>
              </a:rPr>
              <a:t>],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sz="1600" dirty="0">
                <a:solidFill>
                  <a:srgbClr val="9A9A9A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9A9A9A"/>
                </a:solidFill>
                <a:latin typeface="Consolas" panose="020B0609020204030204" pitchFamily="49" charset="0"/>
              </a:rPr>
              <a:t>] </a:t>
            </a:r>
            <a:r>
              <a:rPr lang="en-US" sz="1600" dirty="0">
                <a:solidFill>
                  <a:srgbClr val="A77F59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sz="1600" dirty="0">
                <a:solidFill>
                  <a:srgbClr val="9A9A9A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9A9A9A"/>
                </a:solidFill>
                <a:latin typeface="Consolas" panose="020B0609020204030204" pitchFamily="49" charset="0"/>
              </a:rPr>
              <a:t>],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sz="1600" dirty="0">
                <a:solidFill>
                  <a:srgbClr val="9A9A9A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9A9A9A"/>
                </a:solidFill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78AB"/>
                </a:solidFill>
                <a:latin typeface="Consolas" panose="020B0609020204030204" pitchFamily="49" charset="0"/>
              </a:rPr>
              <a:t>	if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sz="1600" dirty="0">
                <a:solidFill>
                  <a:srgbClr val="9A9A9A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pivot</a:t>
            </a:r>
            <a:r>
              <a:rPr lang="en-US" sz="1600" dirty="0">
                <a:solidFill>
                  <a:srgbClr val="9A9A9A"/>
                </a:solidFill>
                <a:latin typeface="Consolas" panose="020B0609020204030204" pitchFamily="49" charset="0"/>
              </a:rPr>
              <a:t>] </a:t>
            </a:r>
            <a:r>
              <a:rPr lang="en-US" sz="1600" dirty="0">
                <a:solidFill>
                  <a:srgbClr val="A77F59"/>
                </a:solidFill>
                <a:latin typeface="Consolas" panose="020B0609020204030204" pitchFamily="49" charset="0"/>
              </a:rPr>
              <a:t>&lt;=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sz="1600" dirty="0">
                <a:solidFill>
                  <a:srgbClr val="9A9A9A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9A9A9A"/>
                </a:solidFill>
                <a:latin typeface="Consolas" panose="020B0609020204030204" pitchFamily="49" charset="0"/>
              </a:rPr>
              <a:t>]: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L</a:t>
            </a:r>
            <a:r>
              <a:rPr lang="en-US" sz="1600" dirty="0" smtClean="0">
                <a:solidFill>
                  <a:srgbClr val="9A9A9A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pivot</a:t>
            </a:r>
            <a:r>
              <a:rPr lang="en-US" sz="1600" dirty="0">
                <a:solidFill>
                  <a:srgbClr val="9A9A9A"/>
                </a:solidFill>
                <a:latin typeface="Consolas" panose="020B0609020204030204" pitchFamily="49" charset="0"/>
              </a:rPr>
              <a:t>],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sz="1600" dirty="0">
                <a:solidFill>
                  <a:srgbClr val="9A9A9A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9A9A9A"/>
                </a:solidFill>
                <a:latin typeface="Consolas" panose="020B0609020204030204" pitchFamily="49" charset="0"/>
              </a:rPr>
              <a:t>] </a:t>
            </a:r>
            <a:r>
              <a:rPr lang="en-US" sz="1600" dirty="0">
                <a:solidFill>
                  <a:srgbClr val="A77F59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sz="1600" dirty="0">
                <a:solidFill>
                  <a:srgbClr val="9A9A9A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9A9A9A"/>
                </a:solidFill>
                <a:latin typeface="Consolas" panose="020B0609020204030204" pitchFamily="49" charset="0"/>
              </a:rPr>
              <a:t>],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sz="1600" dirty="0">
                <a:solidFill>
                  <a:srgbClr val="9A9A9A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pivot</a:t>
            </a:r>
            <a:r>
              <a:rPr lang="en-US" sz="1600" dirty="0">
                <a:solidFill>
                  <a:srgbClr val="9A9A9A"/>
                </a:solidFill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pivot </a:t>
            </a:r>
            <a:r>
              <a:rPr lang="en-US" sz="1600" dirty="0">
                <a:solidFill>
                  <a:srgbClr val="A77F59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78AB"/>
                </a:solidFill>
                <a:latin typeface="Consolas" panose="020B0609020204030204" pitchFamily="49" charset="0"/>
              </a:rPr>
              <a:t>	return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pivot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2454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Quicksort – in-place version</a:t>
            </a:r>
            <a:endParaRPr lang="en-US" sz="36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55078" y="6253428"/>
            <a:ext cx="13908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20309" y="2058085"/>
            <a:ext cx="3413058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55078" y="1354189"/>
            <a:ext cx="7326280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78AB"/>
                </a:solidFill>
                <a:latin typeface="Consolas" panose="020B0609020204030204" pitchFamily="49" charset="0"/>
              </a:rPr>
              <a:t>def </a:t>
            </a:r>
            <a:r>
              <a:rPr lang="en-US" dirty="0">
                <a:solidFill>
                  <a:srgbClr val="DE4A68"/>
                </a:solidFill>
                <a:latin typeface="Consolas" panose="020B0609020204030204" pitchFamily="49" charset="0"/>
              </a:rPr>
              <a:t>quicksort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left </a:t>
            </a:r>
            <a:r>
              <a:rPr lang="en-US" dirty="0">
                <a:solidFill>
                  <a:srgbClr val="A77F59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9A0055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right </a:t>
            </a:r>
            <a:r>
              <a:rPr lang="en-US" dirty="0">
                <a:solidFill>
                  <a:srgbClr val="A77F59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9A0055"/>
                </a:solidFill>
                <a:latin typeface="Consolas" panose="020B0609020204030204" pitchFamily="49" charset="0"/>
              </a:rPr>
              <a:t>None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ar-SA" dirty="0" smtClean="0">
                <a:solidFill>
                  <a:srgbClr val="0078AB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78AB"/>
                </a:solidFill>
                <a:latin typeface="Consolas" panose="020B0609020204030204" pitchFamily="49" charset="0"/>
              </a:rPr>
              <a:t>if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right </a:t>
            </a:r>
            <a:r>
              <a:rPr lang="en-US" dirty="0">
                <a:solidFill>
                  <a:srgbClr val="0078AB"/>
                </a:solidFill>
                <a:latin typeface="Consolas" panose="020B0609020204030204" pitchFamily="49" charset="0"/>
              </a:rPr>
              <a:t>is </a:t>
            </a:r>
            <a:r>
              <a:rPr lang="en-US" dirty="0">
                <a:solidFill>
                  <a:srgbClr val="9A0055"/>
                </a:solidFill>
                <a:latin typeface="Consolas" panose="020B0609020204030204" pitchFamily="49" charset="0"/>
              </a:rPr>
              <a:t>None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ar-SA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right </a:t>
            </a:r>
            <a:r>
              <a:rPr lang="en-US" dirty="0">
                <a:solidFill>
                  <a:srgbClr val="A77F59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669A00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ar-SA" dirty="0" smtClean="0">
                <a:solidFill>
                  <a:srgbClr val="0078AB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78AB"/>
                </a:solidFill>
                <a:latin typeface="Consolas" panose="020B0609020204030204" pitchFamily="49" charset="0"/>
              </a:rPr>
              <a:t>if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right </a:t>
            </a:r>
            <a:r>
              <a:rPr lang="en-US" dirty="0">
                <a:solidFill>
                  <a:srgbClr val="A77F59"/>
                </a:solidFill>
                <a:latin typeface="Consolas" panose="020B0609020204030204" pitchFamily="49" charset="0"/>
              </a:rPr>
              <a:t>‑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left </a:t>
            </a:r>
            <a:r>
              <a:rPr lang="en-US" dirty="0">
                <a:solidFill>
                  <a:srgbClr val="A77F59"/>
                </a:solidFill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9A0055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ar-SA" dirty="0" smtClean="0">
                <a:solidFill>
                  <a:srgbClr val="708191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708191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mid </a:t>
            </a:r>
            <a:r>
              <a:rPr lang="en-US" dirty="0">
                <a:solidFill>
                  <a:srgbClr val="A77F59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partition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right</a:t>
            </a:r>
            <a:r>
              <a:rPr lang="en-US" dirty="0" smtClean="0">
                <a:solidFill>
                  <a:srgbClr val="9A9A9A"/>
                </a:solidFill>
                <a:latin typeface="Consolas" panose="020B0609020204030204" pitchFamily="49" charset="0"/>
              </a:rPr>
              <a:t>)</a:t>
            </a:r>
            <a:r>
              <a:rPr lang="he-IL" dirty="0" smtClean="0">
                <a:solidFill>
                  <a:srgbClr val="9A9A9A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9A9A9A"/>
                </a:solidFill>
                <a:latin typeface="Consolas" panose="020B0609020204030204" pitchFamily="49" charset="0"/>
              </a:rPr>
              <a:t> # divide</a:t>
            </a:r>
            <a:endParaRPr lang="en-US" dirty="0">
              <a:solidFill>
                <a:srgbClr val="70819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ar-SA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quicksort</a:t>
            </a:r>
            <a:r>
              <a:rPr lang="en-US" dirty="0" smtClean="0">
                <a:solidFill>
                  <a:srgbClr val="9A9A9A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mid</a:t>
            </a:r>
            <a:r>
              <a:rPr lang="en-US" dirty="0" smtClean="0">
                <a:solidFill>
                  <a:srgbClr val="9A9A9A"/>
                </a:solidFill>
                <a:latin typeface="Consolas" panose="020B0609020204030204" pitchFamily="49" charset="0"/>
              </a:rPr>
              <a:t>) #conquer</a:t>
            </a:r>
            <a:endParaRPr lang="en-US" dirty="0">
              <a:solidFill>
                <a:srgbClr val="9A9A9A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ar-SA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quicksort</a:t>
            </a:r>
            <a:r>
              <a:rPr lang="en-US" dirty="0" smtClean="0">
                <a:solidFill>
                  <a:srgbClr val="9A9A9A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mid</a:t>
            </a:r>
            <a:r>
              <a:rPr lang="en-US" dirty="0">
                <a:solidFill>
                  <a:srgbClr val="A77F59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9A0055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9A9A9A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right</a:t>
            </a:r>
            <a:r>
              <a:rPr lang="en-US" dirty="0" smtClean="0">
                <a:solidFill>
                  <a:srgbClr val="9A9A9A"/>
                </a:solidFill>
                <a:latin typeface="Consolas" panose="020B0609020204030204" pitchFamily="49" charset="0"/>
              </a:rPr>
              <a:t>) # conquer</a:t>
            </a:r>
            <a:endParaRPr lang="en-US" dirty="0">
              <a:solidFill>
                <a:srgbClr val="9A9A9A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708191"/>
                </a:solidFill>
                <a:latin typeface="Consolas" panose="020B0609020204030204" pitchFamily="49" charset="0"/>
              </a:rPr>
              <a:t>	</a:t>
            </a:r>
            <a:r>
              <a:rPr lang="ar-SA" dirty="0" smtClean="0">
                <a:solidFill>
                  <a:srgbClr val="708191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708191"/>
                </a:solidFill>
                <a:latin typeface="Consolas" panose="020B0609020204030204" pitchFamily="49" charset="0"/>
              </a:rPr>
              <a:t># </a:t>
            </a:r>
            <a:r>
              <a:rPr lang="en-US" dirty="0">
                <a:solidFill>
                  <a:srgbClr val="708191"/>
                </a:solidFill>
                <a:latin typeface="Consolas" panose="020B0609020204030204" pitchFamily="49" charset="0"/>
              </a:rPr>
              <a:t>Combine!</a:t>
            </a:r>
          </a:p>
          <a:p>
            <a:pPr>
              <a:lnSpc>
                <a:spcPct val="150000"/>
              </a:lnSpc>
            </a:pPr>
            <a:r>
              <a:rPr lang="ar-SA" dirty="0" smtClean="0">
                <a:solidFill>
                  <a:srgbClr val="708191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708191"/>
                </a:solidFill>
                <a:latin typeface="Consolas" panose="020B0609020204030204" pitchFamily="49" charset="0"/>
              </a:rPr>
              <a:t>	# </a:t>
            </a:r>
            <a:r>
              <a:rPr lang="en-US" dirty="0">
                <a:solidFill>
                  <a:srgbClr val="708191"/>
                </a:solidFill>
                <a:latin typeface="Consolas" panose="020B0609020204030204" pitchFamily="49" charset="0"/>
              </a:rPr>
              <a:t>Nothing to do!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35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Analysis</a:t>
            </a:r>
            <a:endParaRPr lang="en-US" sz="36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55078" y="6253428"/>
            <a:ext cx="13908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20309" y="2058085"/>
            <a:ext cx="3413058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952504"/>
            <a:ext cx="7886700" cy="57158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The length of the list is n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If the partition always occurs in the middle we will have logn divisions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To find the split point each of the n items needs to be checked against the pivot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Time complexity: O(</a:t>
            </a:r>
            <a:r>
              <a:rPr lang="en-US" sz="2400" dirty="0" err="1" smtClean="0">
                <a:sym typeface="Wingdings" panose="05000000000000000000" pitchFamily="2" charset="2"/>
              </a:rPr>
              <a:t>nlogn</a:t>
            </a:r>
            <a:r>
              <a:rPr lang="en-US" sz="2400" dirty="0" smtClean="0">
                <a:sym typeface="Wingdings" panose="05000000000000000000" pitchFamily="2" charset="2"/>
              </a:rPr>
              <a:t>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000" dirty="0" smtClean="0">
              <a:sym typeface="Wingdings" panose="05000000000000000000" pitchFamily="2" charset="2"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sz="2400" dirty="0" smtClean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8178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Analysis - unfortunately</a:t>
            </a:r>
            <a:endParaRPr lang="en-US" sz="36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55078" y="6253428"/>
            <a:ext cx="13908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20309" y="2058085"/>
            <a:ext cx="3413058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952504"/>
            <a:ext cx="7886700" cy="57158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In the worst-case the split point might not be in the middle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It might be skewed to the left or to the right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This yields uneven division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In this case the list splits into two lists of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dirty="0" smtClean="0">
                <a:sym typeface="Wingdings" panose="05000000000000000000" pitchFamily="2" charset="2"/>
              </a:rPr>
              <a:t>0 items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dirty="0" smtClean="0">
                <a:sym typeface="Wingdings" panose="05000000000000000000" pitchFamily="2" charset="2"/>
              </a:rPr>
              <a:t>n-1 items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Time complexity: O(n</a:t>
            </a:r>
            <a:r>
              <a:rPr lang="en-US" sz="2400" baseline="30000" dirty="0" smtClean="0">
                <a:sym typeface="Wingdings" panose="05000000000000000000" pitchFamily="2" charset="2"/>
              </a:rPr>
              <a:t>2</a:t>
            </a:r>
            <a:r>
              <a:rPr lang="en-US" sz="2400" dirty="0" smtClean="0">
                <a:sym typeface="Wingdings" panose="05000000000000000000" pitchFamily="2" charset="2"/>
              </a:rPr>
              <a:t>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000" dirty="0" smtClean="0">
              <a:sym typeface="Wingdings" panose="05000000000000000000" pitchFamily="2" charset="2"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sz="2400" dirty="0" smtClean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7808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Links to </a:t>
            </a:r>
            <a:r>
              <a:rPr lang="en-US" sz="3600" dirty="0" smtClean="0"/>
              <a:t>Y</a:t>
            </a:r>
            <a:r>
              <a:rPr lang="en-US" sz="3600" dirty="0" smtClean="0"/>
              <a:t>ouTube videos</a:t>
            </a:r>
            <a:endParaRPr lang="en-US" sz="36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55078" y="6253428"/>
            <a:ext cx="13908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20309" y="2058085"/>
            <a:ext cx="3413058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952504"/>
            <a:ext cx="7886700" cy="57158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hlinkClick r:id="rId2"/>
              </a:rPr>
              <a:t>BINARY search with FLAMENCO </a:t>
            </a:r>
            <a:r>
              <a:rPr lang="en-US" dirty="0" smtClean="0">
                <a:hlinkClick r:id="rId2"/>
              </a:rPr>
              <a:t>dance</a:t>
            </a:r>
            <a:endParaRPr lang="en-US" dirty="0" smtClean="0">
              <a:hlinkClick r:id="rId3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hlinkClick r:id="rId3"/>
              </a:rPr>
              <a:t>Bubble-sort </a:t>
            </a:r>
            <a:r>
              <a:rPr lang="en-US" dirty="0">
                <a:hlinkClick r:id="rId3"/>
              </a:rPr>
              <a:t>with Hungarian </a:t>
            </a:r>
            <a:r>
              <a:rPr lang="en-US" dirty="0" smtClean="0">
                <a:hlinkClick r:id="rId3"/>
              </a:rPr>
              <a:t>folk </a:t>
            </a:r>
            <a:r>
              <a:rPr lang="en-US" dirty="0">
                <a:hlinkClick r:id="rId3"/>
              </a:rPr>
              <a:t>dance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>
                <a:hlinkClick r:id="rId4"/>
              </a:rPr>
              <a:t>Merge-sort </a:t>
            </a:r>
            <a:r>
              <a:rPr lang="en-US" dirty="0">
                <a:hlinkClick r:id="rId4"/>
              </a:rPr>
              <a:t>with Transylvanian-</a:t>
            </a:r>
            <a:r>
              <a:rPr lang="en-US" dirty="0" err="1">
                <a:hlinkClick r:id="rId4"/>
              </a:rPr>
              <a:t>saxon</a:t>
            </a:r>
            <a:r>
              <a:rPr lang="en-US" dirty="0">
                <a:hlinkClick r:id="rId4"/>
              </a:rPr>
              <a:t> (German) folk dance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>
                <a:hlinkClick r:id="rId5"/>
              </a:rPr>
              <a:t>Quick-sort with Hungarian (</a:t>
            </a:r>
            <a:r>
              <a:rPr lang="en-US" dirty="0" err="1">
                <a:hlinkClick r:id="rId5"/>
              </a:rPr>
              <a:t>Küküllőmenti</a:t>
            </a:r>
            <a:r>
              <a:rPr lang="en-US" dirty="0">
                <a:hlinkClick r:id="rId5"/>
              </a:rPr>
              <a:t> </a:t>
            </a:r>
            <a:r>
              <a:rPr lang="en-US" dirty="0" err="1">
                <a:hlinkClick r:id="rId5"/>
              </a:rPr>
              <a:t>legényes</a:t>
            </a:r>
            <a:r>
              <a:rPr lang="en-US" dirty="0">
                <a:hlinkClick r:id="rId5"/>
              </a:rPr>
              <a:t>) folk dance</a:t>
            </a:r>
            <a:endParaRPr lang="en-US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000" dirty="0" smtClean="0">
              <a:sym typeface="Wingdings" panose="05000000000000000000" pitchFamily="2" charset="2"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sz="2400" dirty="0" smtClean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87282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Analysis of binary search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7100866"/>
                  </p:ext>
                </p:extLst>
              </p:nvPr>
            </p:nvGraphicFramePr>
            <p:xfrm>
              <a:off x="2370161" y="2924015"/>
              <a:ext cx="3668078" cy="34631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081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20726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5515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Comparisons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Number of items left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61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b="0" i="0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515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en-US" b="0" i="0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796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8</m:t>
                                    </m:r>
                                  </m:den>
                                </m:f>
                                <m:r>
                                  <a:rPr lang="en-US" b="0" i="0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515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235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i</a:t>
                          </a:r>
                          <a:r>
                            <a:rPr lang="en-US" baseline="0" dirty="0" smtClean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7100866"/>
                  </p:ext>
                </p:extLst>
              </p:nvPr>
            </p:nvGraphicFramePr>
            <p:xfrm>
              <a:off x="2370161" y="2924015"/>
              <a:ext cx="3668078" cy="34631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0818"/>
                    <a:gridCol w="2207260"/>
                  </a:tblGrid>
                  <a:tr h="5515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Comparisons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Number of items left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594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66575" t="-103261" b="-419565"/>
                          </a:stretch>
                        </a:blipFill>
                      </a:tcPr>
                    </a:tc>
                  </a:tr>
                  <a:tr h="5594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66575" t="-203261" b="-319565"/>
                          </a:stretch>
                        </a:blipFill>
                      </a:tcPr>
                    </a:tc>
                  </a:tr>
                  <a:tr h="6796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66575" t="-251351" b="-164865"/>
                          </a:stretch>
                        </a:blipFill>
                      </a:tcPr>
                    </a:tc>
                  </a:tr>
                  <a:tr h="5515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615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i</a:t>
                          </a:r>
                          <a:r>
                            <a:rPr lang="en-US" baseline="0" dirty="0" smtClean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66575" t="-52282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650" y="935240"/>
            <a:ext cx="7886700" cy="571588"/>
          </a:xfrm>
        </p:spPr>
        <p:txBody>
          <a:bodyPr>
            <a:no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 smtClean="0"/>
              <a:t>Each comparison eliminates about half of the remaining elements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What is the maximum number of comparisons required to check the </a:t>
            </a:r>
            <a:r>
              <a:rPr lang="en-US" sz="2400" dirty="0" err="1" smtClean="0">
                <a:sym typeface="Wingdings" panose="05000000000000000000" pitchFamily="2" charset="2"/>
              </a:rPr>
              <a:t>entrie</a:t>
            </a:r>
            <a:r>
              <a:rPr lang="en-US" sz="2400" dirty="0" smtClean="0">
                <a:sym typeface="Wingdings" panose="05000000000000000000" pitchFamily="2" charset="2"/>
              </a:rPr>
              <a:t> list?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81201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Analysis of binary search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869809"/>
                  </p:ext>
                </p:extLst>
              </p:nvPr>
            </p:nvGraphicFramePr>
            <p:xfrm>
              <a:off x="2370161" y="2924015"/>
              <a:ext cx="3668078" cy="34631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081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20726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5515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Comparisons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Number of items left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61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b="0" i="0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515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en-US" b="0" i="0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796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8</m:t>
                                    </m:r>
                                  </m:den>
                                </m:f>
                                <m:r>
                                  <a:rPr lang="en-US" b="0" i="0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515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235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i</a:t>
                          </a:r>
                          <a:r>
                            <a:rPr lang="en-US" baseline="0" dirty="0" smtClean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869809"/>
                  </p:ext>
                </p:extLst>
              </p:nvPr>
            </p:nvGraphicFramePr>
            <p:xfrm>
              <a:off x="2370161" y="2924015"/>
              <a:ext cx="3668078" cy="34631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0818"/>
                    <a:gridCol w="2207260"/>
                  </a:tblGrid>
                  <a:tr h="5515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Comparisons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Number of items left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594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66575" t="-103261" b="-419565"/>
                          </a:stretch>
                        </a:blipFill>
                      </a:tcPr>
                    </a:tc>
                  </a:tr>
                  <a:tr h="5594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66575" t="-203261" b="-319565"/>
                          </a:stretch>
                        </a:blipFill>
                      </a:tcPr>
                    </a:tc>
                  </a:tr>
                  <a:tr h="6796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66575" t="-251351" b="-164865"/>
                          </a:stretch>
                        </a:blipFill>
                      </a:tcPr>
                    </a:tc>
                  </a:tr>
                  <a:tr h="5515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615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i</a:t>
                          </a:r>
                          <a:r>
                            <a:rPr lang="en-US" baseline="0" dirty="0" smtClean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66575" t="-52282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650" y="935240"/>
            <a:ext cx="7886700" cy="571588"/>
          </a:xfrm>
        </p:spPr>
        <p:txBody>
          <a:bodyPr>
            <a:no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 smtClean="0"/>
              <a:t>When we split the list enough (</a:t>
            </a:r>
            <a:r>
              <a:rPr lang="en-US" sz="2400" dirty="0" err="1" smtClean="0"/>
              <a:t>i</a:t>
            </a:r>
            <a:r>
              <a:rPr lang="en-US" sz="2400" dirty="0" smtClean="0"/>
              <a:t> times) we end up with one element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It could be the element we are looking for or not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Either way, we are done.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5380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Analysis of binary search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85575497"/>
                  </p:ext>
                </p:extLst>
              </p:nvPr>
            </p:nvGraphicFramePr>
            <p:xfrm>
              <a:off x="2370161" y="2924015"/>
              <a:ext cx="3668078" cy="34631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081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20726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5515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Comparisons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Number of items left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61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b="0" i="0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515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en-US" b="0" i="0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796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8</m:t>
                                    </m:r>
                                  </m:den>
                                </m:f>
                                <m:r>
                                  <a:rPr lang="en-US" b="0" i="0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515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235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i</a:t>
                          </a:r>
                          <a:r>
                            <a:rPr lang="en-US" baseline="0" dirty="0" smtClean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85575497"/>
                  </p:ext>
                </p:extLst>
              </p:nvPr>
            </p:nvGraphicFramePr>
            <p:xfrm>
              <a:off x="2370161" y="2924015"/>
              <a:ext cx="3668078" cy="34631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0818"/>
                    <a:gridCol w="2207260"/>
                  </a:tblGrid>
                  <a:tr h="5515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Comparisons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Number of items left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594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66575" t="-103261" b="-419565"/>
                          </a:stretch>
                        </a:blipFill>
                      </a:tcPr>
                    </a:tc>
                  </a:tr>
                  <a:tr h="5594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66575" t="-203261" b="-319565"/>
                          </a:stretch>
                        </a:blipFill>
                      </a:tcPr>
                    </a:tc>
                  </a:tr>
                  <a:tr h="6796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66575" t="-251351" b="-164865"/>
                          </a:stretch>
                        </a:blipFill>
                      </a:tcPr>
                    </a:tc>
                  </a:tr>
                  <a:tr h="5515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615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i</a:t>
                          </a:r>
                          <a:r>
                            <a:rPr lang="en-US" baseline="0" dirty="0" smtClean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66575" t="-52282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935240"/>
                <a:ext cx="7886700" cy="571588"/>
              </a:xfrm>
            </p:spPr>
            <p:txBody>
              <a:bodyPr>
                <a:noAutofit/>
              </a:bodyPr>
              <a:lstStyle/>
              <a:p>
                <a:pPr marR="0" lvl="0" defTabSz="91440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lang="en-US" sz="2400" dirty="0" smtClean="0"/>
                  <a:t>The number of comparison to get there is </a:t>
                </a:r>
                <a:r>
                  <a:rPr lang="en-US" sz="2400" dirty="0" err="1" smtClean="0"/>
                  <a:t>i</a:t>
                </a:r>
                <a:r>
                  <a:rPr lang="en-US" sz="2400" dirty="0" smtClean="0"/>
                  <a:t> where: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r>
                  <a:rPr lang="en-US" sz="2400" dirty="0">
                    <a:sym typeface="Wingdings" panose="05000000000000000000" pitchFamily="2" charset="2"/>
                  </a:rPr>
                  <a:t>	</a:t>
                </a:r>
                <a:endParaRPr lang="en-US" sz="2400" dirty="0" smtClean="0">
                  <a:sym typeface="Wingdings" panose="05000000000000000000" pitchFamily="2" charset="2"/>
                </a:endParaRP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sz="3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3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US" sz="36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=1→</m:t>
                      </m:r>
                      <m:r>
                        <a:rPr lang="en-US" sz="36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𝑖</m:t>
                      </m:r>
                      <m:r>
                        <a:rPr lang="en-US" sz="36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 </m:t>
                      </m:r>
                      <m:func>
                        <m:funcPr>
                          <m:ctrlPr>
                            <a:rPr lang="en-US" sz="3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 b="0" i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36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sz="3600" dirty="0">
                  <a:solidFill>
                    <a:prstClr val="black"/>
                  </a:solidFill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endParaRPr lang="en-US" sz="2400" dirty="0" smtClean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  <a:defRPr/>
                </a:pPr>
                <a:endParaRPr lang="en-US" sz="24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  <a:defRPr/>
                </a:pPr>
                <a:endParaRPr lang="en-US" sz="2400" dirty="0" smtClean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935240"/>
                <a:ext cx="7886700" cy="571588"/>
              </a:xfrm>
              <a:blipFill rotWithShape="1">
                <a:blip r:embed="rId3"/>
                <a:stretch>
                  <a:fillRect l="-1005" t="-8511" b="-2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40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Analysis of binary search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1499893"/>
                  </p:ext>
                </p:extLst>
              </p:nvPr>
            </p:nvGraphicFramePr>
            <p:xfrm>
              <a:off x="2370161" y="2924015"/>
              <a:ext cx="3668078" cy="34631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081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20726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5515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Comparisons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Number of items left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61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b="0" i="0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515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en-US" b="0" i="0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796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8</m:t>
                                    </m:r>
                                  </m:den>
                                </m:f>
                                <m:r>
                                  <a:rPr lang="en-US" b="0" i="0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515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235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i</a:t>
                          </a:r>
                          <a:r>
                            <a:rPr lang="en-US" baseline="0" dirty="0" smtClean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1499893"/>
                  </p:ext>
                </p:extLst>
              </p:nvPr>
            </p:nvGraphicFramePr>
            <p:xfrm>
              <a:off x="2370161" y="2924015"/>
              <a:ext cx="3668078" cy="34631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0818"/>
                    <a:gridCol w="2207260"/>
                  </a:tblGrid>
                  <a:tr h="5515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Comparisons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Number of items left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594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66575" t="-103261" b="-419565"/>
                          </a:stretch>
                        </a:blipFill>
                      </a:tcPr>
                    </a:tc>
                  </a:tr>
                  <a:tr h="5594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66575" t="-203261" b="-319565"/>
                          </a:stretch>
                        </a:blipFill>
                      </a:tcPr>
                    </a:tc>
                  </a:tr>
                  <a:tr h="6796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66575" t="-251351" b="-164865"/>
                          </a:stretch>
                        </a:blipFill>
                      </a:tcPr>
                    </a:tc>
                  </a:tr>
                  <a:tr h="5515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615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i</a:t>
                          </a:r>
                          <a:r>
                            <a:rPr lang="en-US" baseline="0" dirty="0" smtClean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66575" t="-52282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935240"/>
                <a:ext cx="7886700" cy="571588"/>
              </a:xfrm>
            </p:spPr>
            <p:txBody>
              <a:bodyPr>
                <a:noAutofit/>
              </a:bodyPr>
              <a:lstStyle/>
              <a:p>
                <a:pPr marR="0" lvl="0" defTabSz="91440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lang="en-US" sz="2400" dirty="0" smtClean="0"/>
                  <a:t>Maximum number of comparisons is logarithmic in respect to the list length</a:t>
                </a:r>
                <a:endParaRPr lang="en-US" sz="2400" dirty="0" smtClean="0">
                  <a:sym typeface="Wingdings" panose="05000000000000000000" pitchFamily="2" charset="2"/>
                </a:endParaRP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36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(</m:t>
                      </m:r>
                      <m:func>
                        <m:funcPr>
                          <m:ctrlPr>
                            <a:rPr lang="en-US" sz="3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 b="0" i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36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36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600" dirty="0">
                  <a:solidFill>
                    <a:prstClr val="black"/>
                  </a:solidFill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endParaRPr lang="en-US" sz="2400" dirty="0" smtClean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  <a:defRPr/>
                </a:pPr>
                <a:endParaRPr lang="en-US" sz="24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  <a:defRPr/>
                </a:pPr>
                <a:endParaRPr lang="en-US" sz="2400" dirty="0" smtClean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935240"/>
                <a:ext cx="7886700" cy="571588"/>
              </a:xfrm>
              <a:blipFill rotWithShape="1">
                <a:blip r:embed="rId3"/>
                <a:stretch>
                  <a:fillRect l="-1005" t="-8511" b="-128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0527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Binary search – recursive 1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5240"/>
            <a:ext cx="7886700" cy="571588"/>
          </a:xfrm>
        </p:spPr>
        <p:txBody>
          <a:bodyPr>
            <a:noAutofit/>
          </a:bodyPr>
          <a:lstStyle/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 smtClean="0"/>
              <a:t>Assume sorted list</a:t>
            </a:r>
            <a:endParaRPr lang="en-US" sz="2400" dirty="0" smtClean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 smtClean="0">
              <a:sym typeface="Wingdings" panose="05000000000000000000" pitchFamily="2" charset="2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55078" y="6253428"/>
            <a:ext cx="13908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51742" y="2010385"/>
            <a:ext cx="7640515" cy="37394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bs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L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x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212529"/>
                </a:solidFill>
                <a:latin typeface="Courier New" panose="02070309020205020404" pitchFamily="49" charset="0"/>
              </a:rPr>
              <a:t>	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L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urier New" panose="02070309020205020404" pitchFamily="49" charset="0"/>
              </a:rPr>
              <a:t>==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212529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2400" dirty="0" smtClean="0">
                <a:solidFill>
                  <a:srgbClr val="212529"/>
                </a:solidFill>
                <a:latin typeface="Courier New" panose="02070309020205020404" pitchFamily="49" charset="0"/>
              </a:rPr>
              <a:t>	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212529"/>
                </a:solidFill>
                <a:latin typeface="Courier New" panose="02070309020205020404" pitchFamily="49" charset="0"/>
              </a:rPr>
              <a:t>	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mid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L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//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212529"/>
                </a:solidFill>
                <a:latin typeface="Courier New" panose="02070309020205020404" pitchFamily="49" charset="0"/>
              </a:rPr>
              <a:t>	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L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mid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urier New" panose="02070309020205020404" pitchFamily="49" charset="0"/>
              </a:rPr>
              <a:t>==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x: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212529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2400" dirty="0" smtClean="0">
                <a:solidFill>
                  <a:srgbClr val="212529"/>
                </a:solidFill>
                <a:latin typeface="Courier New" panose="02070309020205020404" pitchFamily="49" charset="0"/>
              </a:rPr>
              <a:t>	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212529"/>
                </a:solidFill>
                <a:latin typeface="Courier New" panose="02070309020205020404" pitchFamily="49" charset="0"/>
              </a:rPr>
              <a:t>	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FF7700"/>
                </a:solidFill>
                <a:effectLst/>
                <a:latin typeface="Courier New" panose="02070309020205020404" pitchFamily="49" charset="0"/>
              </a:rPr>
              <a:t>elif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x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L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mid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212529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2400" dirty="0" smtClean="0">
                <a:solidFill>
                  <a:srgbClr val="212529"/>
                </a:solidFill>
                <a:latin typeface="Courier New" panose="02070309020205020404" pitchFamily="49" charset="0"/>
              </a:rPr>
              <a:t>	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bs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L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:mid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x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212529"/>
                </a:solidFill>
                <a:latin typeface="Courier New" panose="02070309020205020404" pitchFamily="49" charset="0"/>
              </a:rPr>
              <a:t>	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212529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2400" dirty="0" smtClean="0">
                <a:solidFill>
                  <a:srgbClr val="212529"/>
                </a:solidFill>
                <a:latin typeface="Courier New" panose="02070309020205020404" pitchFamily="49" charset="0"/>
              </a:rPr>
              <a:t>	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bs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L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mid +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x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889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sz="28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15835</TotalTime>
  <Words>1887</Words>
  <Application>Microsoft Office PowerPoint</Application>
  <PresentationFormat>On-screen Show (4:3)</PresentationFormat>
  <Paragraphs>529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56" baseType="lpstr">
      <vt:lpstr>Arial</vt:lpstr>
      <vt:lpstr>Calibri</vt:lpstr>
      <vt:lpstr>Calibri Light</vt:lpstr>
      <vt:lpstr>Cambria Math</vt:lpstr>
      <vt:lpstr>Consolas</vt:lpstr>
      <vt:lpstr>Courier New</vt:lpstr>
      <vt:lpstr>Times New Roman</vt:lpstr>
      <vt:lpstr>Wingdings</vt:lpstr>
      <vt:lpstr>Office Theme</vt:lpstr>
      <vt:lpstr>1_Office Theme</vt:lpstr>
      <vt:lpstr>Sorting &amp; Searching</vt:lpstr>
      <vt:lpstr>Searching…</vt:lpstr>
      <vt:lpstr>Linear search</vt:lpstr>
      <vt:lpstr>Binary search</vt:lpstr>
      <vt:lpstr>Analysis of binary search</vt:lpstr>
      <vt:lpstr>Analysis of binary search</vt:lpstr>
      <vt:lpstr>Analysis of binary search</vt:lpstr>
      <vt:lpstr>Analysis of binary search</vt:lpstr>
      <vt:lpstr>Binary search – recursive 1</vt:lpstr>
      <vt:lpstr>Binary search – recursive 2</vt:lpstr>
      <vt:lpstr>The SortedList ADT</vt:lpstr>
      <vt:lpstr>Implementation of  SortedList ADT  using list</vt:lpstr>
      <vt:lpstr>Implementation of  SortedList ADT using list</vt:lpstr>
      <vt:lpstr>Implementation of  SortedList ADT using linkedlist</vt:lpstr>
      <vt:lpstr>Implementation of  SortedList ADT using linkedlist</vt:lpstr>
      <vt:lpstr>Implementation of  SortedList ADT using linkedlist </vt:lpstr>
      <vt:lpstr>Implementation of  SortedList ADT using linkedlist and generic comparison</vt:lpstr>
      <vt:lpstr>Implementation of  SortedList ADT using linkedlist  and generic comparison</vt:lpstr>
      <vt:lpstr>Implementation of  SortedList ADT using linkedlist and generic comparison</vt:lpstr>
      <vt:lpstr>Implementation of  SortedList ADT using linkedlist</vt:lpstr>
      <vt:lpstr>Quadratic-time sorting algorithms</vt:lpstr>
      <vt:lpstr>Quadratic-time sorting algorithms</vt:lpstr>
      <vt:lpstr>Quadratic-time sorting algorithms</vt:lpstr>
      <vt:lpstr>Quadratic-time sorting algorithms</vt:lpstr>
      <vt:lpstr>The invariant</vt:lpstr>
      <vt:lpstr>Quadratic-time sorting algorithms</vt:lpstr>
      <vt:lpstr>Quadratic-time sorting algorithms</vt:lpstr>
      <vt:lpstr>Quadratic-time sorting algorithms</vt:lpstr>
      <vt:lpstr>Sorting in Python</vt:lpstr>
      <vt:lpstr>Divide &amp; conquer paradigm</vt:lpstr>
      <vt:lpstr>Recursion</vt:lpstr>
      <vt:lpstr>Recursion</vt:lpstr>
      <vt:lpstr>Mergesort algorithm</vt:lpstr>
      <vt:lpstr>Mergesort analysis</vt:lpstr>
      <vt:lpstr>Mergesort algorithm</vt:lpstr>
      <vt:lpstr>Mergesort analysis</vt:lpstr>
      <vt:lpstr>Mergesort analysis</vt:lpstr>
      <vt:lpstr>Quicksort</vt:lpstr>
      <vt:lpstr>Quicksort</vt:lpstr>
      <vt:lpstr>Quicksort – v1</vt:lpstr>
      <vt:lpstr>Partitioning</vt:lpstr>
      <vt:lpstr>Quicksort – in-place version</vt:lpstr>
      <vt:lpstr>Quicksort – in-place version</vt:lpstr>
      <vt:lpstr>Analysis</vt:lpstr>
      <vt:lpstr>Analysis - unfortunately</vt:lpstr>
      <vt:lpstr>Links to YouTube videos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Meunier, Jeffrey</dc:creator>
  <cp:lastModifiedBy>Jbara, Ahmad</cp:lastModifiedBy>
  <cp:revision>400</cp:revision>
  <dcterms:created xsi:type="dcterms:W3CDTF">2016-09-06T14:21:52Z</dcterms:created>
  <dcterms:modified xsi:type="dcterms:W3CDTF">2019-03-13T20:58:49Z</dcterms:modified>
</cp:coreProperties>
</file>