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583" r:id="rId3"/>
    <p:sldId id="584" r:id="rId4"/>
    <p:sldId id="585" r:id="rId5"/>
    <p:sldId id="586" r:id="rId6"/>
    <p:sldId id="587" r:id="rId7"/>
    <p:sldId id="588" r:id="rId8"/>
    <p:sldId id="591" r:id="rId9"/>
    <p:sldId id="592" r:id="rId10"/>
    <p:sldId id="593" r:id="rId11"/>
    <p:sldId id="594" r:id="rId12"/>
    <p:sldId id="595" r:id="rId13"/>
    <p:sldId id="596" r:id="rId14"/>
    <p:sldId id="597" r:id="rId15"/>
    <p:sldId id="598" r:id="rId16"/>
    <p:sldId id="599" r:id="rId17"/>
    <p:sldId id="590" r:id="rId18"/>
    <p:sldId id="600" r:id="rId19"/>
    <p:sldId id="601" r:id="rId20"/>
    <p:sldId id="602" r:id="rId21"/>
    <p:sldId id="603" r:id="rId22"/>
    <p:sldId id="604" r:id="rId23"/>
    <p:sldId id="605" r:id="rId24"/>
    <p:sldId id="606" r:id="rId25"/>
    <p:sldId id="607" r:id="rId26"/>
    <p:sldId id="608" r:id="rId27"/>
    <p:sldId id="609" r:id="rId28"/>
    <p:sldId id="610" r:id="rId29"/>
    <p:sldId id="611" r:id="rId30"/>
    <p:sldId id="612" r:id="rId31"/>
    <p:sldId id="613" r:id="rId32"/>
    <p:sldId id="614" r:id="rId33"/>
    <p:sldId id="615" r:id="rId34"/>
    <p:sldId id="616" r:id="rId35"/>
    <p:sldId id="61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6" autoAdjust="0"/>
    <p:restoredTop sz="96395" autoAdjust="0"/>
  </p:normalViewPr>
  <p:slideViewPr>
    <p:cSldViewPr snapToGrid="0" snapToObjects="1">
      <p:cViewPr varScale="1">
        <p:scale>
          <a:sx n="111" d="100"/>
          <a:sy n="111" d="100"/>
        </p:scale>
        <p:origin x="196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17D1-82F1-4C43-9E7E-5F1B630B99B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315200" cy="1687339"/>
          </a:xfrm>
        </p:spPr>
        <p:txBody>
          <a:bodyPr>
            <a:normAutofit/>
          </a:bodyPr>
          <a:lstStyle/>
          <a:p>
            <a:pPr algn="l"/>
            <a:r>
              <a:rPr lang="en-US" sz="4500" dirty="0" smtClean="0"/>
              <a:t>Trees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CSE 2050</a:t>
            </a:r>
            <a:endParaRPr lang="en-US" sz="2800" dirty="0"/>
          </a:p>
          <a:p>
            <a:pPr algn="l"/>
            <a:r>
              <a:rPr lang="en-US" sz="2800" dirty="0" smtClean="0"/>
              <a:t>Ahmad </a:t>
            </a:r>
            <a:r>
              <a:rPr lang="en-US" sz="2800" dirty="0" err="1" smtClean="0"/>
              <a:t>Jbara</a:t>
            </a:r>
            <a:endParaRPr lang="en-US" sz="2800" dirty="0"/>
          </a:p>
          <a:p>
            <a:pPr algn="l"/>
            <a:r>
              <a:rPr lang="en-US" sz="2800" dirty="0"/>
              <a:t>University of Connecticut</a:t>
            </a:r>
          </a:p>
        </p:txBody>
      </p:sp>
    </p:spTree>
    <p:extLst>
      <p:ext uri="{BB962C8B-B14F-4D97-AF65-F5344CB8AC3E}">
        <p14:creationId xmlns:p14="http://schemas.microsoft.com/office/powerpoint/2010/main" val="19194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Tree class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948906" y="1352765"/>
            <a:ext cx="756644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def </a:t>
            </a:r>
            <a:r>
              <a:rPr lang="en-US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DE4A68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it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69A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669A00"/>
                </a:solidFill>
                <a:latin typeface="Consolas" panose="020B0609020204030204" pitchFamily="49" charset="0"/>
              </a:rPr>
              <a:t>next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9A9A9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6826" y="372598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DE4A68"/>
                </a:solidFill>
                <a:latin typeface="Consolas" panose="020B0609020204030204" pitchFamily="49" charset="0"/>
              </a:rPr>
              <a:t>printtree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print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for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child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child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3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Tree class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948906" y="938697"/>
            <a:ext cx="756644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def </a:t>
            </a:r>
            <a:r>
              <a:rPr lang="en-US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DE4A68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it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69A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669A00"/>
                </a:solidFill>
                <a:latin typeface="Consolas" panose="020B0609020204030204" pitchFamily="49" charset="0"/>
              </a:rPr>
              <a:t>next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9A9A9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6826" y="331191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DE4A68"/>
                </a:solidFill>
                <a:latin typeface="Consolas" panose="020B0609020204030204" pitchFamily="49" charset="0"/>
              </a:rPr>
              <a:t>printtree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print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for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child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child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8906" y="5295187"/>
            <a:ext cx="7108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'p'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't'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'o'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]]]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8906" y="5708800"/>
            <a:ext cx="1976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t 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Tree(T)</a:t>
            </a:r>
          </a:p>
          <a:p>
            <a:pPr lvl="0">
              <a:defRPr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t.printtree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0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Tree class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948906" y="938697"/>
            <a:ext cx="756644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def </a:t>
            </a:r>
            <a:r>
              <a:rPr lang="en-US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DE4A68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it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69A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669A00"/>
                </a:solidFill>
                <a:latin typeface="Consolas" panose="020B0609020204030204" pitchFamily="49" charset="0"/>
              </a:rPr>
              <a:t>next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9A9A9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6826" y="331191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DE4A68"/>
                </a:solidFill>
                <a:latin typeface="Consolas" panose="020B0609020204030204" pitchFamily="49" charset="0"/>
              </a:rPr>
              <a:t>printtree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print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for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child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child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8906" y="5295187"/>
            <a:ext cx="7108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'p'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't'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'o'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]]]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8906" y="5708800"/>
            <a:ext cx="1976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t 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Tree(T)</a:t>
            </a:r>
          </a:p>
          <a:p>
            <a:pPr lvl="0">
              <a:defRPr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t.printtree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50039" y="4323806"/>
            <a:ext cx="983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smtClean="0"/>
              <a:t>output</a:t>
            </a:r>
          </a:p>
          <a:p>
            <a:r>
              <a:rPr lang="pt-BR" dirty="0" smtClean="0"/>
              <a:t>c</a:t>
            </a:r>
            <a:endParaRPr lang="pt-BR" dirty="0"/>
          </a:p>
          <a:p>
            <a:r>
              <a:rPr lang="pt-BR" dirty="0"/>
              <a:t>a</a:t>
            </a:r>
          </a:p>
          <a:p>
            <a:r>
              <a:rPr lang="pt-BR" dirty="0"/>
              <a:t>p</a:t>
            </a:r>
          </a:p>
          <a:p>
            <a:r>
              <a:rPr lang="pt-BR" dirty="0"/>
              <a:t>n</a:t>
            </a:r>
          </a:p>
          <a:p>
            <a:r>
              <a:rPr lang="pt-BR" dirty="0"/>
              <a:t>t</a:t>
            </a:r>
          </a:p>
          <a:p>
            <a:r>
              <a:rPr lang="pt-BR" dirty="0"/>
              <a:t>o</a:t>
            </a:r>
          </a:p>
          <a:p>
            <a:r>
              <a:rPr lang="pt-BR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Data then children pattern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948906" y="938697"/>
            <a:ext cx="756644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def </a:t>
            </a:r>
            <a:r>
              <a:rPr lang="en-US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DE4A68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it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69A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669A00"/>
                </a:solidFill>
                <a:latin typeface="Consolas" panose="020B0609020204030204" pitchFamily="49" charset="0"/>
              </a:rPr>
              <a:t>next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9A9A9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6826" y="331191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DE4A68"/>
                </a:solidFill>
                <a:latin typeface="Consolas" panose="020B0609020204030204" pitchFamily="49" charset="0"/>
              </a:rPr>
              <a:t>printtree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print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for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child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child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8906" y="5295187"/>
            <a:ext cx="7108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'p'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't'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'o'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]]]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8906" y="5708800"/>
            <a:ext cx="1976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t 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Tree(T)</a:t>
            </a:r>
          </a:p>
          <a:p>
            <a:pPr lvl="0">
              <a:defRPr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t.printtree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50039" y="4323806"/>
            <a:ext cx="983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smtClean="0"/>
              <a:t>output</a:t>
            </a:r>
          </a:p>
          <a:p>
            <a:r>
              <a:rPr lang="pt-BR" dirty="0" smtClean="0"/>
              <a:t>c</a:t>
            </a:r>
            <a:endParaRPr lang="pt-BR" dirty="0"/>
          </a:p>
          <a:p>
            <a:r>
              <a:rPr lang="pt-BR" dirty="0"/>
              <a:t>a</a:t>
            </a:r>
          </a:p>
          <a:p>
            <a:r>
              <a:rPr lang="pt-BR" dirty="0"/>
              <a:t>p</a:t>
            </a:r>
          </a:p>
          <a:p>
            <a:r>
              <a:rPr lang="pt-BR" dirty="0"/>
              <a:t>n</a:t>
            </a:r>
          </a:p>
          <a:p>
            <a:r>
              <a:rPr lang="pt-BR" dirty="0"/>
              <a:t>t</a:t>
            </a:r>
          </a:p>
          <a:p>
            <a:r>
              <a:rPr lang="pt-BR" dirty="0"/>
              <a:t>o</a:t>
            </a:r>
          </a:p>
          <a:p>
            <a:r>
              <a:rPr lang="pt-BR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8091" y="3838755"/>
            <a:ext cx="2242867" cy="3503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Data then children pattern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948906" y="938697"/>
            <a:ext cx="756644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def </a:t>
            </a:r>
            <a:r>
              <a:rPr lang="en-US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DE4A68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it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69A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669A00"/>
                </a:solidFill>
                <a:latin typeface="Consolas" panose="020B0609020204030204" pitchFamily="49" charset="0"/>
              </a:rPr>
              <a:t>next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9A9A9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6826" y="331191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DE4A68"/>
                </a:solidFill>
                <a:latin typeface="Consolas" panose="020B0609020204030204" pitchFamily="49" charset="0"/>
              </a:rPr>
              <a:t>printtree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print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for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child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child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8906" y="5295187"/>
            <a:ext cx="7108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'p'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't'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'o'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]]]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8906" y="5708800"/>
            <a:ext cx="1976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t 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Tree(T)</a:t>
            </a:r>
          </a:p>
          <a:p>
            <a:pPr lvl="0">
              <a:defRPr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t.printtree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50039" y="4323806"/>
            <a:ext cx="983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smtClean="0"/>
              <a:t>output</a:t>
            </a:r>
          </a:p>
          <a:p>
            <a:r>
              <a:rPr lang="pt-BR" dirty="0" smtClean="0"/>
              <a:t>c</a:t>
            </a:r>
            <a:endParaRPr lang="pt-BR" dirty="0"/>
          </a:p>
          <a:p>
            <a:r>
              <a:rPr lang="pt-BR" dirty="0"/>
              <a:t>a</a:t>
            </a:r>
          </a:p>
          <a:p>
            <a:r>
              <a:rPr lang="pt-BR" dirty="0"/>
              <a:t>p</a:t>
            </a:r>
          </a:p>
          <a:p>
            <a:r>
              <a:rPr lang="pt-BR" dirty="0"/>
              <a:t>n</a:t>
            </a:r>
          </a:p>
          <a:p>
            <a:r>
              <a:rPr lang="pt-BR" dirty="0"/>
              <a:t>t</a:t>
            </a:r>
          </a:p>
          <a:p>
            <a:r>
              <a:rPr lang="pt-BR" dirty="0"/>
              <a:t>o</a:t>
            </a:r>
          </a:p>
          <a:p>
            <a:r>
              <a:rPr lang="pt-BR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38091" y="4261449"/>
            <a:ext cx="3554083" cy="7332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38091" y="3838755"/>
            <a:ext cx="2242867" cy="3503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Data then children pattern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948906" y="938697"/>
            <a:ext cx="756644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def </a:t>
            </a:r>
            <a:r>
              <a:rPr lang="en-US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DE4A68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it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69A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669A00"/>
                </a:solidFill>
                <a:latin typeface="Consolas" panose="020B0609020204030204" pitchFamily="49" charset="0"/>
              </a:rPr>
              <a:t>next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9A9A9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6826" y="331191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DE4A68"/>
                </a:solidFill>
                <a:latin typeface="Consolas" panose="020B0609020204030204" pitchFamily="49" charset="0"/>
              </a:rPr>
              <a:t>printtree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print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for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child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child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8906" y="5295187"/>
            <a:ext cx="7108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'p'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't'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'o'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]]]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8906" y="5708800"/>
            <a:ext cx="1976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t 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Tree(T)</a:t>
            </a:r>
          </a:p>
          <a:p>
            <a:pPr lvl="0">
              <a:defRPr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t.printtree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50039" y="4323806"/>
            <a:ext cx="983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smtClean="0"/>
              <a:t>output</a:t>
            </a:r>
          </a:p>
          <a:p>
            <a:r>
              <a:rPr lang="pt-BR" dirty="0" smtClean="0"/>
              <a:t>c</a:t>
            </a:r>
            <a:endParaRPr lang="pt-BR" dirty="0"/>
          </a:p>
          <a:p>
            <a:r>
              <a:rPr lang="pt-BR" dirty="0"/>
              <a:t>a</a:t>
            </a:r>
          </a:p>
          <a:p>
            <a:r>
              <a:rPr lang="pt-BR" dirty="0"/>
              <a:t>p</a:t>
            </a:r>
          </a:p>
          <a:p>
            <a:r>
              <a:rPr lang="pt-BR" dirty="0"/>
              <a:t>n</a:t>
            </a:r>
          </a:p>
          <a:p>
            <a:r>
              <a:rPr lang="pt-BR" dirty="0"/>
              <a:t>t</a:t>
            </a:r>
          </a:p>
          <a:p>
            <a:r>
              <a:rPr lang="pt-BR" dirty="0"/>
              <a:t>o</a:t>
            </a:r>
          </a:p>
          <a:p>
            <a:r>
              <a:rPr lang="pt-BR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4311"/>
            <a:ext cx="8239305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Equality between trees – data then children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948906" y="938697"/>
            <a:ext cx="79794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8AB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8AB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def </a:t>
            </a:r>
            <a:r>
              <a:rPr lang="en-US" sz="1600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 err="1">
                <a:solidFill>
                  <a:srgbClr val="DE4A68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it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669A00"/>
                </a:solidFill>
                <a:latin typeface="Consolas" panose="020B0609020204030204" pitchFamily="49" charset="0"/>
              </a:rPr>
              <a:t>iter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rgbClr val="669A00"/>
                </a:solidFill>
                <a:latin typeface="Consolas" panose="020B0609020204030204" pitchFamily="49" charset="0"/>
              </a:rPr>
              <a:t>next</a:t>
            </a:r>
            <a:r>
              <a:rPr lang="en-US" sz="16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9A9A9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78AB"/>
                </a:solidFill>
                <a:latin typeface="Consolas" panose="020B0609020204030204" pitchFamily="49" charset="0"/>
              </a:rPr>
              <a:t>for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sz="1600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def </a:t>
            </a:r>
            <a:r>
              <a:rPr lang="en-US" sz="1600" dirty="0" err="1">
                <a:solidFill>
                  <a:srgbClr val="DE4A68"/>
                </a:solidFill>
                <a:latin typeface="Consolas" panose="020B0609020204030204" pitchFamily="49" charset="0"/>
              </a:rPr>
              <a:t>printtree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8AB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print</a:t>
            </a:r>
            <a:r>
              <a:rPr lang="en-US" sz="16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78AB"/>
                </a:solidFill>
                <a:latin typeface="Consolas" panose="020B0609020204030204" pitchFamily="49" charset="0"/>
              </a:rPr>
              <a:t>	for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child </a:t>
            </a:r>
            <a:r>
              <a:rPr lang="en-US" sz="1600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</a:t>
            </a:r>
            <a:r>
              <a:rPr lang="en-US" sz="16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printtree</a:t>
            </a:r>
            <a:r>
              <a:rPr lang="en-US" sz="16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def </a:t>
            </a:r>
            <a:r>
              <a:rPr lang="en-US" sz="1600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 err="1">
                <a:solidFill>
                  <a:srgbClr val="DE4A68"/>
                </a:solidFill>
                <a:latin typeface="Consolas" panose="020B0609020204030204" pitchFamily="49" charset="0"/>
              </a:rPr>
              <a:t>eq</a:t>
            </a:r>
            <a:r>
              <a:rPr lang="en-US" sz="1600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   	return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==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and </a:t>
            </a:r>
            <a:r>
              <a:rPr lang="en-US" sz="1600" dirty="0" smtClean="0">
                <a:solidFill>
                  <a:srgbClr val="A77F59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==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948906" y="5191675"/>
            <a:ext cx="71081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669A00"/>
                </a:solidFill>
                <a:latin typeface="Consolas" panose="020B0609020204030204" pitchFamily="49" charset="0"/>
              </a:rPr>
              <a:t>'c'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sz="1600" dirty="0">
                <a:solidFill>
                  <a:srgbClr val="669A00"/>
                </a:solidFill>
                <a:latin typeface="Consolas" panose="020B0609020204030204" pitchFamily="49" charset="0"/>
              </a:rPr>
              <a:t>'a'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sz="1600" dirty="0">
                <a:solidFill>
                  <a:srgbClr val="669A00"/>
                </a:solidFill>
                <a:latin typeface="Consolas" panose="020B0609020204030204" pitchFamily="49" charset="0"/>
              </a:rPr>
              <a:t>'p'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sz="1600" dirty="0">
                <a:solidFill>
                  <a:srgbClr val="669A00"/>
                </a:solidFill>
                <a:latin typeface="Consolas" panose="020B0609020204030204" pitchFamily="49" charset="0"/>
              </a:rPr>
              <a:t>'n'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sz="1600" dirty="0">
                <a:solidFill>
                  <a:srgbClr val="669A00"/>
                </a:solidFill>
                <a:latin typeface="Consolas" panose="020B0609020204030204" pitchFamily="49" charset="0"/>
              </a:rPr>
              <a:t>'t'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]], [</a:t>
            </a:r>
            <a:r>
              <a:rPr lang="en-US" sz="1600" dirty="0">
                <a:solidFill>
                  <a:srgbClr val="669A00"/>
                </a:solidFill>
                <a:latin typeface="Consolas" panose="020B0609020204030204" pitchFamily="49" charset="0"/>
              </a:rPr>
              <a:t>'o'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sz="1600" dirty="0">
                <a:solidFill>
                  <a:srgbClr val="669A00"/>
                </a:solidFill>
                <a:latin typeface="Consolas" panose="020B0609020204030204" pitchFamily="49" charset="0"/>
              </a:rPr>
              <a:t>'n</a:t>
            </a:r>
            <a:r>
              <a:rPr lang="en-US" sz="1600" dirty="0" smtClean="0">
                <a:solidFill>
                  <a:srgbClr val="669A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]]]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T2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669A00"/>
                </a:solidFill>
                <a:latin typeface="Consolas" panose="020B0609020204030204" pitchFamily="49" charset="0"/>
              </a:rPr>
              <a:t>'c'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sz="1600" dirty="0">
                <a:solidFill>
                  <a:srgbClr val="669A00"/>
                </a:solidFill>
                <a:latin typeface="Consolas" panose="020B0609020204030204" pitchFamily="49" charset="0"/>
              </a:rPr>
              <a:t>'a'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sz="1600" dirty="0">
                <a:solidFill>
                  <a:srgbClr val="669A00"/>
                </a:solidFill>
                <a:latin typeface="Consolas" panose="020B0609020204030204" pitchFamily="49" charset="0"/>
              </a:rPr>
              <a:t>'p'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sz="1600" dirty="0">
                <a:solidFill>
                  <a:srgbClr val="669A00"/>
                </a:solidFill>
                <a:latin typeface="Consolas" panose="020B0609020204030204" pitchFamily="49" charset="0"/>
              </a:rPr>
              <a:t>'n'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sz="1600" dirty="0">
                <a:solidFill>
                  <a:srgbClr val="669A00"/>
                </a:solidFill>
                <a:latin typeface="Consolas" panose="020B0609020204030204" pitchFamily="49" charset="0"/>
              </a:rPr>
              <a:t>'t'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]], [</a:t>
            </a:r>
            <a:r>
              <a:rPr lang="en-US" sz="1600" dirty="0">
                <a:solidFill>
                  <a:srgbClr val="669A00"/>
                </a:solidFill>
                <a:latin typeface="Consolas" panose="020B0609020204030204" pitchFamily="49" charset="0"/>
              </a:rPr>
              <a:t>'o'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sz="1600" dirty="0">
                <a:solidFill>
                  <a:srgbClr val="669A00"/>
                </a:solidFill>
                <a:latin typeface="Consolas" panose="020B0609020204030204" pitchFamily="49" charset="0"/>
              </a:rPr>
              <a:t>'n</a:t>
            </a:r>
            <a:r>
              <a:rPr lang="en-US" sz="1600" dirty="0" smtClean="0">
                <a:solidFill>
                  <a:srgbClr val="669A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]]]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948905" y="5708811"/>
            <a:ext cx="3640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t1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Tree(T1)</a:t>
            </a:r>
          </a:p>
          <a:p>
            <a:pPr lvl="0">
              <a:defRPr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t2 = Tree(T2)</a:t>
            </a:r>
          </a:p>
          <a:p>
            <a:pPr lvl="0"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rint(t1==t2)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Tree traversal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 process of visiting all nodes is called </a:t>
            </a:r>
            <a:r>
              <a:rPr lang="en-US" sz="2400" b="1" i="1" dirty="0" smtClean="0">
                <a:sym typeface="Wingdings" panose="05000000000000000000" pitchFamily="2" charset="2"/>
              </a:rPr>
              <a:t>tree traversal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Three ways to do that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 smtClean="0">
                <a:sym typeface="Wingdings" panose="05000000000000000000" pitchFamily="2" charset="2"/>
              </a:rPr>
              <a:t>Preorder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 err="1" smtClean="0">
                <a:sym typeface="Wingdings" panose="05000000000000000000" pitchFamily="2" charset="2"/>
              </a:rPr>
              <a:t>Postorder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 err="1" smtClean="0">
                <a:sym typeface="Wingdings" panose="05000000000000000000" pitchFamily="2" charset="2"/>
              </a:rPr>
              <a:t>Inorder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1600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940" y="1688592"/>
            <a:ext cx="3866551" cy="322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2001"/>
            <a:ext cx="7886700" cy="808066"/>
          </a:xfrm>
        </p:spPr>
        <p:txBody>
          <a:bodyPr/>
          <a:lstStyle/>
          <a:p>
            <a:r>
              <a:rPr lang="en-US" dirty="0" smtClean="0"/>
              <a:t>Preorder &amp; </a:t>
            </a:r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6669"/>
            <a:ext cx="78867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In a preorder traversal, we visit</a:t>
            </a:r>
            <a:r>
              <a:rPr lang="en-US" i="1" dirty="0"/>
              <a:t> </a:t>
            </a:r>
            <a:r>
              <a:rPr lang="en-US" dirty="0"/>
              <a:t>the node first followed by the traversal of its </a:t>
            </a:r>
            <a:r>
              <a:rPr lang="en-US" dirty="0" smtClean="0"/>
              <a:t>children.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 err="1"/>
              <a:t>postorder</a:t>
            </a:r>
            <a:r>
              <a:rPr lang="en-US" dirty="0"/>
              <a:t> traversal, we traverse all the children and then visit the node itself</a:t>
            </a:r>
            <a:r>
              <a:rPr lang="en-US" dirty="0" smtClean="0"/>
              <a:t>.</a:t>
            </a:r>
            <a:endParaRPr lang="ar-SA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ar-SA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Visit </a:t>
            </a:r>
            <a:r>
              <a:rPr lang="en-US" dirty="0" smtClean="0"/>
              <a:t>means using the </a:t>
            </a:r>
            <a:r>
              <a:rPr lang="en-US" dirty="0"/>
              <a:t>data in the node.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01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printtree</a:t>
            </a:r>
            <a:r>
              <a:rPr lang="en-US" sz="3600" dirty="0" smtClean="0"/>
              <a:t> method uses preorder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948906" y="938697"/>
            <a:ext cx="756644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def </a:t>
            </a:r>
            <a:r>
              <a:rPr lang="en-US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DE4A68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it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69A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669A00"/>
                </a:solidFill>
                <a:latin typeface="Consolas" panose="020B0609020204030204" pitchFamily="49" charset="0"/>
              </a:rPr>
              <a:t>next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9A9A9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6826" y="331191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DE4A68"/>
                </a:solidFill>
                <a:latin typeface="Consolas" panose="020B0609020204030204" pitchFamily="49" charset="0"/>
              </a:rPr>
              <a:t>printtree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print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for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child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child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8906" y="5295187"/>
            <a:ext cx="7108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'p'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't'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'o'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]]]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8906" y="5708800"/>
            <a:ext cx="1976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t 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Tree(T)</a:t>
            </a:r>
          </a:p>
          <a:p>
            <a:pPr lvl="0">
              <a:defRPr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t.printtree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50039" y="4323806"/>
            <a:ext cx="983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smtClean="0"/>
              <a:t>output</a:t>
            </a:r>
          </a:p>
          <a:p>
            <a:r>
              <a:rPr lang="pt-BR" dirty="0" smtClean="0"/>
              <a:t>c</a:t>
            </a:r>
            <a:endParaRPr lang="pt-BR" dirty="0"/>
          </a:p>
          <a:p>
            <a:r>
              <a:rPr lang="pt-BR" dirty="0"/>
              <a:t>a</a:t>
            </a:r>
          </a:p>
          <a:p>
            <a:r>
              <a:rPr lang="pt-BR" dirty="0"/>
              <a:t>p</a:t>
            </a:r>
          </a:p>
          <a:p>
            <a:r>
              <a:rPr lang="pt-BR" dirty="0"/>
              <a:t>n</a:t>
            </a:r>
          </a:p>
          <a:p>
            <a:r>
              <a:rPr lang="pt-BR" dirty="0"/>
              <a:t>t</a:t>
            </a:r>
          </a:p>
          <a:p>
            <a:r>
              <a:rPr lang="pt-BR" dirty="0"/>
              <a:t>o</a:t>
            </a:r>
          </a:p>
          <a:p>
            <a:r>
              <a:rPr lang="pt-BR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Tree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Data type that is ideal to represent hierarchical structures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Tree is composed of </a:t>
            </a:r>
            <a:r>
              <a:rPr lang="en-US" sz="2400" b="1" i="1" dirty="0" smtClean="0">
                <a:sym typeface="Wingdings" panose="05000000000000000000" pitchFamily="2" charset="2"/>
              </a:rPr>
              <a:t>nodes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Each node has 0 or more children (</a:t>
            </a:r>
            <a:r>
              <a:rPr lang="en-US" sz="2400" b="1" i="1" dirty="0" smtClean="0">
                <a:sym typeface="Wingdings" panose="05000000000000000000" pitchFamily="2" charset="2"/>
              </a:rPr>
              <a:t>child nodes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 node is called the </a:t>
            </a:r>
            <a:r>
              <a:rPr lang="en-US" sz="2400" b="1" i="1" dirty="0" smtClean="0">
                <a:sym typeface="Wingdings" panose="05000000000000000000" pitchFamily="2" charset="2"/>
              </a:rPr>
              <a:t>parent</a:t>
            </a:r>
            <a:r>
              <a:rPr lang="en-US" sz="2400" dirty="0" smtClean="0">
                <a:sym typeface="Wingdings" panose="05000000000000000000" pitchFamily="2" charset="2"/>
              </a:rPr>
              <a:t> of its children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Each node has at most one parent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If the nodes are ordered in some way, then the tree is called </a:t>
            </a:r>
            <a:r>
              <a:rPr lang="en-US" sz="2400" b="1" i="1" dirty="0" smtClean="0">
                <a:sym typeface="Wingdings" panose="05000000000000000000" pitchFamily="2" charset="2"/>
              </a:rPr>
              <a:t>ordered tree</a:t>
            </a:r>
            <a:r>
              <a:rPr lang="en-US" sz="2400" dirty="0" smtClean="0">
                <a:sym typeface="Wingdings" panose="05000000000000000000" pitchFamily="2" charset="2"/>
              </a:rPr>
              <a:t>.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When we draw a tree we put the root on the top and children below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7768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printtree</a:t>
            </a:r>
            <a:r>
              <a:rPr lang="en-US" sz="3600" dirty="0" smtClean="0"/>
              <a:t> method uses </a:t>
            </a:r>
            <a:r>
              <a:rPr lang="en-US" sz="3600" dirty="0" err="1" smtClean="0"/>
              <a:t>postorder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948906" y="938697"/>
            <a:ext cx="756644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def </a:t>
            </a:r>
            <a:r>
              <a:rPr lang="en-US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DE4A68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it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69A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669A00"/>
                </a:solidFill>
                <a:latin typeface="Consolas" panose="020B0609020204030204" pitchFamily="49" charset="0"/>
              </a:rPr>
              <a:t>next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9A9A9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6826" y="331191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DE4A68"/>
                </a:solidFill>
                <a:latin typeface="Consolas" panose="020B0609020204030204" pitchFamily="49" charset="0"/>
              </a:rPr>
              <a:t>printtree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print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for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child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child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8906" y="5295187"/>
            <a:ext cx="7108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'p'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't'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'o'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]]]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8906" y="5708800"/>
            <a:ext cx="1976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t 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Tree(T)</a:t>
            </a:r>
          </a:p>
          <a:p>
            <a:pPr lvl="0">
              <a:defRPr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t.printtree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50039" y="4323806"/>
            <a:ext cx="983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smtClean="0"/>
              <a:t>output</a:t>
            </a:r>
          </a:p>
          <a:p>
            <a:r>
              <a:rPr lang="pt-BR" dirty="0" smtClean="0"/>
              <a:t>c</a:t>
            </a:r>
            <a:endParaRPr lang="pt-BR" dirty="0"/>
          </a:p>
          <a:p>
            <a:r>
              <a:rPr lang="pt-BR" dirty="0"/>
              <a:t>a</a:t>
            </a:r>
          </a:p>
          <a:p>
            <a:r>
              <a:rPr lang="pt-BR" dirty="0"/>
              <a:t>p</a:t>
            </a:r>
          </a:p>
          <a:p>
            <a:r>
              <a:rPr lang="pt-BR" dirty="0"/>
              <a:t>n</a:t>
            </a:r>
          </a:p>
          <a:p>
            <a:r>
              <a:rPr lang="pt-BR" dirty="0"/>
              <a:t>t</a:t>
            </a:r>
          </a:p>
          <a:p>
            <a:r>
              <a:rPr lang="pt-BR" dirty="0"/>
              <a:t>o</a:t>
            </a:r>
          </a:p>
          <a:p>
            <a:r>
              <a:rPr lang="pt-BR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printtree</a:t>
            </a:r>
            <a:r>
              <a:rPr lang="en-US" sz="3600" dirty="0" smtClean="0"/>
              <a:t> method uses </a:t>
            </a:r>
            <a:r>
              <a:rPr lang="en-US" sz="3600" dirty="0" err="1" smtClean="0"/>
              <a:t>postorder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948906" y="938697"/>
            <a:ext cx="756644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def </a:t>
            </a:r>
            <a:r>
              <a:rPr lang="en-US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DE4A68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it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69A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669A00"/>
                </a:solidFill>
                <a:latin typeface="Consolas" panose="020B0609020204030204" pitchFamily="49" charset="0"/>
              </a:rPr>
              <a:t>next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9A9A9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6826" y="3311914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DE4A68"/>
                </a:solidFill>
                <a:latin typeface="Consolas" panose="020B0609020204030204" pitchFamily="49" charset="0"/>
              </a:rPr>
              <a:t>printtree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9A9A9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for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child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child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8906" y="5295187"/>
            <a:ext cx="7108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'p'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't'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'o'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]]]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8906" y="5708800"/>
            <a:ext cx="1976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t 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Tree(T)</a:t>
            </a:r>
          </a:p>
          <a:p>
            <a:pPr lvl="0">
              <a:defRPr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t.printtree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50039" y="4323806"/>
            <a:ext cx="983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smtClean="0"/>
              <a:t>output</a:t>
            </a:r>
          </a:p>
          <a:p>
            <a:r>
              <a:rPr lang="pt-BR" dirty="0" smtClean="0"/>
              <a:t>c</a:t>
            </a:r>
            <a:endParaRPr lang="pt-BR" dirty="0"/>
          </a:p>
          <a:p>
            <a:r>
              <a:rPr lang="pt-BR" dirty="0"/>
              <a:t>a</a:t>
            </a:r>
          </a:p>
          <a:p>
            <a:r>
              <a:rPr lang="pt-BR" dirty="0"/>
              <a:t>p</a:t>
            </a:r>
          </a:p>
          <a:p>
            <a:r>
              <a:rPr lang="pt-BR" dirty="0"/>
              <a:t>n</a:t>
            </a:r>
          </a:p>
          <a:p>
            <a:r>
              <a:rPr lang="pt-BR" dirty="0"/>
              <a:t>t</a:t>
            </a:r>
          </a:p>
          <a:p>
            <a:r>
              <a:rPr lang="pt-BR" dirty="0"/>
              <a:t>o</a:t>
            </a:r>
          </a:p>
          <a:p>
            <a:r>
              <a:rPr lang="pt-BR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printtree</a:t>
            </a:r>
            <a:r>
              <a:rPr lang="en-US" sz="3600" dirty="0" smtClean="0"/>
              <a:t> method uses </a:t>
            </a:r>
            <a:r>
              <a:rPr lang="en-US" sz="3600" dirty="0" err="1" smtClean="0"/>
              <a:t>postorder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948906" y="938697"/>
            <a:ext cx="756644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def </a:t>
            </a:r>
            <a:r>
              <a:rPr lang="en-US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DE4A68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it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69A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669A00"/>
                </a:solidFill>
                <a:latin typeface="Consolas" panose="020B0609020204030204" pitchFamily="49" charset="0"/>
              </a:rPr>
              <a:t>next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9A9A9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6826" y="331191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DE4A68"/>
                </a:solidFill>
                <a:latin typeface="Consolas" panose="020B0609020204030204" pitchFamily="49" charset="0"/>
              </a:rPr>
              <a:t>printtree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9A9A9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for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child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child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printtree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print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8906" y="5295187"/>
            <a:ext cx="7108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'p'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't'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'o'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]]]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8906" y="5708800"/>
            <a:ext cx="1976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t 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Tree(T)</a:t>
            </a:r>
          </a:p>
          <a:p>
            <a:pPr lvl="0">
              <a:defRPr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t.printtree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50039" y="4323806"/>
            <a:ext cx="983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smtClean="0"/>
              <a:t>output</a:t>
            </a:r>
          </a:p>
          <a:p>
            <a:r>
              <a:rPr lang="pt-BR" dirty="0" smtClean="0"/>
              <a:t>c</a:t>
            </a:r>
            <a:endParaRPr lang="pt-BR" dirty="0"/>
          </a:p>
          <a:p>
            <a:r>
              <a:rPr lang="pt-BR" dirty="0"/>
              <a:t>a</a:t>
            </a:r>
          </a:p>
          <a:p>
            <a:r>
              <a:rPr lang="pt-BR" dirty="0"/>
              <a:t>p</a:t>
            </a:r>
          </a:p>
          <a:p>
            <a:r>
              <a:rPr lang="pt-BR" dirty="0"/>
              <a:t>n</a:t>
            </a:r>
          </a:p>
          <a:p>
            <a:r>
              <a:rPr lang="pt-BR" dirty="0"/>
              <a:t>t</a:t>
            </a:r>
          </a:p>
          <a:p>
            <a:r>
              <a:rPr lang="pt-BR" dirty="0"/>
              <a:t>o</a:t>
            </a:r>
          </a:p>
          <a:p>
            <a:r>
              <a:rPr lang="pt-BR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631297"/>
          </a:xfrm>
        </p:spPr>
        <p:txBody>
          <a:bodyPr>
            <a:noAutofit/>
          </a:bodyPr>
          <a:lstStyle/>
          <a:p>
            <a:r>
              <a:rPr lang="en-US" sz="3600" dirty="0" smtClean="0"/>
              <a:t>Height of a tree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637276" y="652722"/>
            <a:ext cx="7635456" cy="582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88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Tree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88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200" b="1" dirty="0" err="1">
                <a:solidFill>
                  <a:srgbClr val="88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lang="en-US" sz="1200" b="1" dirty="0">
                <a:solidFill>
                  <a:srgbClr val="88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(self, L):</a:t>
            </a:r>
            <a:endParaRPr lang="en-US" sz="12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    it = </a:t>
            </a:r>
            <a:r>
              <a:rPr lang="en-US" sz="1200" dirty="0" err="1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iter</a:t>
            </a: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(L)</a:t>
            </a:r>
            <a:endParaRPr lang="en-US" sz="12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self.data</a:t>
            </a: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= next(it)</a:t>
            </a:r>
            <a:endParaRPr lang="en-US" sz="12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self.children</a:t>
            </a: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= [Tree(c) </a:t>
            </a:r>
            <a:r>
              <a:rPr lang="en-US" sz="1200" b="1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c </a:t>
            </a:r>
            <a:r>
              <a:rPr lang="en-US" sz="1200" b="1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it]</a:t>
            </a:r>
            <a:endParaRPr lang="en-US" sz="12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88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printtree</a:t>
            </a: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(self):</a:t>
            </a:r>
            <a:endParaRPr lang="en-US" sz="12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    print(</a:t>
            </a:r>
            <a:r>
              <a:rPr lang="en-US" sz="1200" dirty="0" err="1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self.data</a:t>
            </a: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2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child </a:t>
            </a:r>
            <a:r>
              <a:rPr lang="en-US" sz="1200" b="1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self.children</a:t>
            </a: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                </a:t>
            </a:r>
            <a:r>
              <a:rPr lang="en-US" sz="1200" dirty="0" err="1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child.printtree</a:t>
            </a: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2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88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200" b="1" dirty="0" err="1">
                <a:solidFill>
                  <a:srgbClr val="88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eq</a:t>
            </a:r>
            <a:r>
              <a:rPr lang="en-US" sz="1200" b="1" dirty="0">
                <a:solidFill>
                  <a:srgbClr val="88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(self, other):</a:t>
            </a:r>
            <a:endParaRPr lang="en-US" sz="12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	   	</a:t>
            </a:r>
            <a:r>
              <a:rPr lang="en-US" sz="1200" b="1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self.data</a:t>
            </a: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== </a:t>
            </a:r>
            <a:r>
              <a:rPr lang="en-US" sz="1200" dirty="0" err="1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other.data</a:t>
            </a: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self.children</a:t>
            </a:r>
            <a:r>
              <a:rPr lang="en-US" sz="12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== </a:t>
            </a:r>
            <a:r>
              <a:rPr lang="en-US" sz="1200" dirty="0" err="1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other.children</a:t>
            </a:r>
            <a:endParaRPr lang="en-US" sz="12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88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height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(self):</a:t>
            </a:r>
            <a:endParaRPr lang="en-US" sz="16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      </a:t>
            </a:r>
            <a:r>
              <a:rPr lang="en-US" sz="1600" b="1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len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self.children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) == </a:t>
            </a:r>
            <a:r>
              <a:rPr lang="en-US" sz="1600" dirty="0">
                <a:solidFill>
                  <a:srgbClr val="880000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600" b="1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US" sz="16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      </a:t>
            </a:r>
            <a:r>
              <a:rPr lang="en-US" sz="1600" dirty="0" err="1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maxChildHeight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600" dirty="0">
                <a:solidFill>
                  <a:srgbClr val="880000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US" sz="16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      </a:t>
            </a:r>
            <a:r>
              <a:rPr lang="en-US" sz="1600" b="1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child </a:t>
            </a:r>
            <a:r>
              <a:rPr lang="en-US" sz="1600" b="1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self.children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600" dirty="0" err="1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childHeight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child.height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6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600" b="1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childHeight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&gt; </a:t>
            </a:r>
            <a:r>
              <a:rPr lang="en-US" sz="1600" dirty="0" err="1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maxChildHeight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          </a:t>
            </a:r>
            <a:r>
              <a:rPr lang="en-US" sz="1600" dirty="0" err="1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maxChildHeight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childHeight</a:t>
            </a:r>
            <a:endParaRPr lang="en-US" sz="16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      </a:t>
            </a:r>
            <a:r>
              <a:rPr lang="en-US" sz="1600" b="1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+ </a:t>
            </a:r>
            <a:r>
              <a:rPr lang="en-US" sz="1600" dirty="0" err="1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maxChildHeight</a:t>
            </a:r>
            <a:endParaRPr lang="en-US" sz="16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 = [</a:t>
            </a:r>
            <a:r>
              <a:rPr lang="en-US" sz="1600" dirty="0">
                <a:solidFill>
                  <a:srgbClr val="880000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'c'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[</a:t>
            </a:r>
            <a:r>
              <a:rPr lang="en-US" sz="1600" dirty="0">
                <a:solidFill>
                  <a:srgbClr val="880000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'a'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[</a:t>
            </a:r>
            <a:r>
              <a:rPr lang="en-US" sz="1600" dirty="0">
                <a:solidFill>
                  <a:srgbClr val="880000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'p'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], [</a:t>
            </a:r>
            <a:r>
              <a:rPr lang="en-US" sz="1600" dirty="0">
                <a:solidFill>
                  <a:srgbClr val="880000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'n'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], [</a:t>
            </a:r>
            <a:r>
              <a:rPr lang="en-US" sz="1600" dirty="0">
                <a:solidFill>
                  <a:srgbClr val="880000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't'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]], [</a:t>
            </a:r>
            <a:r>
              <a:rPr lang="en-US" sz="1600" dirty="0">
                <a:solidFill>
                  <a:srgbClr val="880000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'o'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[</a:t>
            </a:r>
            <a:r>
              <a:rPr lang="en-US" sz="1600" dirty="0">
                <a:solidFill>
                  <a:srgbClr val="880000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'n'</a:t>
            </a: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]]]</a:t>
            </a:r>
            <a:endParaRPr lang="en-US" sz="16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 = Tree(T)</a:t>
            </a:r>
            <a:endParaRPr lang="en-US" sz="16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print(</a:t>
            </a:r>
            <a:r>
              <a:rPr lang="en-US" sz="1600" dirty="0" err="1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t.height</a:t>
            </a:r>
            <a:r>
              <a:rPr lang="en-US" sz="1600" dirty="0" smtClean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())</a:t>
            </a:r>
            <a:endParaRPr lang="en-US" sz="16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Binary trees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 </a:t>
            </a:r>
            <a:r>
              <a:rPr lang="en-US" sz="2400" b="1" i="1" dirty="0" smtClean="0">
                <a:sym typeface="Wingdings" panose="05000000000000000000" pitchFamily="2" charset="2"/>
              </a:rPr>
              <a:t>tree</a:t>
            </a:r>
            <a:r>
              <a:rPr lang="en-US" sz="2400" dirty="0" smtClean="0">
                <a:sym typeface="Wingdings" panose="05000000000000000000" pitchFamily="2" charset="2"/>
              </a:rPr>
              <a:t> is a binary tree if every node has zero, one, or two children.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99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Nodes and references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860611" y="1215169"/>
            <a:ext cx="7557247" cy="2233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0080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BinaryTree</a:t>
            </a:r>
            <a:r>
              <a:rPr lang="en-US" dirty="0">
                <a:solidFill>
                  <a:srgbClr val="000000"/>
                </a:solidFill>
              </a:rPr>
              <a:t>:   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b="1" dirty="0" err="1" smtClean="0">
                <a:solidFill>
                  <a:srgbClr val="000080"/>
                </a:solidFill>
              </a:rPr>
              <a:t>def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__</a:t>
            </a:r>
            <a:r>
              <a:rPr lang="en-US" dirty="0" err="1">
                <a:solidFill>
                  <a:srgbClr val="000000"/>
                </a:solidFill>
              </a:rPr>
              <a:t>init</a:t>
            </a:r>
            <a:r>
              <a:rPr lang="en-US" dirty="0">
                <a:solidFill>
                  <a:srgbClr val="000000"/>
                </a:solidFill>
              </a:rPr>
              <a:t>__(</a:t>
            </a:r>
            <a:r>
              <a:rPr lang="en-US" dirty="0" err="1">
                <a:solidFill>
                  <a:srgbClr val="000000"/>
                </a:solidFill>
              </a:rPr>
              <a:t>self,data</a:t>
            </a:r>
            <a:r>
              <a:rPr lang="en-US" dirty="0">
                <a:solidFill>
                  <a:srgbClr val="000000"/>
                </a:solidFill>
              </a:rPr>
              <a:t>, left = None, right = None):       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self.data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data       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self.leftChild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left       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self.rightChild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right</a:t>
            </a:r>
            <a:r>
              <a:rPr lang="en-US" dirty="0"/>
              <a:t> </a:t>
            </a:r>
            <a:r>
              <a:rPr lang="en-US" dirty="0">
                <a:ea typeface="Calibri"/>
                <a:cs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9293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Nodes and references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860611" y="1215169"/>
            <a:ext cx="7557247" cy="2233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0080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BinaryTree</a:t>
            </a:r>
            <a:r>
              <a:rPr lang="en-US" dirty="0">
                <a:solidFill>
                  <a:srgbClr val="000000"/>
                </a:solidFill>
              </a:rPr>
              <a:t>:   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b="1" dirty="0" err="1" smtClean="0">
                <a:solidFill>
                  <a:srgbClr val="000080"/>
                </a:solidFill>
              </a:rPr>
              <a:t>def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__</a:t>
            </a:r>
            <a:r>
              <a:rPr lang="en-US" dirty="0" err="1">
                <a:solidFill>
                  <a:srgbClr val="000000"/>
                </a:solidFill>
              </a:rPr>
              <a:t>init</a:t>
            </a:r>
            <a:r>
              <a:rPr lang="en-US" dirty="0">
                <a:solidFill>
                  <a:srgbClr val="000000"/>
                </a:solidFill>
              </a:rPr>
              <a:t>__(</a:t>
            </a:r>
            <a:r>
              <a:rPr lang="en-US" dirty="0" err="1">
                <a:solidFill>
                  <a:srgbClr val="000000"/>
                </a:solidFill>
              </a:rPr>
              <a:t>self,data</a:t>
            </a:r>
            <a:r>
              <a:rPr lang="en-US" dirty="0">
                <a:solidFill>
                  <a:srgbClr val="000000"/>
                </a:solidFill>
              </a:rPr>
              <a:t>, left = None, right = None):       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self.data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data       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self.leftChild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left       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self.rightChild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right</a:t>
            </a:r>
            <a:r>
              <a:rPr lang="en-US" dirty="0"/>
              <a:t> </a:t>
            </a:r>
            <a:r>
              <a:rPr lang="en-US" dirty="0">
                <a:ea typeface="Calibri"/>
                <a:cs typeface="Arial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860611" y="4244521"/>
            <a:ext cx="510886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bt1 = </a:t>
            </a:r>
            <a:r>
              <a:rPr lang="en-US" dirty="0" err="1"/>
              <a:t>BinaryTree</a:t>
            </a:r>
            <a:r>
              <a:rPr lang="en-US" dirty="0"/>
              <a:t>(8, </a:t>
            </a:r>
            <a:r>
              <a:rPr lang="en-US" dirty="0" err="1"/>
              <a:t>BinaryTree</a:t>
            </a:r>
            <a:r>
              <a:rPr lang="en-US" dirty="0"/>
              <a:t>(5), </a:t>
            </a:r>
            <a:r>
              <a:rPr lang="en-US" dirty="0" err="1"/>
              <a:t>BinaryTree</a:t>
            </a:r>
            <a:r>
              <a:rPr lang="en-US" dirty="0"/>
              <a:t>(3))</a:t>
            </a:r>
          </a:p>
          <a:p>
            <a:pPr>
              <a:lnSpc>
                <a:spcPct val="150000"/>
              </a:lnSpc>
            </a:pPr>
            <a:r>
              <a:rPr lang="en-US" dirty="0"/>
              <a:t>bt2 = </a:t>
            </a:r>
            <a:r>
              <a:rPr lang="en-US" dirty="0" err="1"/>
              <a:t>BinaryTree</a:t>
            </a:r>
            <a:r>
              <a:rPr lang="en-US" dirty="0"/>
              <a:t>(3, </a:t>
            </a:r>
            <a:r>
              <a:rPr lang="en-US" dirty="0" err="1"/>
              <a:t>BinaryTree</a:t>
            </a:r>
            <a:r>
              <a:rPr lang="en-US" dirty="0"/>
              <a:t>(9), </a:t>
            </a:r>
            <a:r>
              <a:rPr lang="en-US" dirty="0" err="1"/>
              <a:t>BinaryTree</a:t>
            </a:r>
            <a:r>
              <a:rPr lang="en-US" dirty="0"/>
              <a:t>(1))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bt</a:t>
            </a:r>
            <a:r>
              <a:rPr lang="en-US" dirty="0"/>
              <a:t> = </a:t>
            </a:r>
            <a:r>
              <a:rPr lang="en-US" dirty="0" err="1"/>
              <a:t>BinaryTree</a:t>
            </a:r>
            <a:r>
              <a:rPr lang="en-US" dirty="0"/>
              <a:t>(7, bt1, bt2)</a:t>
            </a:r>
          </a:p>
        </p:txBody>
      </p:sp>
    </p:spTree>
    <p:extLst>
      <p:ext uri="{BB962C8B-B14F-4D97-AF65-F5344CB8AC3E}">
        <p14:creationId xmlns:p14="http://schemas.microsoft.com/office/powerpoint/2010/main" val="277687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Nodes and references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860611" y="1215169"/>
            <a:ext cx="7557247" cy="2644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  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__(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self,data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left = None, right = None):       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self.data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data       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self.leftChild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left       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self.rightChild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right</a:t>
            </a:r>
            <a:endParaRPr lang="he-I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libri"/>
                <a:cs typeface="Arial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860611" y="4244521"/>
            <a:ext cx="510886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bt1 = </a:t>
            </a:r>
            <a:r>
              <a:rPr lang="en-US" dirty="0" err="1"/>
              <a:t>BinaryTree</a:t>
            </a:r>
            <a:r>
              <a:rPr lang="en-US" dirty="0"/>
              <a:t>(8, </a:t>
            </a:r>
            <a:r>
              <a:rPr lang="en-US" dirty="0" err="1"/>
              <a:t>BinaryTree</a:t>
            </a:r>
            <a:r>
              <a:rPr lang="en-US" dirty="0"/>
              <a:t>(5), </a:t>
            </a:r>
            <a:r>
              <a:rPr lang="en-US" dirty="0" err="1"/>
              <a:t>BinaryTree</a:t>
            </a:r>
            <a:r>
              <a:rPr lang="en-US" dirty="0"/>
              <a:t>(3))</a:t>
            </a:r>
          </a:p>
          <a:p>
            <a:pPr>
              <a:lnSpc>
                <a:spcPct val="150000"/>
              </a:lnSpc>
            </a:pPr>
            <a:r>
              <a:rPr lang="en-US" dirty="0"/>
              <a:t>bt2 = </a:t>
            </a:r>
            <a:r>
              <a:rPr lang="en-US" dirty="0" err="1"/>
              <a:t>BinaryTree</a:t>
            </a:r>
            <a:r>
              <a:rPr lang="en-US" dirty="0"/>
              <a:t>(3, </a:t>
            </a:r>
            <a:r>
              <a:rPr lang="en-US" dirty="0" err="1"/>
              <a:t>BinaryTree</a:t>
            </a:r>
            <a:r>
              <a:rPr lang="en-US" dirty="0"/>
              <a:t>(9), </a:t>
            </a:r>
            <a:r>
              <a:rPr lang="en-US" dirty="0" err="1"/>
              <a:t>BinaryTree</a:t>
            </a:r>
            <a:r>
              <a:rPr lang="en-US" dirty="0"/>
              <a:t>(1))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bt</a:t>
            </a:r>
            <a:r>
              <a:rPr lang="en-US" dirty="0"/>
              <a:t> = </a:t>
            </a:r>
            <a:r>
              <a:rPr lang="en-US" dirty="0" err="1"/>
              <a:t>BinaryTree</a:t>
            </a:r>
            <a:r>
              <a:rPr lang="en-US" dirty="0"/>
              <a:t>(7, bt1, bt2)</a:t>
            </a:r>
          </a:p>
        </p:txBody>
      </p:sp>
    </p:spTree>
    <p:extLst>
      <p:ext uri="{BB962C8B-B14F-4D97-AF65-F5344CB8AC3E}">
        <p14:creationId xmlns:p14="http://schemas.microsoft.com/office/powerpoint/2010/main" val="16165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Nodes and references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05774" y="914243"/>
            <a:ext cx="67458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4455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BinaryTree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  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99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600" b="1" dirty="0" err="1">
                <a:solidFill>
                  <a:srgbClr val="99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solidFill>
                  <a:srgbClr val="99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self,data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left = None, right = None):       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self.data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data       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self.leftChild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left       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self.rightChild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right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99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preOrder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(self):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print(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self.data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end=</a:t>
            </a:r>
            <a:r>
              <a:rPr lang="en-US" sz="16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 "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self.leftChild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!= 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self.leftChild.preOrder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self.rightChild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!= 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self.rightChild.preOrder</a:t>
            </a:r>
            <a:r>
              <a:rPr lang="en-US" sz="1600" dirty="0" smtClean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bt1 =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BinaryTree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8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BinaryTree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),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BinaryTree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bt2 =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BinaryTree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BinaryTree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9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),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BinaryTree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BinaryTree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bt1, bt2)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bt.preOrder</a:t>
            </a:r>
            <a:r>
              <a:rPr lang="en-US" sz="1600" dirty="0" smtClean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8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Nodes and references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05774" y="914243"/>
            <a:ext cx="67458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4455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BinaryTree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  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99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600" b="1" dirty="0" err="1">
                <a:solidFill>
                  <a:srgbClr val="99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solidFill>
                  <a:srgbClr val="99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self,data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left = None, right = None):       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self.data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data       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self.leftChild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left       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self.rightChild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right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99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postOrder</a:t>
            </a:r>
            <a:r>
              <a:rPr lang="en-US" sz="1600" dirty="0" smtClean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(self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smtClean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if</a:t>
            </a:r>
            <a:r>
              <a:rPr lang="en-US" sz="1600" dirty="0" smtClean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self.leftChild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!= 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</a:t>
            </a:r>
            <a:r>
              <a:rPr lang="en-US" sz="1600" dirty="0" err="1" smtClean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self.leftChild.postOrder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self.rightChild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!= 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</a:t>
            </a:r>
            <a:r>
              <a:rPr lang="en-US" sz="1600" dirty="0" err="1" smtClean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self.rightChild.postOrder</a:t>
            </a:r>
            <a:r>
              <a:rPr lang="en-US" sz="1600" dirty="0" smtClean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print(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self.data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end=</a:t>
            </a:r>
            <a:r>
              <a:rPr lang="en-US" sz="16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 </a:t>
            </a:r>
            <a:r>
              <a:rPr lang="en-US" sz="1600" dirty="0" smtClean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600" dirty="0" smtClean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bt1 =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BinaryTree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8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BinaryTree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),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BinaryTree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bt2 =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BinaryTree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BinaryTree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9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),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BinaryTree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BinaryTree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bt1, bt2)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 smtClean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bt.postOrder</a:t>
            </a:r>
            <a:r>
              <a:rPr lang="en-US" sz="1600" dirty="0" smtClean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20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Tree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ym typeface="Wingdings" panose="05000000000000000000" pitchFamily="2" charset="2"/>
              </a:rPr>
              <a:t>We are interested in </a:t>
            </a:r>
            <a:r>
              <a:rPr lang="en-US" sz="2400" b="1" i="1" dirty="0">
                <a:sym typeface="Wingdings" panose="05000000000000000000" pitchFamily="2" charset="2"/>
              </a:rPr>
              <a:t>rooted trees</a:t>
            </a:r>
            <a:r>
              <a:rPr lang="en-US" sz="2400" dirty="0">
                <a:sym typeface="Wingdings" panose="05000000000000000000" pitchFamily="2" charset="2"/>
              </a:rPr>
              <a:t>. A tree with a special node called the </a:t>
            </a:r>
            <a:r>
              <a:rPr lang="en-US" sz="2400" b="1" i="1" dirty="0">
                <a:sym typeface="Wingdings" panose="05000000000000000000" pitchFamily="2" charset="2"/>
              </a:rPr>
              <a:t>root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ym typeface="Wingdings" panose="05000000000000000000" pitchFamily="2" charset="2"/>
              </a:rPr>
              <a:t>The root is the only node that does not have a </a:t>
            </a:r>
            <a:r>
              <a:rPr lang="en-US" sz="2400" dirty="0" smtClean="0">
                <a:sym typeface="Wingdings" panose="05000000000000000000" pitchFamily="2" charset="2"/>
              </a:rPr>
              <a:t>parent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Nodes that do not have children are called </a:t>
            </a:r>
            <a:r>
              <a:rPr lang="en-US" sz="2400" b="1" i="1" dirty="0" smtClean="0">
                <a:sym typeface="Wingdings" panose="05000000000000000000" pitchFamily="2" charset="2"/>
              </a:rPr>
              <a:t>leaves (leaf nodes)</a:t>
            </a:r>
            <a:endParaRPr lang="en-US" sz="2000" b="1" i="1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036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Nodes and references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05774" y="914243"/>
            <a:ext cx="67458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4455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BinaryTree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  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99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600" b="1" dirty="0" err="1">
                <a:solidFill>
                  <a:srgbClr val="99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solidFill>
                  <a:srgbClr val="99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self,data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left = None, right = None):       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self.data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data       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self.leftChild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left       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self.rightChild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right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99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inOrder</a:t>
            </a:r>
            <a:r>
              <a:rPr lang="en-US" sz="1600" dirty="0" smtClean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(self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smtClean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if</a:t>
            </a:r>
            <a:r>
              <a:rPr lang="en-US" sz="1600" dirty="0" smtClean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self.leftChild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!= 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</a:t>
            </a:r>
            <a:r>
              <a:rPr lang="en-US" sz="1600" dirty="0" err="1" smtClean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self.leftChild.inOrder</a:t>
            </a:r>
            <a:r>
              <a:rPr lang="en-US" sz="1600" dirty="0" smtClean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   print(</a:t>
            </a:r>
            <a:r>
              <a:rPr lang="en-US" sz="1600" dirty="0" err="1" smtClean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self.data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end=</a:t>
            </a:r>
            <a:r>
              <a:rPr lang="en-US" sz="16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 </a:t>
            </a:r>
            <a:r>
              <a:rPr lang="en-US" sz="1600" dirty="0" smtClean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600" dirty="0" smtClean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self.rightChild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!= 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</a:t>
            </a:r>
            <a:r>
              <a:rPr lang="en-US" sz="1600" dirty="0" err="1" smtClean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self.rightChild.inOrder</a:t>
            </a:r>
            <a:r>
              <a:rPr lang="en-US" sz="1600" dirty="0" smtClean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bt1 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BinaryTree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8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BinaryTree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),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BinaryTree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bt2 =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BinaryTree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BinaryTree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9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),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BinaryTree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BinaryTree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bt1, bt2)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 smtClean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bt.inOrder</a:t>
            </a:r>
            <a:r>
              <a:rPr lang="en-US" sz="1600" dirty="0" smtClean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Binary </a:t>
            </a:r>
            <a:r>
              <a:rPr lang="en-US" sz="3600" dirty="0" smtClean="0"/>
              <a:t>search tree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 </a:t>
            </a:r>
            <a:r>
              <a:rPr lang="en-US" sz="2400" b="1" i="1" dirty="0" smtClean="0">
                <a:sym typeface="Wingdings" panose="05000000000000000000" pitchFamily="2" charset="2"/>
              </a:rPr>
              <a:t>tree</a:t>
            </a:r>
            <a:r>
              <a:rPr lang="en-US" sz="2400" dirty="0" smtClean="0">
                <a:sym typeface="Wingdings" panose="05000000000000000000" pitchFamily="2" charset="2"/>
              </a:rPr>
              <a:t> is a binary tree if every node has zero, one, or two children</a:t>
            </a:r>
            <a:r>
              <a:rPr lang="en-US" sz="2400" dirty="0" smtClean="0">
                <a:sym typeface="Wingdings" panose="05000000000000000000" pitchFamily="2" charset="2"/>
              </a:rPr>
              <a:t>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In addition, all values in the left subtree of a node are less than the value at the root of the tree, and all values in the right subtree of a nod are greater than or equal to the value at the root.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We call this BST property.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pic>
        <p:nvPicPr>
          <p:cNvPr id="1026" name="Picture 2" descr="../_images/simpleB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355" y="3838754"/>
            <a:ext cx="2913990" cy="244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Binary </a:t>
            </a:r>
            <a:r>
              <a:rPr lang="en-US" sz="3600" dirty="0" smtClean="0"/>
              <a:t>search tree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 </a:t>
            </a:r>
            <a:r>
              <a:rPr lang="en-US" sz="2400" b="1" i="1" dirty="0" smtClean="0">
                <a:sym typeface="Wingdings" panose="05000000000000000000" pitchFamily="2" charset="2"/>
              </a:rPr>
              <a:t>tree</a:t>
            </a:r>
            <a:r>
              <a:rPr lang="en-US" sz="2400" dirty="0" smtClean="0">
                <a:sym typeface="Wingdings" panose="05000000000000000000" pitchFamily="2" charset="2"/>
              </a:rPr>
              <a:t> is a binary tree if every node has zero, one, or two children</a:t>
            </a:r>
            <a:r>
              <a:rPr lang="en-US" sz="2400" dirty="0" smtClean="0">
                <a:sym typeface="Wingdings" panose="05000000000000000000" pitchFamily="2" charset="2"/>
              </a:rPr>
              <a:t>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In addition, all values in the left subtree of a node are less than the value at the root of the tree, and all values in the right subtree of a nod are greater than or equal to the value at the root.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We call this BST property.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pic>
        <p:nvPicPr>
          <p:cNvPr id="1026" name="Picture 2" descr="../_images/simpleB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355" y="3838754"/>
            <a:ext cx="2913990" cy="244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6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Binary </a:t>
            </a:r>
            <a:r>
              <a:rPr lang="en-US" sz="3600" dirty="0" smtClean="0"/>
              <a:t>search tree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698739" y="1147156"/>
            <a:ext cx="3769744" cy="4702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333333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445588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BinarySearchTree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333333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445588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__Node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</a:t>
            </a:r>
            <a:r>
              <a:rPr lang="en-US" sz="1400" b="1" dirty="0" err="1">
                <a:solidFill>
                  <a:srgbClr val="333333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99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400" b="1" dirty="0" err="1">
                <a:solidFill>
                  <a:srgbClr val="99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lang="en-US" sz="1400" b="1" dirty="0">
                <a:solidFill>
                  <a:srgbClr val="99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self,val,left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None,right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=None):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400" dirty="0" err="1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self.val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val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400" dirty="0" err="1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self.left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= left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400" dirty="0" err="1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self.right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= right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</a:t>
            </a:r>
            <a:r>
              <a:rPr lang="en-US" sz="1400" b="1" dirty="0" err="1">
                <a:solidFill>
                  <a:srgbClr val="333333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99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preo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(self):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 print(</a:t>
            </a:r>
            <a:r>
              <a:rPr lang="en-US" sz="1400" dirty="0" err="1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self.val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 </a:t>
            </a:r>
            <a:r>
              <a:rPr lang="en-US" sz="1400" b="1" dirty="0">
                <a:solidFill>
                  <a:srgbClr val="333333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self.left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!= </a:t>
            </a:r>
            <a:r>
              <a:rPr lang="en-US" sz="1400" b="1" dirty="0">
                <a:solidFill>
                  <a:srgbClr val="333333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     </a:t>
            </a:r>
            <a:r>
              <a:rPr lang="en-US" sz="1400" dirty="0" err="1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self.left.preo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 </a:t>
            </a:r>
            <a:r>
              <a:rPr lang="en-US" sz="1400" b="1" dirty="0">
                <a:solidFill>
                  <a:srgbClr val="333333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self.right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!= </a:t>
            </a:r>
            <a:r>
              <a:rPr lang="en-US" sz="1400" b="1" dirty="0">
                <a:solidFill>
                  <a:srgbClr val="333333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     </a:t>
            </a:r>
            <a:r>
              <a:rPr lang="en-US" sz="1400" dirty="0" err="1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self.right.preo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</a:t>
            </a:r>
            <a:r>
              <a:rPr lang="en-US" sz="1400" b="1" dirty="0" err="1">
                <a:solidFill>
                  <a:srgbClr val="333333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99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getVal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(self):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 </a:t>
            </a:r>
            <a:r>
              <a:rPr lang="en-US" sz="1400" b="1" dirty="0">
                <a:solidFill>
                  <a:srgbClr val="333333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self.val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</a:t>
            </a:r>
            <a:r>
              <a:rPr lang="en-US" sz="1400" b="1" dirty="0" err="1">
                <a:solidFill>
                  <a:srgbClr val="333333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99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setVal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self,newval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 </a:t>
            </a:r>
            <a:r>
              <a:rPr lang="en-US" sz="1400" dirty="0" err="1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self.val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newval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17698" y="1086774"/>
            <a:ext cx="3769744" cy="331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algn="ctr"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algn="ctr"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. 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</a:t>
            </a:r>
            <a:r>
              <a:rPr lang="en-US" sz="1400" b="1" dirty="0" err="1">
                <a:solidFill>
                  <a:srgbClr val="333333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99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getLeft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(self):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 </a:t>
            </a:r>
            <a:r>
              <a:rPr lang="en-US" sz="1400" b="1" dirty="0">
                <a:solidFill>
                  <a:srgbClr val="333333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self.left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</a:t>
            </a:r>
            <a:r>
              <a:rPr lang="en-US" sz="1400" b="1" dirty="0" err="1">
                <a:solidFill>
                  <a:srgbClr val="333333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99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getRight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(self):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 </a:t>
            </a:r>
            <a:r>
              <a:rPr lang="en-US" sz="1400" b="1" dirty="0">
                <a:solidFill>
                  <a:srgbClr val="333333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self.right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</a:t>
            </a:r>
            <a:r>
              <a:rPr lang="en-US" sz="1400" b="1" dirty="0" err="1">
                <a:solidFill>
                  <a:srgbClr val="333333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99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setLeft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self,newleft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 </a:t>
            </a:r>
            <a:r>
              <a:rPr lang="en-US" sz="1400" dirty="0" err="1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self.left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newleft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</a:t>
            </a:r>
            <a:r>
              <a:rPr lang="en-US" sz="1400" b="1" dirty="0" err="1">
                <a:solidFill>
                  <a:srgbClr val="333333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99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setRight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self,newright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 </a:t>
            </a:r>
            <a:r>
              <a:rPr lang="en-US" sz="1400" dirty="0" err="1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self.right</a:t>
            </a:r>
            <a:r>
              <a:rPr lang="en-US" sz="1400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newright</a:t>
            </a:r>
            <a:endParaRPr lang="en-US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Binary </a:t>
            </a:r>
            <a:r>
              <a:rPr lang="en-US" sz="3600" dirty="0" smtClean="0"/>
              <a:t>search tree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750498" y="911697"/>
            <a:ext cx="8065698" cy="4933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990000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400" b="1" dirty="0" err="1">
                <a:solidFill>
                  <a:srgbClr val="990000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lang="en-US" sz="1400" b="1" dirty="0">
                <a:solidFill>
                  <a:srgbClr val="990000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(self):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self.root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990000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insert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self,val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990000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__insert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root,val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root == </a:t>
            </a:r>
            <a:r>
              <a:rPr lang="en-US" sz="14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BinarySearchTree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.__Node(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&lt;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root.getVal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root.setLeft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(__insert(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root.getLeft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(),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root.setRight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(__insert(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root.getRight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(),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root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self.root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__insert(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self.root,val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990000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preo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(self):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self.root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!= </a:t>
            </a:r>
            <a:r>
              <a:rPr lang="en-US" sz="14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self.root.preo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8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Binary </a:t>
            </a:r>
            <a:r>
              <a:rPr lang="en-US" sz="3600" dirty="0" smtClean="0"/>
              <a:t>search tree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750498" y="911697"/>
            <a:ext cx="8065698" cy="3088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990000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lst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[8 2 1 6 5]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tree =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BinarySearchTree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x </a:t>
            </a:r>
            <a:r>
              <a:rPr lang="en-US" sz="14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lst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tree.insert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(float(x))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tree.preo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__name__ == </a:t>
            </a:r>
            <a:r>
              <a:rPr lang="en-US" sz="1400" dirty="0">
                <a:solidFill>
                  <a:srgbClr val="DD11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"__main__"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main()      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0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Examples of hierarchical structures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File folder on a computer </a:t>
            </a:r>
            <a:endParaRPr lang="en-US" sz="2400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Tree of recursive function calls </a:t>
            </a:r>
            <a:endParaRPr lang="en-US" sz="2000" b="1" i="1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338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More definitions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 path is a sequence of nodes in which each node is a child of the previous node.</a:t>
            </a:r>
            <a:endParaRPr lang="en-US" sz="2400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There is a path from the root to every node in the tree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 </a:t>
            </a:r>
            <a:r>
              <a:rPr lang="en-US" sz="2400" b="1" i="1" dirty="0" smtClean="0">
                <a:sym typeface="Wingdings" panose="05000000000000000000" pitchFamily="2" charset="2"/>
              </a:rPr>
              <a:t>length of the path </a:t>
            </a:r>
            <a:r>
              <a:rPr lang="en-US" sz="2400" dirty="0" smtClean="0">
                <a:sym typeface="Wingdings" panose="05000000000000000000" pitchFamily="2" charset="2"/>
              </a:rPr>
              <a:t>is the number of edges which is one less than the number of nodes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 </a:t>
            </a:r>
            <a:r>
              <a:rPr lang="en-US" sz="2400" b="1" i="1" dirty="0" smtClean="0">
                <a:sym typeface="Wingdings" panose="05000000000000000000" pitchFamily="2" charset="2"/>
              </a:rPr>
              <a:t>descendants</a:t>
            </a:r>
            <a:r>
              <a:rPr lang="en-US" sz="2400" dirty="0" smtClean="0">
                <a:sym typeface="Wingdings" panose="05000000000000000000" pitchFamily="2" charset="2"/>
              </a:rPr>
              <a:t> of node </a:t>
            </a:r>
            <a:r>
              <a:rPr lang="en-US" sz="2400" i="1" dirty="0" smtClean="0">
                <a:sym typeface="Wingdings" panose="05000000000000000000" pitchFamily="2" charset="2"/>
              </a:rPr>
              <a:t>x</a:t>
            </a:r>
            <a:r>
              <a:rPr lang="en-US" sz="2400" dirty="0" smtClean="0">
                <a:sym typeface="Wingdings" panose="05000000000000000000" pitchFamily="2" charset="2"/>
              </a:rPr>
              <a:t> are all the nodes y for which there is a path from x to y.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If y is descendant of x, then we say that x is an </a:t>
            </a:r>
            <a:r>
              <a:rPr lang="en-US" sz="2400" b="1" i="1" dirty="0" smtClean="0">
                <a:sym typeface="Wingdings" panose="05000000000000000000" pitchFamily="2" charset="2"/>
              </a:rPr>
              <a:t>ancestor</a:t>
            </a:r>
            <a:r>
              <a:rPr lang="en-US" sz="2400" dirty="0" smtClean="0">
                <a:sym typeface="Wingdings" panose="05000000000000000000" pitchFamily="2" charset="2"/>
              </a:rPr>
              <a:t> of y.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974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More definitions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Given a tree T and a node n, the </a:t>
            </a:r>
            <a:r>
              <a:rPr lang="en-US" sz="2400" b="1" i="1" dirty="0" smtClean="0">
                <a:sym typeface="Wingdings" panose="05000000000000000000" pitchFamily="2" charset="2"/>
              </a:rPr>
              <a:t>subtree</a:t>
            </a:r>
            <a:r>
              <a:rPr lang="en-US" sz="2400" dirty="0" smtClean="0">
                <a:sym typeface="Wingdings" panose="05000000000000000000" pitchFamily="2" charset="2"/>
              </a:rPr>
              <a:t> rooted at n is the tree whose root is n and contains all descendants of n.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 </a:t>
            </a:r>
            <a:r>
              <a:rPr lang="en-US" sz="2400" b="1" dirty="0" smtClean="0">
                <a:sym typeface="Wingdings" panose="05000000000000000000" pitchFamily="2" charset="2"/>
              </a:rPr>
              <a:t>depth</a:t>
            </a:r>
            <a:r>
              <a:rPr lang="en-US" sz="2400" dirty="0" smtClean="0">
                <a:sym typeface="Wingdings" panose="05000000000000000000" pitchFamily="2" charset="2"/>
              </a:rPr>
              <a:t> of a node is the length of the path to the node from the root.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 </a:t>
            </a:r>
            <a:r>
              <a:rPr lang="en-US" sz="2400" b="1" i="1" dirty="0" smtClean="0">
                <a:sym typeface="Wingdings" panose="05000000000000000000" pitchFamily="2" charset="2"/>
              </a:rPr>
              <a:t>height</a:t>
            </a:r>
            <a:r>
              <a:rPr lang="en-US" sz="2400" dirty="0" smtClean="0">
                <a:sym typeface="Wingdings" panose="05000000000000000000" pitchFamily="2" charset="2"/>
              </a:rPr>
              <a:t> of a tree is the maximum depth of any node in the tree.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08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A recursive 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 </a:t>
            </a:r>
            <a:r>
              <a:rPr lang="en-US" sz="2400" b="1" i="1" dirty="0" smtClean="0">
                <a:sym typeface="Wingdings" panose="05000000000000000000" pitchFamily="2" charset="2"/>
              </a:rPr>
              <a:t>tree</a:t>
            </a:r>
            <a:r>
              <a:rPr lang="en-US" sz="2400" dirty="0" smtClean="0">
                <a:sym typeface="Wingdings" panose="05000000000000000000" pitchFamily="2" charset="2"/>
              </a:rPr>
              <a:t> is a root with zero or more children each of which is </a:t>
            </a:r>
            <a:r>
              <a:rPr lang="en-US" sz="2400" b="1" i="1" dirty="0" smtClean="0">
                <a:sym typeface="Wingdings" panose="05000000000000000000" pitchFamily="2" charset="2"/>
              </a:rPr>
              <a:t>tree</a:t>
            </a:r>
            <a:r>
              <a:rPr lang="en-US" sz="2400" dirty="0" smtClean="0">
                <a:sym typeface="Wingdings" panose="05000000000000000000" pitchFamily="2" charset="2"/>
              </a:rPr>
              <a:t>.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07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List of lists representation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628650" y="1578633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'p'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't'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3246" y="3675178"/>
            <a:ext cx="6711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'p'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't'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]],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'o'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669A00"/>
                </a:solidFill>
                <a:latin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]]]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827" y="1492004"/>
            <a:ext cx="2543175" cy="1838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49" y="4183811"/>
            <a:ext cx="2578110" cy="19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Tree class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948906" y="1352765"/>
            <a:ext cx="756644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def </a:t>
            </a:r>
            <a:r>
              <a:rPr lang="en-US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DE4A68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it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69A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669A00"/>
                </a:solidFill>
                <a:latin typeface="Consolas" panose="020B0609020204030204" pitchFamily="49" charset="0"/>
              </a:rPr>
              <a:t>next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9A9A9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17524</TotalTime>
  <Words>1434</Words>
  <Application>Microsoft Office PowerPoint</Application>
  <PresentationFormat>On-screen Show (4:3)</PresentationFormat>
  <Paragraphs>455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Courier</vt:lpstr>
      <vt:lpstr>Courier New</vt:lpstr>
      <vt:lpstr>inherit</vt:lpstr>
      <vt:lpstr>Times New Roman</vt:lpstr>
      <vt:lpstr>Wingdings</vt:lpstr>
      <vt:lpstr>Office Theme</vt:lpstr>
      <vt:lpstr>Trees</vt:lpstr>
      <vt:lpstr>Tree</vt:lpstr>
      <vt:lpstr>Tree</vt:lpstr>
      <vt:lpstr>Examples of hierarchical structures</vt:lpstr>
      <vt:lpstr>More definitions</vt:lpstr>
      <vt:lpstr>More definitions</vt:lpstr>
      <vt:lpstr>A recursive view</vt:lpstr>
      <vt:lpstr>List of lists representation</vt:lpstr>
      <vt:lpstr>The Tree class</vt:lpstr>
      <vt:lpstr>The Tree class</vt:lpstr>
      <vt:lpstr>The Tree class</vt:lpstr>
      <vt:lpstr>The Tree class</vt:lpstr>
      <vt:lpstr>Data then children pattern</vt:lpstr>
      <vt:lpstr>Data then children pattern</vt:lpstr>
      <vt:lpstr>Data then children pattern</vt:lpstr>
      <vt:lpstr>Equality between trees – data then children</vt:lpstr>
      <vt:lpstr>Tree traversal</vt:lpstr>
      <vt:lpstr>Preorder &amp; postorder traversal</vt:lpstr>
      <vt:lpstr>printtree method uses preorder</vt:lpstr>
      <vt:lpstr>printtree method uses postorder</vt:lpstr>
      <vt:lpstr>printtree method uses postorder</vt:lpstr>
      <vt:lpstr>printtree method uses postorder</vt:lpstr>
      <vt:lpstr>Height of a tree</vt:lpstr>
      <vt:lpstr>Binary trees</vt:lpstr>
      <vt:lpstr>Nodes and references</vt:lpstr>
      <vt:lpstr>Nodes and references</vt:lpstr>
      <vt:lpstr>Nodes and references</vt:lpstr>
      <vt:lpstr>Nodes and references</vt:lpstr>
      <vt:lpstr>Nodes and references</vt:lpstr>
      <vt:lpstr>Nodes and references</vt:lpstr>
      <vt:lpstr>Binary search tree</vt:lpstr>
      <vt:lpstr>Binary search tree</vt:lpstr>
      <vt:lpstr>Binary search tree</vt:lpstr>
      <vt:lpstr>Binary search tree</vt:lpstr>
      <vt:lpstr>Binary search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Meunier, Jeffrey</dc:creator>
  <cp:lastModifiedBy>Jbara, Ahmad</cp:lastModifiedBy>
  <cp:revision>422</cp:revision>
  <dcterms:created xsi:type="dcterms:W3CDTF">2016-09-06T14:21:52Z</dcterms:created>
  <dcterms:modified xsi:type="dcterms:W3CDTF">2019-03-26T15:00:40Z</dcterms:modified>
</cp:coreProperties>
</file>