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583" r:id="rId3"/>
    <p:sldId id="584" r:id="rId4"/>
    <p:sldId id="585" r:id="rId5"/>
    <p:sldId id="586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4" r:id="rId14"/>
    <p:sldId id="595" r:id="rId15"/>
    <p:sldId id="596" r:id="rId16"/>
    <p:sldId id="605" r:id="rId17"/>
    <p:sldId id="606" r:id="rId18"/>
    <p:sldId id="597" r:id="rId19"/>
    <p:sldId id="598" r:id="rId20"/>
    <p:sldId id="599" r:id="rId21"/>
    <p:sldId id="600" r:id="rId22"/>
    <p:sldId id="601" r:id="rId23"/>
    <p:sldId id="602" r:id="rId24"/>
    <p:sldId id="603" r:id="rId25"/>
    <p:sldId id="60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6" autoAdjust="0"/>
    <p:restoredTop sz="96395" autoAdjust="0"/>
  </p:normalViewPr>
  <p:slideViewPr>
    <p:cSldViewPr snapToGrid="0" snapToObjects="1">
      <p:cViewPr varScale="1">
        <p:scale>
          <a:sx n="111" d="100"/>
          <a:sy n="111" d="100"/>
        </p:scale>
        <p:origin x="136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4311D-0D29-44D4-ABAC-7277E105009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36754-3090-4877-8B57-6898FE4D8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17D1-82F1-4C43-9E7E-5F1B630B99B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5200" cy="1687339"/>
          </a:xfrm>
        </p:spPr>
        <p:txBody>
          <a:bodyPr>
            <a:normAutofit/>
          </a:bodyPr>
          <a:lstStyle/>
          <a:p>
            <a:pPr algn="l"/>
            <a:r>
              <a:rPr lang="en-US" sz="4500" dirty="0" smtClean="0"/>
              <a:t>Mappings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CSE 2050</a:t>
            </a:r>
            <a:endParaRPr lang="en-US" sz="2800" dirty="0"/>
          </a:p>
          <a:p>
            <a:pPr algn="l"/>
            <a:r>
              <a:rPr lang="en-US" sz="2800" dirty="0" smtClean="0"/>
              <a:t>Ahmad </a:t>
            </a:r>
            <a:r>
              <a:rPr lang="en-US" sz="2800" dirty="0" err="1" smtClean="0"/>
              <a:t>Jbara</a:t>
            </a:r>
            <a:endParaRPr lang="en-US" sz="2800" dirty="0"/>
          </a:p>
          <a:p>
            <a:pPr algn="l"/>
            <a:r>
              <a:rPr lang="en-US" sz="2800" dirty="0"/>
              <a:t>University of Connecticut</a:t>
            </a:r>
          </a:p>
        </p:txBody>
      </p:sp>
    </p:spTree>
    <p:extLst>
      <p:ext uri="{BB962C8B-B14F-4D97-AF65-F5344CB8AC3E}">
        <p14:creationId xmlns:p14="http://schemas.microsoft.com/office/powerpoint/2010/main" val="19194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Hash 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17988"/>
            <a:ext cx="7886700" cy="5715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 </a:t>
            </a:r>
            <a:r>
              <a:rPr lang="en-US" sz="2400" b="1" dirty="0" smtClean="0">
                <a:sym typeface="Wingdings" panose="05000000000000000000" pitchFamily="2" charset="2"/>
              </a:rPr>
              <a:t>hash function </a:t>
            </a:r>
            <a:r>
              <a:rPr lang="en-US" sz="2400" dirty="0" smtClean="0">
                <a:sym typeface="Wingdings" panose="05000000000000000000" pitchFamily="2" charset="2"/>
              </a:rPr>
              <a:t>takes a key and returns an integer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Most classes in Python implement the __hash__  (hash) method that does this for </a:t>
            </a:r>
            <a:r>
              <a:rPr lang="en-US" sz="2400" b="1" i="1" dirty="0" err="1" smtClean="0">
                <a:sym typeface="Wingdings" panose="05000000000000000000" pitchFamily="2" charset="2"/>
              </a:rPr>
              <a:t>hashable</a:t>
            </a:r>
            <a:r>
              <a:rPr lang="en-US" sz="2400" dirty="0" smtClean="0">
                <a:sym typeface="Wingdings" panose="05000000000000000000" pitchFamily="2" charset="2"/>
              </a:rPr>
              <a:t> objects of that class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51" y="2803585"/>
            <a:ext cx="4236648" cy="347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1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Implementation using hash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84673" y="946277"/>
            <a:ext cx="85315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HashMappingSimple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init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__(self):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self._size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self._buckets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[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ListMapping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range(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self._size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setitem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__(self, key, value):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m =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self._bucket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m[key] = value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getitem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__(self, key):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m =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self._bucket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m[key]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_bucket(self, key):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self._buckets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[hash(key) %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self._size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4672" y="5766030"/>
            <a:ext cx="8324489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b="1" dirty="0" smtClean="0">
                <a:sym typeface="Wingdings" panose="05000000000000000000" pitchFamily="2" charset="2"/>
              </a:rPr>
              <a:t>Collision</a:t>
            </a:r>
            <a:r>
              <a:rPr lang="en-US" sz="2400" dirty="0" smtClean="0">
                <a:sym typeface="Wingdings" panose="05000000000000000000" pitchFamily="2" charset="2"/>
              </a:rPr>
              <a:t> occurs when two keys are placed in the same bucket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049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How many buckets?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628649" y="1078148"/>
            <a:ext cx="750605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HashMapping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init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__(self, size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self._size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size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self._buckets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[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ListMapping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range(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self._size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)]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self._length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setitem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__(self, key, value):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m =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self._bucket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key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m: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self._length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+=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m[key] = value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self._length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&gt;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self._size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self._double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getitem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__(self, key):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m =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self._bucket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m[key]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400" dirty="0" smtClean="0"/>
              <a:t>How many buckets? Doubling &amp; rehashing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628649" y="1078148"/>
            <a:ext cx="795463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HashMapping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e-IL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_bucket(self, key):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self._buckets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[hash(key) %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self._size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_double(self):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oldbuckets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self._buckets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self._size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*=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self._buckets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[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ListMapping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range(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self._size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)]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bucket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oldbuckets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key, value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bucket.items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m =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self._bucket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m[key] = value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self._length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Factoring out a superclass </a:t>
            </a:r>
            <a:r>
              <a:rPr lang="en-US" sz="3600" smtClean="0"/>
              <a:t>- inheritance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9524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We have two implementations of the same ADT</a:t>
            </a:r>
            <a:endParaRPr lang="en-US" sz="24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Mapping is the ADT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err="1" smtClean="0">
                <a:sym typeface="Wingdings" panose="05000000000000000000" pitchFamily="2" charset="2"/>
              </a:rPr>
              <a:t>ListMapping</a:t>
            </a:r>
            <a:r>
              <a:rPr lang="en-US" sz="2000" dirty="0" smtClean="0">
                <a:sym typeface="Wingdings" panose="05000000000000000000" pitchFamily="2" charset="2"/>
              </a:rPr>
              <a:t> is one implementation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err="1" smtClean="0">
                <a:sym typeface="Wingdings" panose="05000000000000000000" pitchFamily="2" charset="2"/>
              </a:rPr>
              <a:t>HashMapping</a:t>
            </a:r>
            <a:r>
              <a:rPr lang="en-US" sz="2000" dirty="0" smtClean="0">
                <a:sym typeface="Wingdings" panose="05000000000000000000" pitchFamily="2" charset="2"/>
              </a:rPr>
              <a:t> is the other implementation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There are methods that we implemented twice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It makes sense to avoid duplicating common parts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Inheritance helps to do that</a:t>
            </a:r>
          </a:p>
        </p:txBody>
      </p:sp>
    </p:spTree>
    <p:extLst>
      <p:ext uri="{BB962C8B-B14F-4D97-AF65-F5344CB8AC3E}">
        <p14:creationId xmlns:p14="http://schemas.microsoft.com/office/powerpoint/2010/main" val="300182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Factoring out a superclass </a:t>
            </a:r>
            <a:r>
              <a:rPr lang="en-US" sz="3600" smtClean="0"/>
              <a:t>- inheritance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5569789" y="3881886"/>
            <a:ext cx="2055962" cy="1354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HashMapping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7865" y="3881887"/>
            <a:ext cx="2055962" cy="1354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ListMapping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13827" y="1316966"/>
            <a:ext cx="2055962" cy="13543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Mapping</a:t>
            </a:r>
          </a:p>
        </p:txBody>
      </p:sp>
      <p:sp>
        <p:nvSpPr>
          <p:cNvPr id="12" name="Up Arrow 11"/>
          <p:cNvSpPr/>
          <p:nvPr/>
        </p:nvSpPr>
        <p:spPr>
          <a:xfrm rot="3523257">
            <a:off x="3200902" y="2251290"/>
            <a:ext cx="310551" cy="207599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 rot="17840482">
            <a:off x="5674871" y="2166643"/>
            <a:ext cx="342180" cy="223032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00842" y="4767180"/>
            <a:ext cx="1570008" cy="3180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 part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45961" y="4767179"/>
            <a:ext cx="1570008" cy="3180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 part</a:t>
            </a:r>
          </a:p>
        </p:txBody>
      </p:sp>
    </p:spTree>
    <p:extLst>
      <p:ext uri="{BB962C8B-B14F-4D97-AF65-F5344CB8AC3E}">
        <p14:creationId xmlns:p14="http://schemas.microsoft.com/office/powerpoint/2010/main" val="258910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Factoring out a superclass </a:t>
            </a:r>
            <a:r>
              <a:rPr lang="en-US" sz="3600" smtClean="0"/>
              <a:t>- inheritance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5569789" y="3088265"/>
            <a:ext cx="2055962" cy="6383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HashMapping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7865" y="3088266"/>
            <a:ext cx="2055962" cy="6383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ListMapping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13827" y="1316966"/>
            <a:ext cx="2055962" cy="5808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Mapping</a:t>
            </a:r>
          </a:p>
        </p:txBody>
      </p:sp>
      <p:sp>
        <p:nvSpPr>
          <p:cNvPr id="12" name="Up Arrow 11"/>
          <p:cNvSpPr/>
          <p:nvPr/>
        </p:nvSpPr>
        <p:spPr>
          <a:xfrm rot="3523257">
            <a:off x="3200902" y="1440413"/>
            <a:ext cx="310551" cy="207599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 rot="17840482">
            <a:off x="5674871" y="1355766"/>
            <a:ext cx="342180" cy="223032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4017" y="3838920"/>
            <a:ext cx="3234905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__contains__(self, key):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try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self.get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(key)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except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KeyError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False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76798" y="3844677"/>
            <a:ext cx="3234905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__contains__(self, key):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try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self.get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(key)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except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KeyError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False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35758" y="902977"/>
            <a:ext cx="3234905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__contains__(self, key):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try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self.get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(key)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except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KeyError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False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7301" y="4221054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32977" y="4227895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42322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3" grpId="0"/>
      <p:bldP spid="11" grpId="0"/>
      <p:bldP spid="13" grpId="0"/>
      <p:bldP spid="4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Factoring out a superclass </a:t>
            </a:r>
            <a:r>
              <a:rPr lang="en-US" sz="3600" smtClean="0"/>
              <a:t>- inheritance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5569789" y="3088265"/>
            <a:ext cx="2055962" cy="6383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HashMapping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7865" y="3088266"/>
            <a:ext cx="2055962" cy="6383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ListMapping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13827" y="1316966"/>
            <a:ext cx="2055962" cy="5808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Mapping</a:t>
            </a:r>
          </a:p>
        </p:txBody>
      </p:sp>
      <p:sp>
        <p:nvSpPr>
          <p:cNvPr id="12" name="Up Arrow 11"/>
          <p:cNvSpPr/>
          <p:nvPr/>
        </p:nvSpPr>
        <p:spPr>
          <a:xfrm rot="3523257">
            <a:off x="3200902" y="1440413"/>
            <a:ext cx="310551" cy="207599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 rot="17840482">
            <a:off x="5674871" y="1355766"/>
            <a:ext cx="342180" cy="223032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35758" y="902977"/>
            <a:ext cx="3234905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__contains__(self, key):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try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self.get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(key)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except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KeyError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False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4619" y="3908506"/>
            <a:ext cx="3692106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get(self, key):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e =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self._entry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(key)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None: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e.value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raise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KeyError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86067" y="3950664"/>
            <a:ext cx="38845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get(self, key):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bucket =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self._bucket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(key)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bucket[key]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88853" y="4149309"/>
            <a:ext cx="2717321" cy="109057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24395" y="4162735"/>
            <a:ext cx="2871031" cy="61965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4619" y="3950664"/>
            <a:ext cx="2147977" cy="198645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86067" y="4003741"/>
            <a:ext cx="2147977" cy="198645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9058" y="1216043"/>
            <a:ext cx="2225289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get(self, key):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8845" y="1496427"/>
            <a:ext cx="2332690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raise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NotImplemented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3" grpId="0"/>
      <p:bldP spid="5" grpId="0"/>
      <p:bldP spid="6" grpId="0"/>
      <p:bldP spid="10" grpId="0" animBg="1"/>
      <p:bldP spid="10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Factoring out a superclass </a:t>
            </a:r>
            <a:r>
              <a:rPr lang="en-US" sz="3600" smtClean="0"/>
              <a:t>- inheritance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628649" y="810724"/>
            <a:ext cx="8101283" cy="6414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Mapping: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get(self, key):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raise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NotImplemented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put(self, key, value):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raise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NotImplemented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raise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NotImplemented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entryiter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(self):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raise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NotImplemented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iter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e.key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self._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entryiter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values(self):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e.value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self._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entryiter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items(self):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e.key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e.value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self._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entryiter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__contains__(self, key):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try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self.get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except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KeyError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False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True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getitem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__(self, key):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self.get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setitem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__(self, key, value):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self.put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(key, value)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"{%s}"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% 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", "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.join([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(e)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self._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entryiter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()]))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Factoring out a superclass </a:t>
            </a:r>
            <a:r>
              <a:rPr lang="en-US" sz="3600" smtClean="0"/>
              <a:t>- inheritance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628650" y="1147156"/>
            <a:ext cx="7066112" cy="5753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ListMapping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(Mapping):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init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self._entries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[]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put(self, key, value):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e =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self._entry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None: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e.value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value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self._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entries.append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(Entry(key, value))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get(self, key):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e =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self._entry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None: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e.value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raise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KeyError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_entry(self, key):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self._entries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e.key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== key: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None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entryiter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(self):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iter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self._entries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self._entries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Mappings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9524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 </a:t>
            </a:r>
            <a:r>
              <a:rPr lang="en-US" sz="2400" b="1" dirty="0" smtClean="0">
                <a:sym typeface="Wingdings" panose="05000000000000000000" pitchFamily="2" charset="2"/>
              </a:rPr>
              <a:t>mapping</a:t>
            </a:r>
            <a:r>
              <a:rPr lang="en-US" sz="2400" dirty="0" smtClean="0">
                <a:sym typeface="Wingdings" panose="05000000000000000000" pitchFamily="2" charset="2"/>
              </a:rPr>
              <a:t> is an association between two sets of things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It associates a </a:t>
            </a:r>
            <a:r>
              <a:rPr lang="en-US" sz="2400" b="1" dirty="0" smtClean="0">
                <a:sym typeface="Wingdings" panose="05000000000000000000" pitchFamily="2" charset="2"/>
              </a:rPr>
              <a:t>value</a:t>
            </a:r>
            <a:r>
              <a:rPr lang="en-US" sz="2400" dirty="0" smtClean="0">
                <a:sym typeface="Wingdings" panose="05000000000000000000" pitchFamily="2" charset="2"/>
              </a:rPr>
              <a:t> to a </a:t>
            </a:r>
            <a:r>
              <a:rPr lang="en-US" sz="2400" b="1" dirty="0" smtClean="0">
                <a:sym typeface="Wingdings" panose="05000000000000000000" pitchFamily="2" charset="2"/>
              </a:rPr>
              <a:t>key </a:t>
            </a:r>
            <a:r>
              <a:rPr lang="en-US" sz="2400" dirty="0" smtClean="0">
                <a:sym typeface="Wingdings" panose="05000000000000000000" pitchFamily="2" charset="2"/>
              </a:rPr>
              <a:t>(key-value pair)</a:t>
            </a:r>
            <a:endParaRPr lang="en-US" sz="2400" b="1" i="1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b="1" dirty="0" smtClean="0">
                <a:sym typeface="Wingdings" panose="05000000000000000000" pitchFamily="2" charset="2"/>
              </a:rPr>
              <a:t>Keys</a:t>
            </a:r>
            <a:r>
              <a:rPr lang="en-US" sz="2400" dirty="0" smtClean="0">
                <a:sym typeface="Wingdings" panose="05000000000000000000" pitchFamily="2" charset="2"/>
              </a:rPr>
              <a:t> must be unique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In Python, dictionary (</a:t>
            </a:r>
            <a:r>
              <a:rPr lang="en-US" sz="2400" dirty="0" err="1" smtClean="0">
                <a:sym typeface="Wingdings" panose="05000000000000000000" pitchFamily="2" charset="2"/>
              </a:rPr>
              <a:t>dic</a:t>
            </a:r>
            <a:r>
              <a:rPr lang="en-US" sz="2400" dirty="0" smtClean="0">
                <a:sym typeface="Wingdings" panose="05000000000000000000" pitchFamily="2" charset="2"/>
              </a:rPr>
              <a:t>) is the data type for mapping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We will implement our own dictionary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194324"/>
            <a:ext cx="8029575" cy="19716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Structures and Algorithms by GOODRICH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Factoring out a superclass </a:t>
            </a:r>
            <a:r>
              <a:rPr lang="en-US" sz="3600" smtClean="0"/>
              <a:t>- inheritance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628649" y="974624"/>
            <a:ext cx="82910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HashMapping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(Mapping):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init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__(self, size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self._size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size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self._buckets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[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ListMapping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range(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self._size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)]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self._length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entryiter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(self):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bucket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self._buckets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bucket._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entryiter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get(self, key):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bucket =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self._bucket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bucket[key]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put(self, key, value):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bucket =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self._bucket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key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bucket: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self._length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+=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bucket[key] = value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self._length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&gt;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self._size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self._double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self._length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_bucket(self, key):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self._buckets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[hash(key) %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self._size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_double(self):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oldbuckets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self._buckets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self.__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init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self._size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*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bucket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oldbuckets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key, value </a:t>
            </a:r>
            <a:r>
              <a:rPr lang="en-US" sz="14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bucket.items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self[key] = 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value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0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855583"/>
          </a:xfrm>
        </p:spPr>
        <p:txBody>
          <a:bodyPr>
            <a:noAutofit/>
          </a:bodyPr>
          <a:lstStyle/>
          <a:p>
            <a:r>
              <a:rPr lang="en-US" sz="3600" dirty="0" smtClean="0"/>
              <a:t>Back to dictionaries and </a:t>
            </a:r>
            <a:r>
              <a:rPr lang="en-US" sz="3600" dirty="0" err="1" smtClean="0"/>
              <a:t>hashable</a:t>
            </a:r>
            <a:r>
              <a:rPr lang="en-US" sz="3600" dirty="0" smtClean="0"/>
              <a:t> objects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1118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Allows to map a set of unique keys to values</a:t>
            </a:r>
            <a:endParaRPr lang="en-US" sz="2000" i="1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Only </a:t>
            </a:r>
            <a:r>
              <a:rPr lang="en-US" sz="2400" dirty="0" err="1" smtClean="0">
                <a:sym typeface="Wingdings" panose="05000000000000000000" pitchFamily="2" charset="2"/>
              </a:rPr>
              <a:t>hashable</a:t>
            </a:r>
            <a:r>
              <a:rPr lang="en-US" sz="2400" dirty="0" smtClean="0">
                <a:sym typeface="Wingdings" panose="05000000000000000000" pitchFamily="2" charset="2"/>
              </a:rPr>
              <a:t> objects can be used as keys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Object is </a:t>
            </a:r>
            <a:r>
              <a:rPr lang="en-US" sz="2400" dirty="0" err="1" smtClean="0">
                <a:sym typeface="Wingdings" panose="05000000000000000000" pitchFamily="2" charset="2"/>
              </a:rPr>
              <a:t>hashable</a:t>
            </a:r>
            <a:r>
              <a:rPr lang="en-US" sz="2400" dirty="0" smtClean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If it has a hash value that never changes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Can be compared to others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Every built-in immutable object in Python is also </a:t>
            </a:r>
            <a:r>
              <a:rPr lang="en-US" sz="2400" dirty="0" err="1" smtClean="0">
                <a:sym typeface="Wingdings" panose="05000000000000000000" pitchFamily="2" charset="2"/>
              </a:rPr>
              <a:t>hashable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Mutable types such as: list, dictionary, set are not </a:t>
            </a:r>
            <a:r>
              <a:rPr lang="en-US" sz="2400" dirty="0" err="1" smtClean="0">
                <a:sym typeface="Wingdings" panose="05000000000000000000" pitchFamily="2" charset="2"/>
              </a:rPr>
              <a:t>hashables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Cannot be used as keys in dictionaries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800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855583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Protocol that defines </a:t>
            </a:r>
            <a:r>
              <a:rPr lang="en-US" sz="3600" dirty="0" err="1" smtClean="0"/>
              <a:t>hashable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9524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This protocol consists of two methods: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__hash__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 smtClean="0">
                <a:sym typeface="Wingdings" panose="05000000000000000000" pitchFamily="2" charset="2"/>
              </a:rPr>
              <a:t>method that returns a hash value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 smtClean="0">
                <a:sym typeface="Wingdings" panose="05000000000000000000" pitchFamily="2" charset="2"/>
              </a:rPr>
              <a:t>Default for user-defined classes is based on object id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__</a:t>
            </a:r>
            <a:r>
              <a:rPr lang="en-US" sz="2000" dirty="0" err="1" smtClean="0">
                <a:sym typeface="Wingdings" panose="05000000000000000000" pitchFamily="2" charset="2"/>
              </a:rPr>
              <a:t>eq</a:t>
            </a:r>
            <a:r>
              <a:rPr lang="en-US" sz="2000" dirty="0" smtClean="0">
                <a:sym typeface="Wingdings" panose="05000000000000000000" pitchFamily="2" charset="2"/>
              </a:rPr>
              <a:t>__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 smtClean="0">
                <a:sym typeface="Wingdings" panose="05000000000000000000" pitchFamily="2" charset="2"/>
              </a:rPr>
              <a:t>method that compares equality between two object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 smtClean="0">
                <a:sym typeface="Wingdings" panose="05000000000000000000" pitchFamily="2" charset="2"/>
              </a:rPr>
              <a:t>Default for user-defined objects is false except comparing an object with itself.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Two objects that are compared to be equal MUST have the same hash value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 reverse does not need to be true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081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Object equality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9524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You have to implement __</a:t>
            </a:r>
            <a:r>
              <a:rPr lang="en-US" sz="2400" dirty="0" err="1" smtClean="0">
                <a:sym typeface="Wingdings" panose="05000000000000000000" pitchFamily="2" charset="2"/>
              </a:rPr>
              <a:t>eq</a:t>
            </a:r>
            <a:r>
              <a:rPr lang="en-US" sz="2400" dirty="0" smtClean="0">
                <a:sym typeface="Wingdings" panose="05000000000000000000" pitchFamily="2" charset="2"/>
              </a:rPr>
              <a:t>__(self, other) method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Returns True if </a:t>
            </a:r>
            <a:r>
              <a:rPr lang="en-US" sz="2000" i="1" dirty="0" smtClean="0">
                <a:sym typeface="Wingdings" panose="05000000000000000000" pitchFamily="2" charset="2"/>
              </a:rPr>
              <a:t>self</a:t>
            </a:r>
            <a:r>
              <a:rPr lang="en-US" sz="2000" dirty="0" smtClean="0">
                <a:sym typeface="Wingdings" panose="05000000000000000000" pitchFamily="2" charset="2"/>
              </a:rPr>
              <a:t> is equal to </a:t>
            </a:r>
            <a:r>
              <a:rPr lang="en-US" sz="2000" i="1" dirty="0" smtClean="0">
                <a:sym typeface="Wingdings" panose="05000000000000000000" pitchFamily="2" charset="2"/>
              </a:rPr>
              <a:t>other</a:t>
            </a:r>
            <a:r>
              <a:rPr lang="en-US" sz="2000" dirty="0" smtClean="0">
                <a:sym typeface="Wingdings" panose="05000000000000000000" pitchFamily="2" charset="2"/>
              </a:rPr>
              <a:t>, False otherwise.</a:t>
            </a:r>
            <a:endParaRPr lang="en-US" sz="2000" b="1" i="1" dirty="0" smtClean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Raises an exception if __</a:t>
            </a:r>
            <a:r>
              <a:rPr lang="en-US" sz="2000" dirty="0" err="1" smtClean="0">
                <a:sym typeface="Wingdings" panose="05000000000000000000" pitchFamily="2" charset="2"/>
              </a:rPr>
              <a:t>eq</a:t>
            </a:r>
            <a:r>
              <a:rPr lang="en-US" sz="2000" dirty="0" smtClean="0">
                <a:sym typeface="Wingdings" panose="05000000000000000000" pitchFamily="2" charset="2"/>
              </a:rPr>
              <a:t>__ does not how to compare between </a:t>
            </a:r>
            <a:r>
              <a:rPr lang="en-US" sz="2000" i="1" dirty="0" smtClean="0">
                <a:sym typeface="Wingdings" panose="05000000000000000000" pitchFamily="2" charset="2"/>
              </a:rPr>
              <a:t>self</a:t>
            </a:r>
            <a:r>
              <a:rPr lang="en-US" sz="2000" dirty="0" smtClean="0">
                <a:sym typeface="Wingdings" panose="05000000000000000000" pitchFamily="2" charset="2"/>
              </a:rPr>
              <a:t> and </a:t>
            </a:r>
            <a:r>
              <a:rPr lang="en-US" sz="2000" i="1" dirty="0" smtClean="0">
                <a:sym typeface="Wingdings" panose="05000000000000000000" pitchFamily="2" charset="2"/>
              </a:rPr>
              <a:t>other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Default behavior of __</a:t>
            </a:r>
            <a:r>
              <a:rPr lang="en-US" sz="2400" dirty="0" err="1" smtClean="0">
                <a:sym typeface="Wingdings" panose="05000000000000000000" pitchFamily="2" charset="2"/>
              </a:rPr>
              <a:t>eq</a:t>
            </a:r>
            <a:r>
              <a:rPr lang="en-US" sz="2400" dirty="0" smtClean="0">
                <a:sym typeface="Wingdings" panose="05000000000000000000" pitchFamily="2" charset="2"/>
              </a:rPr>
              <a:t>__ returns True just if you compare an object with itself.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Two objects with same content but different ids will yield False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Two references that point to the same object will yield True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9690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Object hashes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9524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An object hash is a number that represents the value of the object</a:t>
            </a:r>
            <a:endParaRPr lang="en-US" sz="2000" i="1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Can be obtained using the hash(</a:t>
            </a:r>
            <a:r>
              <a:rPr lang="en-US" sz="2400" i="1" dirty="0" smtClean="0">
                <a:sym typeface="Wingdings" panose="05000000000000000000" pitchFamily="2" charset="2"/>
              </a:rPr>
              <a:t>object</a:t>
            </a:r>
            <a:r>
              <a:rPr lang="en-US" sz="2400" dirty="0" smtClean="0">
                <a:sym typeface="Wingdings" panose="05000000000000000000" pitchFamily="2" charset="2"/>
              </a:rPr>
              <a:t>) method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 built-in </a:t>
            </a:r>
            <a:r>
              <a:rPr lang="en-US" sz="2400" i="1" dirty="0" smtClean="0">
                <a:sym typeface="Wingdings" panose="05000000000000000000" pitchFamily="2" charset="2"/>
              </a:rPr>
              <a:t>hash</a:t>
            </a:r>
            <a:r>
              <a:rPr lang="en-US" sz="2400" dirty="0" smtClean="0">
                <a:sym typeface="Wingdings" panose="05000000000000000000" pitchFamily="2" charset="2"/>
              </a:rPr>
              <a:t> calls the </a:t>
            </a:r>
            <a:r>
              <a:rPr lang="en-US" sz="2400" i="1" dirty="0" smtClean="0">
                <a:sym typeface="Wingdings" panose="05000000000000000000" pitchFamily="2" charset="2"/>
              </a:rPr>
              <a:t>__hash__ </a:t>
            </a:r>
            <a:r>
              <a:rPr lang="en-US" sz="2400" dirty="0" smtClean="0">
                <a:sym typeface="Wingdings" panose="05000000000000000000" pitchFamily="2" charset="2"/>
              </a:rPr>
              <a:t>method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This is possible if the object is </a:t>
            </a:r>
            <a:r>
              <a:rPr lang="en-US" sz="2400" i="1" dirty="0" err="1" smtClean="0">
                <a:sym typeface="Wingdings" panose="05000000000000000000" pitchFamily="2" charset="2"/>
              </a:rPr>
              <a:t>hashable</a:t>
            </a:r>
            <a:endParaRPr lang="en-US" sz="2400" i="1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782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Hashable</a:t>
            </a:r>
            <a:r>
              <a:rPr lang="en-US" sz="3600" dirty="0" smtClean="0"/>
              <a:t> object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49" y="1249033"/>
            <a:ext cx="77438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Mapping ADT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9524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 mapping is a collection of key-value pairs, keys are unique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It supports the following methods: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56338"/>
              </p:ext>
            </p:extLst>
          </p:nvPr>
        </p:nvGraphicFramePr>
        <p:xfrm>
          <a:off x="919263" y="2534288"/>
          <a:ext cx="6583680" cy="2166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6700">
                  <a:extLst>
                    <a:ext uri="{9D8B030D-6E8A-4147-A177-3AD203B41FA5}">
                      <a16:colId xmlns:a16="http://schemas.microsoft.com/office/drawing/2014/main" val="2232002867"/>
                    </a:ext>
                  </a:extLst>
                </a:gridCol>
                <a:gridCol w="5396980">
                  <a:extLst>
                    <a:ext uri="{9D8B030D-6E8A-4147-A177-3AD203B41FA5}">
                      <a16:colId xmlns:a16="http://schemas.microsoft.com/office/drawing/2014/main" val="4104868223"/>
                    </a:ext>
                  </a:extLst>
                </a:gridCol>
              </a:tblGrid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Operation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114635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Map()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creates a new empty Map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3076036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get(k)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Returns the value associated with the key </a:t>
                      </a:r>
                      <a:r>
                        <a:rPr lang="en-US" sz="1400" b="1" dirty="0" smtClean="0">
                          <a:effectLst/>
                        </a:rPr>
                        <a:t>k</a:t>
                      </a:r>
                      <a:r>
                        <a:rPr lang="en-US" sz="1400" dirty="0" smtClean="0">
                          <a:effectLst/>
                        </a:rPr>
                        <a:t>. Exception is raised</a:t>
                      </a:r>
                      <a:r>
                        <a:rPr lang="en-US" sz="1400" baseline="0" dirty="0" smtClean="0">
                          <a:effectLst/>
                        </a:rPr>
                        <a:t> if k does not exist (</a:t>
                      </a:r>
                      <a:r>
                        <a:rPr lang="en-US" sz="1400" baseline="0" dirty="0" err="1" smtClean="0">
                          <a:effectLst/>
                        </a:rPr>
                        <a:t>KeyError</a:t>
                      </a:r>
                      <a:r>
                        <a:rPr lang="en-US" sz="1400" baseline="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787910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put(k, v)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Adds</a:t>
                      </a:r>
                      <a:r>
                        <a:rPr lang="en-US" sz="1400" baseline="0" dirty="0" smtClean="0">
                          <a:effectLst/>
                        </a:rPr>
                        <a:t> the key-value pair (k, v) to the mapping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5614624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4814249"/>
            <a:ext cx="7886700" cy="571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 above method are generally implemented using __</a:t>
            </a:r>
            <a:r>
              <a:rPr lang="en-US" sz="2400" dirty="0" err="1" smtClean="0">
                <a:sym typeface="Wingdings" panose="05000000000000000000" pitchFamily="2" charset="2"/>
              </a:rPr>
              <a:t>getitem</a:t>
            </a:r>
            <a:r>
              <a:rPr lang="en-US" sz="2400" dirty="0" smtClean="0">
                <a:sym typeface="Wingdings" panose="05000000000000000000" pitchFamily="2" charset="2"/>
              </a:rPr>
              <a:t>__ and __</a:t>
            </a:r>
            <a:r>
              <a:rPr lang="en-US" sz="2400" dirty="0" err="1" smtClean="0">
                <a:sym typeface="Wingdings" panose="05000000000000000000" pitchFamily="2" charset="2"/>
              </a:rPr>
              <a:t>setitem</a:t>
            </a:r>
            <a:r>
              <a:rPr lang="en-US" sz="2400" dirty="0" smtClean="0">
                <a:sym typeface="Wingdings" panose="05000000000000000000" pitchFamily="2" charset="2"/>
              </a:rPr>
              <a:t>__ respectively.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656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Implementation using </a:t>
            </a:r>
            <a:r>
              <a:rPr lang="en-US" sz="3600" i="1" dirty="0" smtClean="0"/>
              <a:t>list</a:t>
            </a:r>
            <a:endParaRPr lang="en-US" sz="3600" i="1" dirty="0"/>
          </a:p>
        </p:txBody>
      </p:sp>
      <p:sp>
        <p:nvSpPr>
          <p:cNvPr id="7" name="Rectangle 6"/>
          <p:cNvSpPr/>
          <p:nvPr/>
        </p:nvSpPr>
        <p:spPr>
          <a:xfrm>
            <a:off x="300848" y="1276847"/>
            <a:ext cx="7437048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ListMappingSimple</a:t>
            </a:r>
            <a:r>
              <a:rPr 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init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__(self):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self._entries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put(self, key, value):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 </a:t>
            </a:r>
            <a:r>
              <a:rPr lang="en-US" sz="16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self._entries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e.key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== key: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e.value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value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self._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entries.append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(Entry(key, value</a:t>
            </a:r>
            <a:r>
              <a:rPr 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 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get(self, key):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 </a:t>
            </a:r>
            <a:r>
              <a:rPr lang="en-US" sz="16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self._entries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e.key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== key: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e.value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raise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KeyError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3757" y="1285477"/>
            <a:ext cx="4435055" cy="264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Entry: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init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__(self, key, value):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self.key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key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self.value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value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self.key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+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 : "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+ </a:t>
            </a:r>
            <a:endParaRPr lang="en-US" sz="1400" dirty="0" smtClean="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</a:t>
            </a:r>
            <a:r>
              <a:rPr lang="en-US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self.value</a:t>
            </a:r>
            <a:r>
              <a:rPr lang="en-US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Adding more methods</a:t>
            </a:r>
            <a:endParaRPr lang="en-US" sz="3600" i="1" dirty="0"/>
          </a:p>
        </p:txBody>
      </p:sp>
      <p:sp>
        <p:nvSpPr>
          <p:cNvPr id="3" name="Rectangle 2"/>
          <p:cNvSpPr/>
          <p:nvPr/>
        </p:nvSpPr>
        <p:spPr>
          <a:xfrm>
            <a:off x="628649" y="964996"/>
            <a:ext cx="739391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ListMapping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init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__(self):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self._entries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[]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put(self, key, value):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e =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self._entry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 </a:t>
            </a:r>
            <a:r>
              <a:rPr lang="en-US" sz="16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not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None: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e.value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value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r>
              <a:rPr 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           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self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._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entries.append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(Entry(key, value))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get(self, key):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e =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self._entry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 </a:t>
            </a:r>
            <a:r>
              <a:rPr lang="en-US" sz="16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not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None: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e.value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raise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KeyError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8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Adding more methods</a:t>
            </a:r>
            <a:endParaRPr lang="en-US" sz="3600" i="1" dirty="0"/>
          </a:p>
        </p:txBody>
      </p:sp>
      <p:sp>
        <p:nvSpPr>
          <p:cNvPr id="3" name="Rectangle 2"/>
          <p:cNvSpPr/>
          <p:nvPr/>
        </p:nvSpPr>
        <p:spPr>
          <a:xfrm>
            <a:off x="628649" y="964996"/>
            <a:ext cx="716100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ListMapping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_entry(self, key):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 </a:t>
            </a:r>
            <a:r>
              <a:rPr lang="en-US" sz="16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self._entries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e.key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== key: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None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__(self):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([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(e)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 </a:t>
            </a:r>
            <a:r>
              <a:rPr lang="en-US" sz="16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self._entries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getitem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__(self, key):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self.get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setitem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__(self, key, value):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self.put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(key, value)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__(self):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len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self._entries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Adding more methods</a:t>
            </a:r>
            <a:endParaRPr lang="en-US" sz="3600" i="1" dirty="0"/>
          </a:p>
        </p:txBody>
      </p:sp>
      <p:sp>
        <p:nvSpPr>
          <p:cNvPr id="3" name="Rectangle 2"/>
          <p:cNvSpPr/>
          <p:nvPr/>
        </p:nvSpPr>
        <p:spPr>
          <a:xfrm>
            <a:off x="628649" y="964996"/>
            <a:ext cx="7704468" cy="477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ListMapping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__contains__(self, key):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self._entry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(key) </a:t>
            </a:r>
            <a:r>
              <a:rPr lang="en-US" sz="16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None: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False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True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__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iter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__(self):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e.key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 </a:t>
            </a:r>
            <a:r>
              <a:rPr lang="en-US" sz="16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self._entries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values(self):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e.value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 </a:t>
            </a:r>
            <a:r>
              <a:rPr lang="en-US" sz="16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self._entries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items(self):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((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e.key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e.value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 </a:t>
            </a:r>
            <a:r>
              <a:rPr lang="en-US" sz="1600" b="1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self._entries</a:t>
            </a:r>
            <a:r>
              <a:rPr lang="en-US" sz="16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It’s too slow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9524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Our goal</a:t>
            </a:r>
            <a:endParaRPr lang="en-US" sz="24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To get constant-time operations as in Python </a:t>
            </a:r>
            <a:r>
              <a:rPr lang="en-US" sz="2000" i="1" dirty="0" err="1" smtClean="0">
                <a:sym typeface="Wingdings" panose="05000000000000000000" pitchFamily="2" charset="2"/>
              </a:rPr>
              <a:t>dict</a:t>
            </a:r>
            <a:endParaRPr lang="en-US" sz="2000" i="1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Currently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Linear time to put, get, and membership testing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Because we need to iterate through the list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431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708934"/>
          </a:xfrm>
        </p:spPr>
        <p:txBody>
          <a:bodyPr>
            <a:noAutofit/>
          </a:bodyPr>
          <a:lstStyle/>
          <a:p>
            <a:r>
              <a:rPr lang="en-US" sz="3600" dirty="0" smtClean="0"/>
              <a:t>A new idea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24688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Imagine we have many small lists instead of long one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List of lists or list of </a:t>
            </a:r>
            <a:r>
              <a:rPr lang="en-US" sz="2400" dirty="0" err="1" smtClean="0">
                <a:sym typeface="Wingdings" panose="05000000000000000000" pitchFamily="2" charset="2"/>
              </a:rPr>
              <a:t>ListMapping</a:t>
            </a:r>
            <a:r>
              <a:rPr lang="en-US" sz="2400" dirty="0" smtClean="0">
                <a:sym typeface="Wingdings" panose="05000000000000000000" pitchFamily="2" charset="2"/>
              </a:rPr>
              <a:t> (called buckets)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Then, for every given key we just need to find (</a:t>
            </a:r>
            <a:r>
              <a:rPr lang="en-US" sz="2400" b="1" dirty="0" smtClean="0">
                <a:sym typeface="Wingdings" panose="05000000000000000000" pitchFamily="2" charset="2"/>
              </a:rPr>
              <a:t>quickly</a:t>
            </a:r>
            <a:r>
              <a:rPr lang="en-US" sz="2400" dirty="0" smtClean="0">
                <a:sym typeface="Wingdings" panose="05000000000000000000" pitchFamily="2" charset="2"/>
              </a:rPr>
              <a:t>) which short list (bucket) we need for this key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So, given a key we want to find a bucket in the list.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That is, find its index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For a given key, we want to find a number (index)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48" y="4675519"/>
            <a:ext cx="6972300" cy="179770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42611"/>
            <a:ext cx="3086100" cy="365125"/>
          </a:xfrm>
        </p:spPr>
        <p:txBody>
          <a:bodyPr/>
          <a:lstStyle/>
          <a:p>
            <a:r>
              <a:rPr lang="en-US" dirty="0"/>
              <a:t>Data Structures and Algorithms by </a:t>
            </a:r>
            <a:r>
              <a:rPr lang="en-US" dirty="0" smtClean="0"/>
              <a:t>GOODRICH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6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18930</TotalTime>
  <Words>1977</Words>
  <Application>Microsoft Office PowerPoint</Application>
  <PresentationFormat>On-screen Show (4:3)</PresentationFormat>
  <Paragraphs>338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Mappings</vt:lpstr>
      <vt:lpstr>Mappings</vt:lpstr>
      <vt:lpstr>The Mapping ADT</vt:lpstr>
      <vt:lpstr>Implementation using list</vt:lpstr>
      <vt:lpstr>Adding more methods</vt:lpstr>
      <vt:lpstr>Adding more methods</vt:lpstr>
      <vt:lpstr>Adding more methods</vt:lpstr>
      <vt:lpstr>It’s too slow</vt:lpstr>
      <vt:lpstr>A new idea</vt:lpstr>
      <vt:lpstr>Hash functions</vt:lpstr>
      <vt:lpstr>Implementation using hash</vt:lpstr>
      <vt:lpstr>How many buckets?</vt:lpstr>
      <vt:lpstr>How many buckets? Doubling &amp; rehashing</vt:lpstr>
      <vt:lpstr>Factoring out a superclass - inheritance</vt:lpstr>
      <vt:lpstr>Factoring out a superclass - inheritance</vt:lpstr>
      <vt:lpstr>Factoring out a superclass - inheritance</vt:lpstr>
      <vt:lpstr>Factoring out a superclass - inheritance</vt:lpstr>
      <vt:lpstr>Factoring out a superclass - inheritance</vt:lpstr>
      <vt:lpstr>Factoring out a superclass - inheritance</vt:lpstr>
      <vt:lpstr>Factoring out a superclass - inheritance</vt:lpstr>
      <vt:lpstr>Back to dictionaries and hashable objects</vt:lpstr>
      <vt:lpstr>Protocol that defines hashable</vt:lpstr>
      <vt:lpstr>Object equality</vt:lpstr>
      <vt:lpstr>Object hashes</vt:lpstr>
      <vt:lpstr>Hashable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Meunier, Jeffrey</dc:creator>
  <cp:lastModifiedBy>Jbara, Ahmad</cp:lastModifiedBy>
  <cp:revision>485</cp:revision>
  <dcterms:created xsi:type="dcterms:W3CDTF">2016-09-06T14:21:52Z</dcterms:created>
  <dcterms:modified xsi:type="dcterms:W3CDTF">2019-04-11T16:06:49Z</dcterms:modified>
</cp:coreProperties>
</file>