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583" r:id="rId3"/>
    <p:sldId id="613" r:id="rId4"/>
    <p:sldId id="614" r:id="rId5"/>
    <p:sldId id="615" r:id="rId6"/>
    <p:sldId id="584" r:id="rId7"/>
    <p:sldId id="585" r:id="rId8"/>
    <p:sldId id="616" r:id="rId9"/>
    <p:sldId id="617" r:id="rId10"/>
    <p:sldId id="625" r:id="rId11"/>
    <p:sldId id="624" r:id="rId12"/>
    <p:sldId id="618" r:id="rId13"/>
    <p:sldId id="619" r:id="rId14"/>
    <p:sldId id="620" r:id="rId15"/>
    <p:sldId id="621" r:id="rId16"/>
    <p:sldId id="622" r:id="rId17"/>
    <p:sldId id="623" r:id="rId18"/>
    <p:sldId id="626" r:id="rId19"/>
    <p:sldId id="629" r:id="rId20"/>
    <p:sldId id="627" r:id="rId21"/>
    <p:sldId id="62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76" autoAdjust="0"/>
    <p:restoredTop sz="96395" autoAdjust="0"/>
  </p:normalViewPr>
  <p:slideViewPr>
    <p:cSldViewPr snapToGrid="0" snapToObjects="1">
      <p:cViewPr varScale="1">
        <p:scale>
          <a:sx n="111" d="100"/>
          <a:sy n="111" d="100"/>
        </p:scale>
        <p:origin x="1962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4311D-0D29-44D4-ABAC-7277E1050099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36754-3090-4877-8B57-6898FE4D8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21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08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50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2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25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11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66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03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5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09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40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2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817D1-82F1-4C43-9E7E-5F1B630B99B2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01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7315200" cy="1687339"/>
          </a:xfrm>
        </p:spPr>
        <p:txBody>
          <a:bodyPr>
            <a:normAutofit/>
          </a:bodyPr>
          <a:lstStyle/>
          <a:p>
            <a:pPr algn="l"/>
            <a:r>
              <a:rPr lang="en-US" sz="4500" dirty="0" smtClean="0"/>
              <a:t>Graphs</a:t>
            </a:r>
            <a:endParaRPr lang="en-US" sz="4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/>
              <a:t>CSE 2050</a:t>
            </a:r>
            <a:endParaRPr lang="en-US" sz="2800" dirty="0"/>
          </a:p>
          <a:p>
            <a:pPr algn="l"/>
            <a:r>
              <a:rPr lang="en-US" sz="2800" dirty="0" smtClean="0"/>
              <a:t>Ahmad </a:t>
            </a:r>
            <a:r>
              <a:rPr lang="en-US" sz="2800" dirty="0" err="1" smtClean="0"/>
              <a:t>Jbara</a:t>
            </a:r>
            <a:endParaRPr lang="en-US" sz="2800" dirty="0"/>
          </a:p>
          <a:p>
            <a:pPr algn="l"/>
            <a:r>
              <a:rPr lang="en-US" sz="2800" dirty="0"/>
              <a:t>University of Connecticut</a:t>
            </a:r>
          </a:p>
        </p:txBody>
      </p:sp>
    </p:spTree>
    <p:extLst>
      <p:ext uri="{BB962C8B-B14F-4D97-AF65-F5344CB8AC3E}">
        <p14:creationId xmlns:p14="http://schemas.microsoft.com/office/powerpoint/2010/main" val="191945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8230678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Implementation using an adjacency matrix</a:t>
            </a:r>
            <a:endParaRPr lang="en-US" sz="3600" i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50" y="926617"/>
            <a:ext cx="7886700" cy="571588"/>
          </a:xfrm>
        </p:spPr>
        <p:txBody>
          <a:bodyPr>
            <a:no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Advantages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 smtClean="0">
                <a:sym typeface="Wingdings" panose="05000000000000000000" pitchFamily="2" charset="2"/>
              </a:rPr>
              <a:t>Simple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 smtClean="0">
                <a:sym typeface="Wingdings" panose="05000000000000000000" pitchFamily="2" charset="2"/>
              </a:rPr>
              <a:t>Easy to see which vertices are adjacent</a:t>
            </a:r>
            <a:endParaRPr lang="ar-SA" sz="2000" dirty="0" smtClean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 smtClean="0">
                <a:sym typeface="Wingdings" panose="05000000000000000000" pitchFamily="2" charset="2"/>
              </a:rPr>
              <a:t>It is good when the number of edges is large – dense graph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Disadvantages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 smtClean="0">
                <a:sym typeface="Wingdings" panose="05000000000000000000" pitchFamily="2" charset="2"/>
              </a:rPr>
              <a:t>Most cells are empty – sparse matrix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 smtClean="0">
                <a:sym typeface="Wingdings" panose="05000000000000000000" pitchFamily="2" charset="2"/>
              </a:rPr>
              <a:t>Matrix is not so efficient to store sparse data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  <p:pic>
        <p:nvPicPr>
          <p:cNvPr id="9218" name="Picture 2" descr="../_images/adjMa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343" y="4546118"/>
            <a:ext cx="2574746" cy="222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53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Implementation using </a:t>
            </a:r>
            <a:r>
              <a:rPr lang="en-US" sz="3600" i="1" dirty="0"/>
              <a:t>a</a:t>
            </a:r>
            <a:r>
              <a:rPr lang="en-US" sz="3600" i="1" dirty="0" smtClean="0"/>
              <a:t>djacency set</a:t>
            </a:r>
            <a:endParaRPr lang="en-US" sz="3600" i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50" y="1064635"/>
            <a:ext cx="7886700" cy="571588"/>
          </a:xfrm>
        </p:spPr>
        <p:txBody>
          <a:bodyPr>
            <a:no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Get neighbors in previous implementation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 smtClean="0">
                <a:sym typeface="Wingdings" panose="05000000000000000000" pitchFamily="2" charset="2"/>
              </a:rPr>
              <a:t>We go through all edges to find neighbors of a given vertex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Alternative approach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 smtClean="0">
                <a:sym typeface="Wingdings" panose="05000000000000000000" pitchFamily="2" charset="2"/>
              </a:rPr>
              <a:t>Store neighbors of each vertex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 smtClean="0">
                <a:sym typeface="Wingdings" panose="05000000000000000000" pitchFamily="2" charset="2"/>
              </a:rPr>
              <a:t>Allows for fast access to the neighbors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 smtClean="0">
                <a:sym typeface="Wingdings" panose="05000000000000000000" pitchFamily="2" charset="2"/>
              </a:rPr>
              <a:t>We don’t need to stores edges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 smtClean="0">
                <a:sym typeface="Wingdings" panose="05000000000000000000" pitchFamily="2" charset="2"/>
              </a:rPr>
              <a:t>Compact representation for sparse graphs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5803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726187"/>
          </a:xfrm>
        </p:spPr>
        <p:txBody>
          <a:bodyPr>
            <a:noAutofit/>
          </a:bodyPr>
          <a:lstStyle/>
          <a:p>
            <a:r>
              <a:rPr lang="en-US" sz="3600" dirty="0" smtClean="0"/>
              <a:t>Implementation using </a:t>
            </a:r>
            <a:r>
              <a:rPr lang="en-US" sz="3600" i="1" dirty="0"/>
              <a:t>a</a:t>
            </a:r>
            <a:r>
              <a:rPr lang="en-US" sz="3600" i="1" dirty="0" smtClean="0"/>
              <a:t>djacency set</a:t>
            </a:r>
            <a:endParaRPr lang="en-US" sz="3600" i="1" dirty="0"/>
          </a:p>
        </p:txBody>
      </p:sp>
      <p:sp>
        <p:nvSpPr>
          <p:cNvPr id="5" name="Rectangle 4"/>
          <p:cNvSpPr/>
          <p:nvPr/>
        </p:nvSpPr>
        <p:spPr>
          <a:xfrm>
            <a:off x="482006" y="704569"/>
            <a:ext cx="434878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AdjacencySetGraph</a:t>
            </a:r>
            <a:r>
              <a:rPr lang="en-US" sz="16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def </a:t>
            </a:r>
            <a:r>
              <a:rPr lang="en-US" sz="1600" dirty="0">
                <a:solidFill>
                  <a:srgbClr val="DE4A6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600" dirty="0" err="1">
                <a:solidFill>
                  <a:srgbClr val="DE4A6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dirty="0">
                <a:solidFill>
                  <a:srgbClr val="DE4A6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6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6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6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600" dirty="0" err="1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_V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A7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>
                <a:solidFill>
                  <a:srgbClr val="6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sz="16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self</a:t>
            </a:r>
            <a:r>
              <a:rPr lang="en-US" sz="16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nbrs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A7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sz="1600" dirty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600" dirty="0" err="1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addvertex</a:t>
            </a:r>
            <a:r>
              <a:rPr lang="en-US" sz="16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1600" dirty="0" err="1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6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600" dirty="0" err="1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addedge</a:t>
            </a:r>
            <a:r>
              <a:rPr lang="en-US" sz="16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1600" dirty="0" err="1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def </a:t>
            </a:r>
            <a:r>
              <a:rPr lang="en-US" sz="1600" dirty="0">
                <a:solidFill>
                  <a:srgbClr val="DE4A6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vertices</a:t>
            </a:r>
            <a:r>
              <a:rPr lang="en-US" sz="16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6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1600" dirty="0" err="1">
                <a:solidFill>
                  <a:srgbClr val="6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6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600" dirty="0" err="1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_V</a:t>
            </a:r>
            <a:r>
              <a:rPr lang="en-US" sz="16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def </a:t>
            </a:r>
            <a:r>
              <a:rPr lang="en-US" sz="1600" dirty="0">
                <a:solidFill>
                  <a:srgbClr val="DE4A6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edges</a:t>
            </a:r>
            <a:r>
              <a:rPr lang="en-US" sz="16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6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 </a:t>
            </a:r>
            <a:r>
              <a:rPr lang="en-US" sz="1600" dirty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600" dirty="0" err="1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_V</a:t>
            </a:r>
            <a:r>
              <a:rPr lang="en-US" sz="16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sz="1600" dirty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600" dirty="0" err="1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nbrs</a:t>
            </a:r>
            <a:r>
              <a:rPr lang="en-US" sz="16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16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yield </a:t>
            </a:r>
            <a:r>
              <a:rPr lang="en-US" sz="16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1600" dirty="0" err="1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 smtClean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solidFill>
                <a:srgbClr val="9A9A9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37063" y="775590"/>
            <a:ext cx="434878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def </a:t>
            </a:r>
            <a:r>
              <a:rPr lang="en-US" sz="1600" dirty="0" err="1">
                <a:solidFill>
                  <a:srgbClr val="DE4A6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addvertex</a:t>
            </a:r>
            <a:r>
              <a:rPr lang="en-US" sz="16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6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self</a:t>
            </a:r>
            <a:r>
              <a:rPr lang="en-US" sz="16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 err="1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6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self</a:t>
            </a:r>
            <a:r>
              <a:rPr lang="en-US" sz="16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nbrs</a:t>
            </a:r>
            <a:r>
              <a:rPr lang="en-US" sz="16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600" dirty="0">
                <a:solidFill>
                  <a:srgbClr val="A7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>
                <a:solidFill>
                  <a:srgbClr val="6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sz="16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def </a:t>
            </a:r>
            <a:r>
              <a:rPr lang="en-US" sz="1600" dirty="0" err="1">
                <a:solidFill>
                  <a:srgbClr val="DE4A6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addedge</a:t>
            </a:r>
            <a:r>
              <a:rPr lang="en-US" sz="16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6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16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self</a:t>
            </a:r>
            <a:r>
              <a:rPr lang="en-US" sz="16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nbrs</a:t>
            </a:r>
            <a:r>
              <a:rPr lang="en-US" sz="16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16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6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def </a:t>
            </a:r>
            <a:r>
              <a:rPr lang="en-US" sz="1600" dirty="0" err="1">
                <a:solidFill>
                  <a:srgbClr val="DE4A6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nbrs</a:t>
            </a:r>
            <a:r>
              <a:rPr lang="en-US" sz="16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6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1600" dirty="0" err="1">
                <a:solidFill>
                  <a:srgbClr val="6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6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6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nbrs</a:t>
            </a:r>
            <a:r>
              <a:rPr lang="en-US" sz="16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 smtClean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sz="1600" dirty="0" smtClean="0">
                <a:solidFill>
                  <a:srgbClr val="0078A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dirty="0" err="1">
                <a:solidFill>
                  <a:srgbClr val="DE4A6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hasedge</a:t>
            </a:r>
            <a:r>
              <a:rPr lang="en-US" sz="16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6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16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600" dirty="0" smtClean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sz="1600" dirty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6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nbrs</a:t>
            </a:r>
            <a:r>
              <a:rPr lang="en-US" sz="16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16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26279" y="4972870"/>
            <a:ext cx="57365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 </a:t>
            </a:r>
            <a:r>
              <a:rPr lang="en-US" sz="1400" dirty="0" smtClean="0">
                <a:solidFill>
                  <a:srgbClr val="A7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AdjacencySetGraph</a:t>
            </a:r>
            <a:r>
              <a:rPr lang="en-US" sz="1400" dirty="0" smtClean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lang="en-US" sz="1400" dirty="0" smtClean="0">
                <a:solidFill>
                  <a:srgbClr val="9A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 smtClean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 smtClean="0">
                <a:solidFill>
                  <a:srgbClr val="9A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400" dirty="0" smtClean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 smtClean="0">
                <a:solidFill>
                  <a:srgbClr val="9A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400" dirty="0" smtClean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 {(</a:t>
            </a:r>
            <a:r>
              <a:rPr lang="en-US" sz="1400" dirty="0" smtClean="0">
                <a:solidFill>
                  <a:srgbClr val="9A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 smtClean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 smtClean="0">
                <a:solidFill>
                  <a:srgbClr val="9A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400" dirty="0" smtClean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),(</a:t>
            </a:r>
            <a:r>
              <a:rPr lang="en-US" sz="1400" dirty="0" smtClean="0">
                <a:solidFill>
                  <a:srgbClr val="9A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400" dirty="0" smtClean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 smtClean="0">
                <a:solidFill>
                  <a:srgbClr val="9A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 smtClean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),(</a:t>
            </a:r>
            <a:r>
              <a:rPr lang="en-US" sz="1400" dirty="0" smtClean="0">
                <a:solidFill>
                  <a:srgbClr val="9A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 smtClean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 smtClean="0">
                <a:solidFill>
                  <a:srgbClr val="9A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400" dirty="0" smtClean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)})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dirty="0" smtClean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6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"neighbors of 1:"</a:t>
            </a:r>
            <a:r>
              <a:rPr lang="en-US" sz="1400" dirty="0" smtClean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smtClean="0">
                <a:solidFill>
                  <a:srgbClr val="6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1400" dirty="0" smtClean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 err="1" smtClean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nbrs</a:t>
            </a:r>
            <a:r>
              <a:rPr lang="en-US" sz="1400" dirty="0" smtClean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9A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 smtClean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dirty="0" smtClean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6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"neighbors of 2:"</a:t>
            </a:r>
            <a:r>
              <a:rPr lang="en-US" sz="1400" dirty="0" smtClean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smtClean="0">
                <a:solidFill>
                  <a:srgbClr val="6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1400" dirty="0" smtClean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 err="1" smtClean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nbrs</a:t>
            </a:r>
            <a:r>
              <a:rPr lang="en-US" sz="1400" dirty="0" smtClean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9A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400" dirty="0" smtClean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dirty="0" smtClean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6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"neighbors of 3:"</a:t>
            </a:r>
            <a:r>
              <a:rPr lang="en-US" sz="1400" dirty="0" smtClean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smtClean="0">
                <a:solidFill>
                  <a:srgbClr val="6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1400" dirty="0" smtClean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 err="1" smtClean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nbrs</a:t>
            </a:r>
            <a:r>
              <a:rPr lang="en-US" sz="1400" dirty="0" smtClean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9A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400" dirty="0" smtClean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43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Paths and Connectivity</a:t>
            </a:r>
            <a:endParaRPr lang="en-US" sz="36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64635"/>
                <a:ext cx="7886700" cy="571588"/>
              </a:xfrm>
            </p:spPr>
            <p:txBody>
              <a:bodyPr>
                <a:noAutofit/>
              </a:bodyPr>
              <a:lstStyle/>
              <a:p>
                <a:pPr marR="0" lvl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lang="en-US" sz="2400" dirty="0" smtClean="0">
                    <a:sym typeface="Wingdings" panose="05000000000000000000" pitchFamily="2" charset="2"/>
                  </a:rPr>
                  <a:t>A path in a graph G = (V, E) is a sequence of vertices connected by edges.</a:t>
                </a:r>
              </a:p>
              <a:p>
                <a:pPr marR="0" lvl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lang="en-US" sz="2400" dirty="0" smtClean="0">
                    <a:sym typeface="Wingdings" panose="05000000000000000000" pitchFamily="2" charset="2"/>
                  </a:rPr>
                  <a:t>That is</a:t>
                </a: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/>
                </a:pPr>
                <a:r>
                  <a:rPr lang="en-US" sz="1600" dirty="0" smtClean="0">
                    <a:sym typeface="Wingdings" panose="05000000000000000000" pitchFamily="2" charset="2"/>
                  </a:rPr>
                  <a:t>(v</a:t>
                </a:r>
                <a:r>
                  <a:rPr lang="en-US" sz="1600" baseline="-25000" dirty="0" smtClean="0">
                    <a:sym typeface="Wingdings" panose="05000000000000000000" pitchFamily="2" charset="2"/>
                  </a:rPr>
                  <a:t>0</a:t>
                </a:r>
                <a:r>
                  <a:rPr lang="en-US" sz="1600" dirty="0" smtClean="0">
                    <a:sym typeface="Wingdings" panose="05000000000000000000" pitchFamily="2" charset="2"/>
                  </a:rPr>
                  <a:t>, v</a:t>
                </a:r>
                <a:r>
                  <a:rPr lang="en-US" sz="1600" baseline="-25000" dirty="0" smtClean="0">
                    <a:sym typeface="Wingdings" panose="05000000000000000000" pitchFamily="2" charset="2"/>
                  </a:rPr>
                  <a:t>1</a:t>
                </a:r>
                <a:r>
                  <a:rPr lang="en-US" sz="1600" dirty="0" smtClean="0">
                    <a:sym typeface="Wingdings" panose="05000000000000000000" pitchFamily="2" charset="2"/>
                  </a:rPr>
                  <a:t>, . . ., v</a:t>
                </a:r>
                <a:r>
                  <a:rPr lang="en-US" sz="1600" baseline="-25000" dirty="0" smtClean="0">
                    <a:sym typeface="Wingdings" panose="05000000000000000000" pitchFamily="2" charset="2"/>
                  </a:rPr>
                  <a:t>k</a:t>
                </a:r>
                <a:r>
                  <a:rPr lang="en-US" sz="1600" dirty="0" smtClean="0">
                    <a:sym typeface="Wingdings" panose="05000000000000000000" pitchFamily="2" charset="2"/>
                  </a:rPr>
                  <a:t>) is a path from v</a:t>
                </a:r>
                <a:r>
                  <a:rPr lang="en-US" sz="1600" baseline="-25000" dirty="0" smtClean="0">
                    <a:sym typeface="Wingdings" panose="05000000000000000000" pitchFamily="2" charset="2"/>
                  </a:rPr>
                  <a:t>0</a:t>
                </a:r>
                <a:r>
                  <a:rPr lang="en-US" sz="1600" dirty="0" smtClean="0">
                    <a:sym typeface="Wingdings" panose="05000000000000000000" pitchFamily="2" charset="2"/>
                  </a:rPr>
                  <a:t> to v</a:t>
                </a:r>
                <a:r>
                  <a:rPr lang="en-US" sz="1600" baseline="-25000" dirty="0" smtClean="0">
                    <a:sym typeface="Wingdings" panose="05000000000000000000" pitchFamily="2" charset="2"/>
                  </a:rPr>
                  <a:t>k</a:t>
                </a:r>
                <a:r>
                  <a:rPr lang="en-US" sz="1600" dirty="0" smtClean="0">
                    <a:sym typeface="Wingdings" panose="05000000000000000000" pitchFamily="2" charset="2"/>
                  </a:rPr>
                  <a:t> as long as (v</a:t>
                </a:r>
                <a:r>
                  <a:rPr lang="en-US" sz="1600" baseline="-25000" dirty="0" smtClean="0">
                    <a:sym typeface="Wingdings" panose="05000000000000000000" pitchFamily="2" charset="2"/>
                  </a:rPr>
                  <a:t>i-1</a:t>
                </a:r>
                <a:r>
                  <a:rPr lang="en-US" sz="1600" dirty="0" smtClean="0">
                    <a:sym typeface="Wingdings" panose="05000000000000000000" pitchFamily="2" charset="2"/>
                  </a:rPr>
                  <a:t>, v</a:t>
                </a:r>
                <a:r>
                  <a:rPr lang="en-US" sz="1600" baseline="-25000" dirty="0" smtClean="0">
                    <a:sym typeface="Wingdings" panose="05000000000000000000" pitchFamily="2" charset="2"/>
                  </a:rPr>
                  <a:t>i</a:t>
                </a:r>
                <a:r>
                  <a:rPr lang="en-US" sz="1600" dirty="0" smtClean="0">
                    <a:sym typeface="Wingdings" panose="05000000000000000000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</m:oMath>
                </a14:m>
                <a:r>
                  <a:rPr lang="en-US" sz="1600" dirty="0" smtClean="0">
                    <a:sym typeface="Wingdings" panose="05000000000000000000" pitchFamily="2" charset="2"/>
                  </a:rPr>
                  <a:t> E for all </a:t>
                </a:r>
                <a:r>
                  <a:rPr lang="en-US" sz="1600" dirty="0" err="1" smtClean="0">
                    <a:sym typeface="Wingdings" panose="05000000000000000000" pitchFamily="2" charset="2"/>
                  </a:rPr>
                  <a:t>i</a:t>
                </a:r>
                <a:r>
                  <a:rPr lang="en-US" sz="1600" dirty="0" smtClean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</m:oMath>
                </a14:m>
                <a:r>
                  <a:rPr lang="en-US" sz="1600" dirty="0" smtClean="0">
                    <a:sym typeface="Wingdings" panose="05000000000000000000" pitchFamily="2" charset="2"/>
                  </a:rPr>
                  <a:t> {1,. . ., k}.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/>
                </a:pPr>
                <a:r>
                  <a:rPr lang="en-US" sz="2000" dirty="0" smtClean="0">
                    <a:sym typeface="Wingdings" panose="05000000000000000000" pitchFamily="2" charset="2"/>
                  </a:rPr>
                  <a:t>A </a:t>
                </a:r>
                <a:r>
                  <a:rPr lang="en-US" sz="2000" b="1" dirty="0" smtClean="0">
                    <a:sym typeface="Wingdings" panose="05000000000000000000" pitchFamily="2" charset="2"/>
                  </a:rPr>
                  <a:t>path is simple 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if it does not repeat any vertex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/>
                </a:pPr>
                <a:r>
                  <a:rPr lang="en-US" sz="2000" dirty="0" smtClean="0">
                    <a:sym typeface="Wingdings" panose="05000000000000000000" pitchFamily="2" charset="2"/>
                  </a:rPr>
                  <a:t>The </a:t>
                </a:r>
                <a:r>
                  <a:rPr lang="en-US" sz="2000" b="1" dirty="0" smtClean="0">
                    <a:sym typeface="Wingdings" panose="05000000000000000000" pitchFamily="2" charset="2"/>
                  </a:rPr>
                  <a:t>length of the path 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is the number of edges.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/>
                </a:pPr>
                <a:r>
                  <a:rPr lang="en-US" sz="2000" dirty="0" smtClean="0">
                    <a:sym typeface="Wingdings" panose="05000000000000000000" pitchFamily="2" charset="2"/>
                  </a:rPr>
                  <a:t>A cycle is a path of length at least one that starts and ends with the same 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vertex</a:t>
                </a:r>
              </a:p>
              <a:p>
                <a:r>
                  <a:rPr lang="en-US" sz="2000" dirty="0"/>
                  <a:t>A </a:t>
                </a:r>
                <a:r>
                  <a:rPr lang="en-US" sz="2000" b="1" dirty="0"/>
                  <a:t>cycle is simple </a:t>
                </a:r>
                <a:r>
                  <a:rPr lang="en-US" sz="2000" dirty="0"/>
                  <a:t>if </a:t>
                </a:r>
                <a:r>
                  <a:rPr lang="en-US" sz="2000" dirty="0" smtClean="0"/>
                  <a:t>it is </a:t>
                </a:r>
                <a:r>
                  <a:rPr lang="en-US" sz="2000" dirty="0"/>
                  <a:t>a cycle and removing the last edge results in </a:t>
                </a:r>
                <a:r>
                  <a:rPr lang="en-US" sz="2000" dirty="0" smtClean="0"/>
                  <a:t>a simple </a:t>
                </a:r>
                <a:r>
                  <a:rPr lang="en-US" sz="2000" dirty="0"/>
                  <a:t>path, i.e., there are no repeated vertices until the last one.</a:t>
                </a:r>
                <a:endParaRPr lang="en-US" sz="2000" dirty="0" smtClean="0"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/>
                </a:pPr>
                <a:endParaRPr lang="en-US" sz="2000" dirty="0" smtClean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  <a:defRPr/>
                </a:pPr>
                <a:endParaRPr lang="en-US" sz="24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  <a:defRPr/>
                </a:pPr>
                <a:endParaRPr lang="en-US" sz="2400" dirty="0" smtClean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64635"/>
                <a:ext cx="7886700" cy="571588"/>
              </a:xfrm>
              <a:blipFill>
                <a:blip r:embed="rId2"/>
                <a:stretch>
                  <a:fillRect l="-1005" b="-73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774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8066776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Paths and Connectivity – related functions</a:t>
            </a:r>
            <a:endParaRPr lang="en-US" sz="3600" i="1" dirty="0"/>
          </a:p>
        </p:txBody>
      </p:sp>
      <p:sp>
        <p:nvSpPr>
          <p:cNvPr id="5" name="Rectangle 4"/>
          <p:cNvSpPr/>
          <p:nvPr/>
        </p:nvSpPr>
        <p:spPr>
          <a:xfrm>
            <a:off x="388189" y="1220768"/>
            <a:ext cx="830723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solidFill>
                  <a:srgbClr val="DE4A6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ispath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sz="1400" dirty="0">
                <a:solidFill>
                  <a:srgbClr val="A7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sz="1400" dirty="0">
                <a:solidFill>
                  <a:srgbClr val="6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 err="1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hasedge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A7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‑</a:t>
            </a:r>
            <a:r>
              <a:rPr lang="en-US" sz="1400" dirty="0">
                <a:solidFill>
                  <a:srgbClr val="9A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  <a:r>
              <a:rPr lang="en-US" sz="1400" dirty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dirty="0">
                <a:solidFill>
                  <a:srgbClr val="6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9A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6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solidFill>
                  <a:srgbClr val="DE4A6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issimplepath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ispath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dirty="0">
                <a:solidFill>
                  <a:srgbClr val="A7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sz="1400" dirty="0" err="1">
                <a:solidFill>
                  <a:srgbClr val="6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dirty="0">
                <a:solidFill>
                  <a:srgbClr val="A7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sz="1400" dirty="0" err="1">
                <a:solidFill>
                  <a:srgbClr val="6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6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solidFill>
                  <a:srgbClr val="DE4A6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iscycle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400" dirty="0" smtClean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sz="1400" dirty="0">
              <a:solidFill>
                <a:srgbClr val="669A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ispath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dirty="0">
                <a:solidFill>
                  <a:srgbClr val="A7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9A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400" dirty="0">
                <a:solidFill>
                  <a:srgbClr val="A7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A7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‑</a:t>
            </a:r>
            <a:r>
              <a:rPr lang="en-US" sz="1400" dirty="0">
                <a:solidFill>
                  <a:srgbClr val="9A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solidFill>
                  <a:srgbClr val="DE4A6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issimplecycle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400" dirty="0" smtClean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sz="1400" dirty="0">
              <a:solidFill>
                <a:srgbClr val="669A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iscycle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dirty="0">
                <a:solidFill>
                  <a:srgbClr val="A7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issimplepath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[:</a:t>
            </a:r>
            <a:r>
              <a:rPr lang="en-US" sz="1400" dirty="0">
                <a:solidFill>
                  <a:srgbClr val="A7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‑</a:t>
            </a:r>
            <a:r>
              <a:rPr lang="en-US" sz="1400" dirty="0">
                <a:solidFill>
                  <a:srgbClr val="9A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03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Paths and Connectivity</a:t>
            </a:r>
            <a:endParaRPr lang="en-US" sz="3600" i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50" y="1064635"/>
            <a:ext cx="7886700" cy="571588"/>
          </a:xfrm>
        </p:spPr>
        <p:txBody>
          <a:bodyPr>
            <a:no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A vertex u is connected to v if there exists a path that starts at u and ends at v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In undirected graph, if u is connected to v, then v is connected to u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In a directed graph, two vertices u and v are strongly connected if u is connected to v and also v is connected to u</a:t>
            </a:r>
            <a:endParaRPr lang="en-US" sz="2000" dirty="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en-US" sz="2000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7764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Paths and Connectivity</a:t>
            </a:r>
            <a:endParaRPr lang="en-US" sz="3600" i="1" dirty="0"/>
          </a:p>
        </p:txBody>
      </p:sp>
      <p:sp>
        <p:nvSpPr>
          <p:cNvPr id="5" name="Rectangle 4"/>
          <p:cNvSpPr/>
          <p:nvPr/>
        </p:nvSpPr>
        <p:spPr>
          <a:xfrm>
            <a:off x="628650" y="1012650"/>
            <a:ext cx="82220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AdjacencySetGraph</a:t>
            </a:r>
            <a:r>
              <a:rPr lang="en-US" sz="1400" dirty="0" smtClean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  <a:endParaRPr lang="en-US" sz="1400" dirty="0" smtClean="0">
              <a:solidFill>
                <a:srgbClr val="0078A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def </a:t>
            </a:r>
            <a:r>
              <a:rPr lang="en-US" sz="1400" dirty="0">
                <a:solidFill>
                  <a:srgbClr val="DE4A6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connected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if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1400" dirty="0">
                <a:solidFill>
                  <a:srgbClr val="A7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en-US" sz="1400" dirty="0" smtClean="0">
              <a:solidFill>
                <a:srgbClr val="9A9A9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smtClean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400" dirty="0">
                <a:solidFill>
                  <a:srgbClr val="9A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sz="1400" dirty="0">
                <a:solidFill>
                  <a:srgbClr val="6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dirty="0" err="1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connected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nbr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dirty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dirty="0" err="1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nbrs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8650" y="3208615"/>
            <a:ext cx="8222052" cy="3297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 </a:t>
            </a:r>
            <a:r>
              <a:rPr lang="en-US" sz="1400" dirty="0">
                <a:solidFill>
                  <a:srgbClr val="A7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AdjacencySetGraph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lang="en-US" sz="1400" dirty="0">
                <a:solidFill>
                  <a:srgbClr val="9A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9A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9A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 {(</a:t>
            </a:r>
            <a:r>
              <a:rPr lang="en-US" sz="1400" dirty="0">
                <a:solidFill>
                  <a:srgbClr val="9A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9A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(</a:t>
            </a:r>
            <a:r>
              <a:rPr lang="en-US" sz="1400" dirty="0">
                <a:solidFill>
                  <a:srgbClr val="9A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9A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)})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 err="1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connected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9A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9A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 err="1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connected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9A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9A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A7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 err="1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connected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9A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9A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6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"First graph is okay."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 </a:t>
            </a:r>
            <a:r>
              <a:rPr lang="en-US" sz="1400" dirty="0">
                <a:solidFill>
                  <a:srgbClr val="A7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AdjacencySetGraph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lang="en-US" sz="1400" dirty="0">
                <a:solidFill>
                  <a:srgbClr val="9A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9A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9A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 {(</a:t>
            </a:r>
            <a:r>
              <a:rPr lang="en-US" sz="1400" dirty="0">
                <a:solidFill>
                  <a:srgbClr val="9A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9A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(</a:t>
            </a:r>
            <a:r>
              <a:rPr lang="en-US" sz="1400" dirty="0">
                <a:solidFill>
                  <a:srgbClr val="9A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9A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(</a:t>
            </a:r>
            <a:r>
              <a:rPr lang="en-US" sz="1400" dirty="0">
                <a:solidFill>
                  <a:srgbClr val="9A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9A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)})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 err="1" smtClean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connected</a:t>
            </a:r>
            <a:r>
              <a:rPr lang="en-US" sz="1400" dirty="0" smtClean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9A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 smtClean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 smtClean="0">
                <a:solidFill>
                  <a:srgbClr val="9A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RecursionError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6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"There was too much recursion!"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06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Paths and Connectivity</a:t>
            </a:r>
            <a:endParaRPr lang="en-US" sz="3600" i="1" dirty="0"/>
          </a:p>
        </p:txBody>
      </p:sp>
      <p:sp>
        <p:nvSpPr>
          <p:cNvPr id="3" name="Rectangle 2"/>
          <p:cNvSpPr/>
          <p:nvPr/>
        </p:nvSpPr>
        <p:spPr>
          <a:xfrm>
            <a:off x="628649" y="1274911"/>
            <a:ext cx="839458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>
                <a:solidFill>
                  <a:srgbClr val="DE4A6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connected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dirty="0" err="1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_connected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6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>
                <a:solidFill>
                  <a:srgbClr val="DE4A6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_connected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visited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1400" dirty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visited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400" dirty="0">
                <a:solidFill>
                  <a:srgbClr val="9A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1400" dirty="0">
                <a:solidFill>
                  <a:srgbClr val="A7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en-US" sz="1400" dirty="0" smtClean="0">
              <a:solidFill>
                <a:srgbClr val="9A9A9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400" dirty="0">
                <a:solidFill>
                  <a:srgbClr val="9A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visited</a:t>
            </a:r>
            <a:r>
              <a:rPr lang="en-US" sz="1400" dirty="0" err="1" smtClean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400" dirty="0" smtClean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1400" dirty="0">
                <a:solidFill>
                  <a:srgbClr val="6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dirty="0" err="1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_connected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nbr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visited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dirty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dirty="0" err="1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nbrs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84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Graph search – depth first search</a:t>
            </a:r>
            <a:endParaRPr lang="en-US" sz="3600" i="1" dirty="0"/>
          </a:p>
        </p:txBody>
      </p:sp>
      <p:sp>
        <p:nvSpPr>
          <p:cNvPr id="5" name="Rectangle 4"/>
          <p:cNvSpPr/>
          <p:nvPr/>
        </p:nvSpPr>
        <p:spPr>
          <a:xfrm>
            <a:off x="645902" y="1147156"/>
            <a:ext cx="624660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solidFill>
                  <a:srgbClr val="DE4A6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tree </a:t>
            </a:r>
            <a:r>
              <a:rPr lang="en-US" sz="1400" dirty="0">
                <a:solidFill>
                  <a:srgbClr val="A7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tovisit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A7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[(</a:t>
            </a:r>
            <a:r>
              <a:rPr lang="en-US" sz="1400" dirty="0">
                <a:solidFill>
                  <a:srgbClr val="9A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en-US" sz="1400" dirty="0" smtClean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while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tovisit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400" dirty="0" err="1" smtClean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A7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tovisit</a:t>
            </a:r>
            <a:r>
              <a:rPr lang="en-US" sz="1400" dirty="0" err="1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dirty="0" smtClean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if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US" sz="1400" dirty="0">
                <a:solidFill>
                  <a:srgbClr val="A7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</a:t>
            </a:r>
            <a:r>
              <a:rPr lang="en-US" sz="1400" dirty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tree</a:t>
            </a:r>
            <a:r>
              <a:rPr lang="en-US" sz="1400" dirty="0" smtClean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400" dirty="0">
                <a:solidFill>
                  <a:srgbClr val="A7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sz="1400" dirty="0" smtClean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for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sz="1400" dirty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dirty="0" err="1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nbrs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tovisit</a:t>
            </a:r>
            <a:r>
              <a:rPr lang="en-US" sz="1400" dirty="0" err="1" smtClean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err="1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dirty="0" smtClean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0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Graph search – depth first search</a:t>
            </a:r>
            <a:endParaRPr lang="en-US" sz="3600" i="1" dirty="0"/>
          </a:p>
        </p:txBody>
      </p:sp>
      <p:sp>
        <p:nvSpPr>
          <p:cNvPr id="5" name="Rectangle 4"/>
          <p:cNvSpPr/>
          <p:nvPr/>
        </p:nvSpPr>
        <p:spPr>
          <a:xfrm>
            <a:off x="645902" y="1147156"/>
            <a:ext cx="624660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solidFill>
                  <a:srgbClr val="DE4A6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tree </a:t>
            </a:r>
            <a:r>
              <a:rPr lang="en-US" sz="1400" dirty="0">
                <a:solidFill>
                  <a:srgbClr val="A7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tovisit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A7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[(</a:t>
            </a:r>
            <a:r>
              <a:rPr lang="en-US" sz="1400" dirty="0">
                <a:solidFill>
                  <a:srgbClr val="9A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en-US" sz="1400" dirty="0" smtClean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while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tovisit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400" dirty="0" err="1" smtClean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A7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tovisit</a:t>
            </a:r>
            <a:r>
              <a:rPr lang="en-US" sz="1400" dirty="0" err="1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dirty="0" smtClean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if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US" sz="1400" dirty="0">
                <a:solidFill>
                  <a:srgbClr val="A7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</a:t>
            </a:r>
            <a:r>
              <a:rPr lang="en-US" sz="1400" dirty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tree</a:t>
            </a:r>
            <a:r>
              <a:rPr lang="en-US" sz="1400" dirty="0" smtClean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400" dirty="0">
                <a:solidFill>
                  <a:srgbClr val="A7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sz="1400" dirty="0" smtClean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for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sz="1400" dirty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dirty="0" err="1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nbrs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tovisit</a:t>
            </a:r>
            <a:r>
              <a:rPr lang="en-US" sz="1400" dirty="0" err="1" smtClean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err="1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dirty="0" smtClean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5902" y="4428016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>
                <a:solidFill>
                  <a:srgbClr val="DE4A6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connected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sz="1400" dirty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 err="1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07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2"/>
            <a:ext cx="7886700" cy="708934"/>
          </a:xfrm>
        </p:spPr>
        <p:txBody>
          <a:bodyPr>
            <a:noAutofit/>
          </a:bodyPr>
          <a:lstStyle/>
          <a:p>
            <a:r>
              <a:rPr lang="en-US" sz="3600" dirty="0" smtClean="0"/>
              <a:t>Graphs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10953"/>
            <a:ext cx="7886700" cy="571588"/>
          </a:xfrm>
        </p:spPr>
        <p:txBody>
          <a:bodyPr>
            <a:no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Graphs are a more general structure than trees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We can think of a tree as a special kind of graph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Can be used to represent many things about the world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 smtClean="0">
                <a:sym typeface="Wingdings" panose="05000000000000000000" pitchFamily="2" charset="2"/>
              </a:rPr>
              <a:t>Systems of roads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 smtClean="0">
                <a:sym typeface="Wingdings" panose="05000000000000000000" pitchFamily="2" charset="2"/>
              </a:rPr>
              <a:t>Airline flights from city to city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 smtClean="0">
                <a:sym typeface="Wingdings" panose="05000000000000000000" pitchFamily="2" charset="2"/>
              </a:rPr>
              <a:t>How the Internet is connected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 smtClean="0">
                <a:sym typeface="Wingdings" panose="05000000000000000000" pitchFamily="2" charset="2"/>
              </a:rPr>
              <a:t>Classes you need to take to complete a major in CS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  <p:pic>
        <p:nvPicPr>
          <p:cNvPr id="1026" name="Picture 2" descr="../_images/CS-Prereq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472" y="4330460"/>
            <a:ext cx="5046453" cy="237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68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Graph search – breadth - first search</a:t>
            </a:r>
            <a:endParaRPr lang="en-US" sz="3600" i="1" dirty="0"/>
          </a:p>
        </p:txBody>
      </p:sp>
      <p:sp>
        <p:nvSpPr>
          <p:cNvPr id="3" name="Rectangle 2"/>
          <p:cNvSpPr/>
          <p:nvPr/>
        </p:nvSpPr>
        <p:spPr>
          <a:xfrm>
            <a:off x="992037" y="1147156"/>
            <a:ext cx="688388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solidFill>
                  <a:srgbClr val="DE4A6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bfs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tree </a:t>
            </a:r>
            <a:r>
              <a:rPr lang="en-US" sz="1400" dirty="0">
                <a:solidFill>
                  <a:srgbClr val="A7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tovisit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A7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([(</a:t>
            </a:r>
            <a:r>
              <a:rPr lang="en-US" sz="1400" dirty="0">
                <a:solidFill>
                  <a:srgbClr val="9A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)])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while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tovisit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400" dirty="0" err="1" smtClean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A7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tovisit</a:t>
            </a:r>
            <a:r>
              <a:rPr lang="en-US" sz="1400" dirty="0" err="1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if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US" sz="1400" dirty="0">
                <a:solidFill>
                  <a:srgbClr val="A7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</a:t>
            </a:r>
            <a:r>
              <a:rPr lang="en-US" sz="1400" dirty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tree</a:t>
            </a:r>
            <a:r>
              <a:rPr lang="en-US" sz="1400" dirty="0" smtClean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400" dirty="0">
                <a:solidFill>
                  <a:srgbClr val="A7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for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sz="1400" dirty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dirty="0" err="1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nbrs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tovisit</a:t>
            </a:r>
            <a:r>
              <a:rPr lang="en-US" sz="1400" dirty="0" err="1" smtClean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err="1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76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Graph search – shortest path</a:t>
            </a:r>
            <a:endParaRPr lang="en-US" sz="3600" i="1" dirty="0"/>
          </a:p>
        </p:txBody>
      </p:sp>
      <p:sp>
        <p:nvSpPr>
          <p:cNvPr id="4" name="Rectangle 3"/>
          <p:cNvSpPr/>
          <p:nvPr/>
        </p:nvSpPr>
        <p:spPr>
          <a:xfrm>
            <a:off x="1130060" y="1263661"/>
            <a:ext cx="4572000" cy="297389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>
                <a:solidFill>
                  <a:srgbClr val="DE4A6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distance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tree </a:t>
            </a:r>
            <a:r>
              <a:rPr lang="en-US" sz="1400" dirty="0">
                <a:solidFill>
                  <a:srgbClr val="A7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 err="1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bfs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sz="1400" dirty="0">
                <a:solidFill>
                  <a:srgbClr val="A7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</a:t>
            </a:r>
            <a:r>
              <a:rPr lang="en-US" sz="1400" dirty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sz="1400" dirty="0">
                <a:solidFill>
                  <a:srgbClr val="6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6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6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r>
              <a:rPr lang="en-US" sz="1400" dirty="0">
                <a:solidFill>
                  <a:srgbClr val="6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edgecount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A7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>
                <a:solidFill>
                  <a:srgbClr val="9A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while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sz="1400" dirty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</a:t>
            </a:r>
            <a:r>
              <a:rPr lang="en-US" sz="1400" dirty="0">
                <a:solidFill>
                  <a:srgbClr val="A7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edgecount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A7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sz="1400" dirty="0">
                <a:solidFill>
                  <a:srgbClr val="9A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v </a:t>
            </a:r>
            <a:r>
              <a:rPr lang="en-US" sz="1400" dirty="0">
                <a:solidFill>
                  <a:srgbClr val="A7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edgecount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48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2"/>
            <a:ext cx="7886700" cy="708934"/>
          </a:xfrm>
        </p:spPr>
        <p:txBody>
          <a:bodyPr>
            <a:noAutofit/>
          </a:bodyPr>
          <a:lstStyle/>
          <a:p>
            <a:r>
              <a:rPr lang="en-US" sz="3600" dirty="0" smtClean="0"/>
              <a:t>Graphs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10953"/>
            <a:ext cx="7886700" cy="571588"/>
          </a:xfrm>
        </p:spPr>
        <p:txBody>
          <a:bodyPr>
            <a:no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Formally, a graph is a pair (V, E) where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 smtClean="0">
                <a:sym typeface="Wingdings" panose="05000000000000000000" pitchFamily="2" charset="2"/>
              </a:rPr>
              <a:t>V is the vertex set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 smtClean="0">
                <a:sym typeface="Wingdings" panose="05000000000000000000" pitchFamily="2" charset="2"/>
              </a:rPr>
              <a:t>E is the edge set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Example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2400" dirty="0"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G </a:t>
            </a:r>
            <a:r>
              <a:rPr lang="en-US" sz="2400" dirty="0">
                <a:solidFill>
                  <a:srgbClr val="A77F59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({</a:t>
            </a:r>
            <a:r>
              <a:rPr lang="en-US" sz="2400" dirty="0">
                <a:solidFill>
                  <a:srgbClr val="9A0055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9A0055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9A0055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9A0055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}, {(</a:t>
            </a:r>
            <a:r>
              <a:rPr lang="en-US" sz="2400" dirty="0">
                <a:solidFill>
                  <a:srgbClr val="9A0055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9A0055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), (</a:t>
            </a:r>
            <a:r>
              <a:rPr lang="en-US" sz="2400" dirty="0">
                <a:solidFill>
                  <a:srgbClr val="9A0055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9A0055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), (</a:t>
            </a:r>
            <a:r>
              <a:rPr lang="en-US" sz="2400" dirty="0">
                <a:solidFill>
                  <a:srgbClr val="9A0055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9A0055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)})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4759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2"/>
            <a:ext cx="7886700" cy="708934"/>
          </a:xfrm>
        </p:spPr>
        <p:txBody>
          <a:bodyPr>
            <a:noAutofit/>
          </a:bodyPr>
          <a:lstStyle/>
          <a:p>
            <a:r>
              <a:rPr lang="en-US" sz="3600" dirty="0" smtClean="0"/>
              <a:t>Graphs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10953"/>
            <a:ext cx="7886700" cy="571588"/>
          </a:xfrm>
        </p:spPr>
        <p:txBody>
          <a:bodyPr>
            <a:no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Formally, a graph is a pair (V, E) where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 smtClean="0">
                <a:sym typeface="Wingdings" panose="05000000000000000000" pitchFamily="2" charset="2"/>
              </a:rPr>
              <a:t>V is the vertex set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 smtClean="0">
                <a:sym typeface="Wingdings" panose="05000000000000000000" pitchFamily="2" charset="2"/>
              </a:rPr>
              <a:t>E is the edge set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Example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2400" dirty="0"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G </a:t>
            </a:r>
            <a:r>
              <a:rPr lang="en-US" sz="2400" dirty="0">
                <a:solidFill>
                  <a:srgbClr val="A77F59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({</a:t>
            </a:r>
            <a:r>
              <a:rPr lang="en-US" sz="2400" dirty="0">
                <a:solidFill>
                  <a:srgbClr val="9A0055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9A0055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9A0055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9A0055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}, {(</a:t>
            </a:r>
            <a:r>
              <a:rPr lang="en-US" sz="2400" dirty="0">
                <a:solidFill>
                  <a:srgbClr val="9A0055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9A0055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), (</a:t>
            </a:r>
            <a:r>
              <a:rPr lang="en-US" sz="2400" dirty="0">
                <a:solidFill>
                  <a:srgbClr val="9A0055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9A0055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), (</a:t>
            </a:r>
            <a:r>
              <a:rPr lang="en-US" sz="2400" dirty="0">
                <a:solidFill>
                  <a:srgbClr val="9A0055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9A0055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)})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527540" y="3278038"/>
            <a:ext cx="14147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353464" y="3278038"/>
            <a:ext cx="349657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32185" y="3267808"/>
            <a:ext cx="405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V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99030" y="3267808"/>
            <a:ext cx="405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E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881887" y="2372264"/>
            <a:ext cx="215660" cy="569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605177" y="2372264"/>
            <a:ext cx="1492371" cy="569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28537" y="2175459"/>
            <a:ext cx="608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set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899030" y="2372264"/>
            <a:ext cx="1847491" cy="569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406660" y="2372264"/>
            <a:ext cx="1492372" cy="569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43755" y="2046064"/>
            <a:ext cx="608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set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446144" y="1750275"/>
            <a:ext cx="2455652" cy="1201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372983" y="1750275"/>
            <a:ext cx="3073164" cy="1201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90869" y="1424075"/>
            <a:ext cx="937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tuple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14" y="3838755"/>
            <a:ext cx="2543175" cy="234827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198" y="3892727"/>
            <a:ext cx="2581275" cy="2345655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440611" y="6314536"/>
            <a:ext cx="135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undirected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674744" y="6314536"/>
            <a:ext cx="135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13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2"/>
            <a:ext cx="7886700" cy="708934"/>
          </a:xfrm>
        </p:spPr>
        <p:txBody>
          <a:bodyPr>
            <a:noAutofit/>
          </a:bodyPr>
          <a:lstStyle/>
          <a:p>
            <a:r>
              <a:rPr lang="en-US" sz="3600" dirty="0" smtClean="0"/>
              <a:t>Graphs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10953"/>
            <a:ext cx="7886700" cy="571588"/>
          </a:xfrm>
        </p:spPr>
        <p:txBody>
          <a:bodyPr>
            <a:no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A simple graph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 smtClean="0">
                <a:sym typeface="Wingdings" panose="05000000000000000000" pitchFamily="2" charset="2"/>
              </a:rPr>
              <a:t>A graph without self loops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 smtClean="0">
                <a:sym typeface="Wingdings" panose="05000000000000000000" pitchFamily="2" charset="2"/>
              </a:rPr>
              <a:t>A graph without multiple edges between the same pair of vertices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Undirected graph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 smtClean="0">
                <a:sym typeface="Wingdings" panose="05000000000000000000" pitchFamily="2" charset="2"/>
              </a:rPr>
              <a:t>A graph where the ordering of the vertices in an edge does not matter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 smtClean="0">
                <a:sym typeface="Wingdings" panose="05000000000000000000" pitchFamily="2" charset="2"/>
              </a:rPr>
              <a:t>Edges are two way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Directed graph - digraph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 smtClean="0">
                <a:sym typeface="Wingdings" panose="05000000000000000000" pitchFamily="2" charset="2"/>
              </a:rPr>
              <a:t>A graph where the ordering of the vertices in an edge does matter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 smtClean="0">
                <a:sym typeface="Wingdings" panose="05000000000000000000" pitchFamily="2" charset="2"/>
              </a:rPr>
              <a:t>Edges are one-way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Adjacent vertices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 smtClean="0">
                <a:sym typeface="Wingdings" panose="05000000000000000000" pitchFamily="2" charset="2"/>
              </a:rPr>
              <a:t>If two vertices are connected by an edge they are adjacent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0647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The Graph (directed) ADT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12879"/>
            <a:ext cx="7886700" cy="57158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Graph ADT </a:t>
            </a:r>
            <a:r>
              <a:rPr lang="en-US" sz="2400" dirty="0">
                <a:sym typeface="Wingdings" panose="05000000000000000000" pitchFamily="2" charset="2"/>
              </a:rPr>
              <a:t>supports the following </a:t>
            </a:r>
            <a:r>
              <a:rPr lang="en-US" sz="2400" dirty="0" smtClean="0">
                <a:sym typeface="Wingdings" panose="05000000000000000000" pitchFamily="2" charset="2"/>
              </a:rPr>
              <a:t>operations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386201"/>
              </p:ext>
            </p:extLst>
          </p:nvPr>
        </p:nvGraphicFramePr>
        <p:xfrm>
          <a:off x="1047221" y="2206484"/>
          <a:ext cx="6837323" cy="31240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5978">
                  <a:extLst>
                    <a:ext uri="{9D8B030D-6E8A-4147-A177-3AD203B41FA5}">
                      <a16:colId xmlns:a16="http://schemas.microsoft.com/office/drawing/2014/main" val="2232002867"/>
                    </a:ext>
                  </a:extLst>
                </a:gridCol>
                <a:gridCol w="4921345">
                  <a:extLst>
                    <a:ext uri="{9D8B030D-6E8A-4147-A177-3AD203B41FA5}">
                      <a16:colId xmlns:a16="http://schemas.microsoft.com/office/drawing/2014/main" val="4104868223"/>
                    </a:ext>
                  </a:extLst>
                </a:gridCol>
              </a:tblGrid>
              <a:tr h="5415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Operation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2114635"/>
                  </a:ext>
                </a:extLst>
              </a:tr>
              <a:tr h="31437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Graph()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 smtClean="0">
                          <a:effectLst/>
                        </a:rPr>
                        <a:t>creates a new empty graph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3076036"/>
                  </a:ext>
                </a:extLst>
              </a:tr>
              <a:tr h="31632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addVertex</a:t>
                      </a: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4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vert</a:t>
                      </a: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Adds</a:t>
                      </a:r>
                      <a:r>
                        <a:rPr lang="en-US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a new vertex to the graph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787910"/>
                  </a:ext>
                </a:extLst>
              </a:tr>
              <a:tr h="34415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addEdge</a:t>
                      </a: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(from, to)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Adds</a:t>
                      </a:r>
                      <a:r>
                        <a:rPr lang="en-US" sz="14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a new directed edge that connects two vertices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5614624"/>
                  </a:ext>
                </a:extLst>
              </a:tr>
              <a:tr h="36336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vertices()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Returns a collection of all vertices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6415596"/>
                  </a:ext>
                </a:extLst>
              </a:tr>
              <a:tr h="36531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edges()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Returns a collection of all edges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5684442"/>
                  </a:ext>
                </a:extLst>
              </a:tr>
              <a:tr h="2929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nbrs</a:t>
                      </a: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(v)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Returns</a:t>
                      </a:r>
                      <a:r>
                        <a:rPr lang="en-US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a collection of the out neighbors of v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5261182"/>
                  </a:ext>
                </a:extLst>
              </a:tr>
              <a:tr h="2929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removeVertex</a:t>
                      </a: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4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vert</a:t>
                      </a: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9729464"/>
                  </a:ext>
                </a:extLst>
              </a:tr>
              <a:tr h="2929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removeEdge</a:t>
                      </a: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(from, to)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8273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378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Implementation using </a:t>
            </a:r>
            <a:r>
              <a:rPr lang="en-US" sz="3600" i="1" dirty="0" smtClean="0"/>
              <a:t>set – directed </a:t>
            </a:r>
            <a:endParaRPr lang="en-US" sz="3600" i="1" dirty="0"/>
          </a:p>
        </p:txBody>
      </p:sp>
      <p:sp>
        <p:nvSpPr>
          <p:cNvPr id="3" name="Rectangle 2"/>
          <p:cNvSpPr/>
          <p:nvPr/>
        </p:nvSpPr>
        <p:spPr>
          <a:xfrm>
            <a:off x="759123" y="1078148"/>
            <a:ext cx="7323828" cy="5236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EdgeSetGraph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def </a:t>
            </a:r>
            <a:r>
              <a:rPr lang="en-US" sz="1400" dirty="0">
                <a:solidFill>
                  <a:srgbClr val="DE4A6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400" dirty="0" err="1">
                <a:solidFill>
                  <a:srgbClr val="DE4A6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400" dirty="0">
                <a:solidFill>
                  <a:srgbClr val="DE4A6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dirty="0" err="1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_V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A7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>
                <a:solidFill>
                  <a:srgbClr val="6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dirty="0" err="1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A7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>
                <a:solidFill>
                  <a:srgbClr val="6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for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sz="1400" dirty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dirty="0" err="1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addvertex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for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1400" dirty="0" err="1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dirty="0" err="1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addedge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1400" dirty="0" err="1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def </a:t>
            </a:r>
            <a:r>
              <a:rPr lang="en-US" sz="1400" dirty="0">
                <a:solidFill>
                  <a:srgbClr val="DE4A6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vertices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sz="1400" dirty="0" err="1">
                <a:solidFill>
                  <a:srgbClr val="6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dirty="0" err="1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_V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def </a:t>
            </a:r>
            <a:r>
              <a:rPr lang="en-US" sz="1400" dirty="0">
                <a:solidFill>
                  <a:srgbClr val="DE4A6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edges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sz="1400" dirty="0" err="1">
                <a:solidFill>
                  <a:srgbClr val="6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dirty="0" err="1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_E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def </a:t>
            </a:r>
            <a:r>
              <a:rPr lang="en-US" sz="1400" dirty="0" err="1">
                <a:solidFill>
                  <a:srgbClr val="DE4A6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addvertex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self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400" dirty="0" err="1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def </a:t>
            </a:r>
            <a:r>
              <a:rPr lang="en-US" sz="1400" dirty="0" err="1">
                <a:solidFill>
                  <a:srgbClr val="DE4A6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addedge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self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400" dirty="0" err="1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1400" dirty="0" err="1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def </a:t>
            </a:r>
            <a:r>
              <a:rPr lang="en-US" sz="1400" dirty="0" err="1">
                <a:solidFill>
                  <a:srgbClr val="DE4A6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nbrs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 </a:t>
            </a:r>
            <a:r>
              <a:rPr lang="en-US" sz="1400" dirty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1400" dirty="0" err="1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dirty="0" err="1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 </a:t>
            </a:r>
            <a:r>
              <a:rPr lang="en-US" sz="1400" dirty="0">
                <a:solidFill>
                  <a:srgbClr val="A7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26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Implementation using </a:t>
            </a:r>
            <a:r>
              <a:rPr lang="en-US" sz="3600" i="1" dirty="0" smtClean="0"/>
              <a:t>set – undirected </a:t>
            </a:r>
            <a:endParaRPr lang="en-US" sz="3600" i="1" dirty="0"/>
          </a:p>
        </p:txBody>
      </p:sp>
      <p:sp>
        <p:nvSpPr>
          <p:cNvPr id="3" name="Rectangle 2"/>
          <p:cNvSpPr/>
          <p:nvPr/>
        </p:nvSpPr>
        <p:spPr>
          <a:xfrm>
            <a:off x="759123" y="1078148"/>
            <a:ext cx="73238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UndirectedEgeSetGraph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EdgeSetGraph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 smtClean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1400" dirty="0">
              <a:solidFill>
                <a:srgbClr val="9A9A9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def </a:t>
            </a:r>
            <a:r>
              <a:rPr lang="en-US" sz="1400" dirty="0" err="1">
                <a:solidFill>
                  <a:srgbClr val="DE4A6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addedge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self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400" dirty="0" err="1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1400" dirty="0" err="1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400" dirty="0" smtClean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self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400" dirty="0" err="1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400" dirty="0" smtClean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v,u</a:t>
            </a:r>
            <a:r>
              <a:rPr lang="en-US" sz="1400" dirty="0" smtClean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sz="1400" dirty="0">
              <a:solidFill>
                <a:srgbClr val="9A9A9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Please check if other methods need to be changed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4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8230678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Implementation using an adjacency matrix</a:t>
            </a:r>
            <a:endParaRPr lang="en-US" sz="3600" i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50" y="926617"/>
            <a:ext cx="7886700" cy="571588"/>
          </a:xfrm>
        </p:spPr>
        <p:txBody>
          <a:bodyPr>
            <a:no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One way to implement a graph is to use two-dimensional matrix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Each of the rows and columns represent a vertex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The intersection (cell) of row v and column u indicates if there is an edge from v to u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If v and u are connected by and edge we say they are adjacent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  <p:pic>
        <p:nvPicPr>
          <p:cNvPr id="9218" name="Picture 2" descr="../_images/adjMa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343" y="4546118"/>
            <a:ext cx="2574746" cy="222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../_images/digrap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984" y="4433976"/>
            <a:ext cx="2493759" cy="2334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2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23778</TotalTime>
  <Words>940</Words>
  <Application>Microsoft Office PowerPoint</Application>
  <PresentationFormat>On-screen Show (4:3)</PresentationFormat>
  <Paragraphs>238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Consolas</vt:lpstr>
      <vt:lpstr>Courier New</vt:lpstr>
      <vt:lpstr>Wingdings</vt:lpstr>
      <vt:lpstr>Office Theme</vt:lpstr>
      <vt:lpstr>Graphs</vt:lpstr>
      <vt:lpstr>Graphs</vt:lpstr>
      <vt:lpstr>Graphs</vt:lpstr>
      <vt:lpstr>Graphs</vt:lpstr>
      <vt:lpstr>Graphs</vt:lpstr>
      <vt:lpstr>The Graph (directed) ADT</vt:lpstr>
      <vt:lpstr>Implementation using set – directed </vt:lpstr>
      <vt:lpstr>Implementation using set – undirected </vt:lpstr>
      <vt:lpstr>Implementation using an adjacency matrix</vt:lpstr>
      <vt:lpstr>Implementation using an adjacency matrix</vt:lpstr>
      <vt:lpstr>Implementation using adjacency set</vt:lpstr>
      <vt:lpstr>Implementation using adjacency set</vt:lpstr>
      <vt:lpstr>Paths and Connectivity</vt:lpstr>
      <vt:lpstr>Paths and Connectivity – related functions</vt:lpstr>
      <vt:lpstr>Paths and Connectivity</vt:lpstr>
      <vt:lpstr>Paths and Connectivity</vt:lpstr>
      <vt:lpstr>Paths and Connectivity</vt:lpstr>
      <vt:lpstr>Graph search – depth first search</vt:lpstr>
      <vt:lpstr>Graph search – depth first search</vt:lpstr>
      <vt:lpstr>Graph search – breadth - first search</vt:lpstr>
      <vt:lpstr>Graph search – shortest path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Meunier, Jeffrey</dc:creator>
  <cp:lastModifiedBy>Jbara, Ahmad</cp:lastModifiedBy>
  <cp:revision>559</cp:revision>
  <dcterms:created xsi:type="dcterms:W3CDTF">2016-09-06T14:21:52Z</dcterms:created>
  <dcterms:modified xsi:type="dcterms:W3CDTF">2019-04-25T15:21:59Z</dcterms:modified>
</cp:coreProperties>
</file>