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4" r:id="rId11"/>
    <p:sldId id="592" r:id="rId12"/>
    <p:sldId id="591" r:id="rId13"/>
    <p:sldId id="600" r:id="rId14"/>
    <p:sldId id="601" r:id="rId15"/>
    <p:sldId id="602" r:id="rId16"/>
    <p:sldId id="593" r:id="rId17"/>
    <p:sldId id="595" r:id="rId18"/>
    <p:sldId id="603" r:id="rId19"/>
    <p:sldId id="604" r:id="rId20"/>
    <p:sldId id="605" r:id="rId21"/>
    <p:sldId id="612" r:id="rId22"/>
    <p:sldId id="606" r:id="rId23"/>
    <p:sldId id="607" r:id="rId24"/>
    <p:sldId id="608" r:id="rId25"/>
    <p:sldId id="609" r:id="rId26"/>
    <p:sldId id="610" r:id="rId27"/>
    <p:sldId id="6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311D-0D29-44D4-ABAC-7277E105009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6754-3090-4877-8B57-6898FE4D8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Priority Queue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 to binary search tree - BST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48574" y="896992"/>
            <a:ext cx="6754483" cy="403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__Node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self,val,left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None,right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left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right</a:t>
            </a: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333333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333333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self.val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self.left.findMin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self.root.findMin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 to binary search tree - BST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48574" y="896992"/>
            <a:ext cx="6754483" cy="581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__Node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self,val,left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None,right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left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right</a:t>
            </a: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 item):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item &lt;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self.left.remove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(item)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 err="1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item &gt;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self.right.remove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(item)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b="1" dirty="0" err="1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self.left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self.right.findMin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self.right.remove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self.val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 to binary search tree - BST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48574" y="896992"/>
            <a:ext cx="6754483" cy="493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 item):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self.root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</a:t>
            </a:r>
            <a:r>
              <a:rPr lang="en-US" sz="1400" b="1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self.root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self.root.remove</a:t>
            </a: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(item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444444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[8, 2, 1, 6,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5,12]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tree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(float(x))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tree.remove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(2)    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__name__ == </a:t>
            </a:r>
            <a:r>
              <a:rPr lang="en-US" sz="1400" dirty="0">
                <a:solidFill>
                  <a:srgbClr val="DD11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"__main__"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main()        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Search tree analysis – the insert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879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limiting factor on its performance is the height of the tree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Searching the place to put the new node we need one comparison at each level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height of the tree depends on </a:t>
            </a:r>
            <a:r>
              <a:rPr lang="en-US" sz="2400" b="1" i="1" dirty="0" smtClean="0">
                <a:sym typeface="Wingdings" panose="05000000000000000000" pitchFamily="2" charset="2"/>
              </a:rPr>
              <a:t>how</a:t>
            </a:r>
            <a:r>
              <a:rPr lang="en-US" sz="2400" dirty="0" smtClean="0">
                <a:sym typeface="Wingdings" panose="05000000000000000000" pitchFamily="2" charset="2"/>
              </a:rPr>
              <a:t> the keys are added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Random order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Keys are randomly distributed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About half of the keys will be less than the root and half will be greater than the root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Performance will be O(</a:t>
            </a:r>
            <a:r>
              <a:rPr lang="en-US" sz="2000" i="1" dirty="0" err="1" smtClean="0">
                <a:sym typeface="Wingdings" panose="05000000000000000000" pitchFamily="2" charset="2"/>
              </a:rPr>
              <a:t>logn</a:t>
            </a:r>
            <a:r>
              <a:rPr lang="en-US" sz="2000" i="1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95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Search tree analysis – the insert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879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Sorted order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Keys are added in a sorted order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All keys will be added to the left or to the right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Performance will be O(n)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1026" name="Picture 2" descr="../_images/skewe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6" y="3500197"/>
            <a:ext cx="3048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Search tree analysis – other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879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insert method is limited by the height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can guess that other methods are limited as well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Searching a key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You search the tree to find a key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Worst case: the tree is searched all the way to the bottom and no key is found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Removing a key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It seems more complicated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But…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30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PQ using BST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8450"/>
              </p:ext>
            </p:extLst>
          </p:nvPr>
        </p:nvGraphicFramePr>
        <p:xfrm>
          <a:off x="866092" y="1542250"/>
          <a:ext cx="7086144" cy="270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164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PQ()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creates a new empty priority queue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insert(item, priority)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an item with the given priority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findmin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the item with the minimum priority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removemin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Removes and returns the item with the minimum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priority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41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Balanced binary search tree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05271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learned that the performance of a binary search tree can degrade to O(n)  when the tree becomes unbalanced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will look at a special kind of binary search tree that automatically keeps the tree balanced – AVL trees.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76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balance factor for a node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05271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balance factor for a node is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Difference between the height of the left subtree and the height of the right subtree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80" y="2846448"/>
            <a:ext cx="4552950" cy="371475"/>
          </a:xfrm>
          <a:prstGeom prst="rect">
            <a:avLst/>
          </a:prstGeom>
        </p:spPr>
      </p:pic>
      <p:pic>
        <p:nvPicPr>
          <p:cNvPr id="2050" name="Picture 2" descr="../_images/unbalanc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4" y="3393284"/>
            <a:ext cx="1997883" cy="23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Balanced tree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05271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tree is in balance if the balance factor is: -1, 0, 1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If the balance factor of a node is outside this range we need to bring the tree back into balance - rebalance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 descr="../_images/un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4" y="3393284"/>
            <a:ext cx="1997883" cy="23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5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Priority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879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queue items are removed according to their order of insertion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Priority queue resembles a queue except that items have a priority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Items will come out ordered by their priority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will provide a few implementations for the priority queue ADT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76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AVL tree implementation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05271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Keeping a tree in balance will give us a big performance improvement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All new keys are inserted as leaf nodes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The balance factor for a new leaf node is zero – no action is needed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However, we need to update the balance factor of its parent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If the new node is a right child the balance factor of its parent is reduced by 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If the new node is a left child the balance factor of its parent is increased by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This procedure can be applied to every ancestor all the way to the root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151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Update balance factor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93629" y="1222782"/>
            <a:ext cx="6426679" cy="476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updateBalance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self,node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node.balanceFactor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1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node.balanceFactor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 -1: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self.rebalance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(node)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node.parent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!=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node.isLeftChild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node.parent.balanceFactor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+=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node.isRightChild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node.parent.balanceFactor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-=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node.parent.balanceFactor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!= 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self.updateBalance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node.parent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Rebalancing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05271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In order to bring a tree back into balance we will perform one or more </a:t>
            </a:r>
            <a:r>
              <a:rPr lang="en-US" sz="2000" b="1" i="1" dirty="0" smtClean="0">
                <a:sym typeface="Wingdings" panose="05000000000000000000" pitchFamily="2" charset="2"/>
              </a:rPr>
              <a:t>rotations</a:t>
            </a:r>
            <a:r>
              <a:rPr lang="en-US" sz="2000" dirty="0" smtClean="0">
                <a:sym typeface="Wingdings" panose="05000000000000000000" pitchFamily="2" charset="2"/>
              </a:rPr>
              <a:t> on the tree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The tree in the left is out of balance – balance factor is -2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To bring it into balance we perform left rotation around the subtree rooted at A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pic>
        <p:nvPicPr>
          <p:cNvPr id="4098" name="Picture 2" descr="../_images/simpleun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541231"/>
            <a:ext cx="42100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6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Rebalancing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026543"/>
            <a:ext cx="7886700" cy="750316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Left rotation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Promote the right child, B, to be the root of the subtree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Move the old root, A, to be the left child of the new root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If new root, B, had a left child then make it the right child of the new left child 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4098" name="Picture 2" descr="../_images/simpleun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4093319"/>
            <a:ext cx="42100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Rebalancing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026543"/>
            <a:ext cx="7886700" cy="750316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Right rotation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Promote </a:t>
            </a:r>
            <a:r>
              <a:rPr lang="en-US" sz="2000" dirty="0"/>
              <a:t>the left child (C) to be the root of the </a:t>
            </a:r>
            <a:r>
              <a:rPr lang="en-US" sz="2000" dirty="0" smtClean="0"/>
              <a:t>subtree.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Move </a:t>
            </a:r>
            <a:r>
              <a:rPr lang="en-US" sz="2000" dirty="0"/>
              <a:t>the old root (E) to be the right child of the new root.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If </a:t>
            </a:r>
            <a:r>
              <a:rPr lang="en-US" sz="2000" dirty="0"/>
              <a:t>the new </a:t>
            </a:r>
            <a:r>
              <a:rPr lang="en-US" sz="2000" dirty="0" smtClean="0"/>
              <a:t>root (</a:t>
            </a:r>
            <a:r>
              <a:rPr lang="en-US" sz="2000" dirty="0"/>
              <a:t>C) already had a right child (D) then make it the left child of the new right child (E). 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7170" name="Picture 2" descr="../_images/rightrota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58" y="3844565"/>
            <a:ext cx="52768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Rebalancing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6761" y="948690"/>
            <a:ext cx="737558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self,rotRoot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rotRoot.rightChild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newRoot.leftChild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newRoot.leftChild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None: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newRoot.leftChild.parent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newRoot.parent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rotRoot.parent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rotRoot.isRoot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rotRoot.isLeftChild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rotRoot.parent.leftChild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rotRoot.parent.rightChild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newRoot.leftChild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rotRoot.parent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Rebalancing - one more example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026543"/>
            <a:ext cx="7886700" cy="750316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Node A has a balance factor of -2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should do a left rotation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What happens when we do a left rotation around A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9218" name="Picture 2" descr="../_images/hardun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61" y="3291757"/>
            <a:ext cx="10477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../_images/badro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620" y="3220319"/>
            <a:ext cx="10572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69411" y="4244196"/>
            <a:ext cx="1380227" cy="258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Rebalancing – new rules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24617" y="1147156"/>
            <a:ext cx="759987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If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 subtree needs a left rotation to bring it into balance, first check the balance factor of the right child. If the right child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balance factor is positive then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do a right rotation on right child, followed by the original left rotation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If a subtree needs a right rotation to bring it into balance, first check the balance factor of the left child. If the left child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balance factor is negative then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do a left rotation on the left child, followed by the original right rotation.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1266" name="Picture 2" descr="../_images/rotate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32" y="4629479"/>
            <a:ext cx="50768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priority queue ADT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879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PQ ADT is a data type that stores a collection of items with priorities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supports the following operations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00373"/>
              </p:ext>
            </p:extLst>
          </p:nvPr>
        </p:nvGraphicFramePr>
        <p:xfrm>
          <a:off x="1280160" y="3069126"/>
          <a:ext cx="7086144" cy="270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164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PQ()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creates a new empty priority queue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insert(item, priority)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an item with the given priority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findmin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the item with the minimum priority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removemin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Removes and returns the item with the minimum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priority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41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list</a:t>
            </a:r>
            <a:endParaRPr lang="en-US" sz="3600" i="1" dirty="0"/>
          </a:p>
        </p:txBody>
      </p:sp>
      <p:sp>
        <p:nvSpPr>
          <p:cNvPr id="6" name="Rectangle 5"/>
          <p:cNvSpPr/>
          <p:nvPr/>
        </p:nvSpPr>
        <p:spPr>
          <a:xfrm>
            <a:off x="628648" y="1147156"/>
            <a:ext cx="78867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SimpleListPQ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])[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list - </a:t>
            </a:r>
            <a:r>
              <a:rPr lang="en-US" sz="3600" dirty="0" smtClean="0"/>
              <a:t>refactored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528868" y="3778645"/>
            <a:ext cx="4615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9894" y="1147156"/>
            <a:ext cx="51931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UnsortedListPQ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entry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list - </a:t>
            </a:r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528868" y="3778645"/>
            <a:ext cx="4615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 smtClean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9894" y="1147156"/>
            <a:ext cx="51931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UnsortedListPQ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entry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6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627" y="21652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4354" y="27815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522" y="34266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O(n)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0521" y="1150370"/>
            <a:ext cx="51997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SortedListPQ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list – </a:t>
            </a:r>
            <a:r>
              <a:rPr lang="en-US" sz="3600" dirty="0" smtClean="0"/>
              <a:t>last attempt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5124" y="30573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6454" y="37661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1572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7071" y="18697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0521" y="1150370"/>
            <a:ext cx="51997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SortedListPQ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_entries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7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400" dirty="0" err="1">
                <a:solidFill>
                  <a:srgbClr val="DE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1400" dirty="0" err="1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9A9A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list – </a:t>
            </a:r>
            <a:r>
              <a:rPr lang="en-US" sz="3600" dirty="0" smtClean="0"/>
              <a:t>last attempt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5124" y="30573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6454" y="37661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157287"/>
            <a:ext cx="33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O(?) depends on the time to sort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4811106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Python sort  could take O(</a:t>
            </a:r>
            <a:r>
              <a:rPr lang="en-US" sz="2400" dirty="0" err="1" smtClean="0">
                <a:sym typeface="Wingdings" panose="05000000000000000000" pitchFamily="2" charset="2"/>
              </a:rPr>
              <a:t>nlogn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Good implementation of insertion sort could take linear time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04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 to binary search tree - BST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48574" y="896992"/>
            <a:ext cx="6754483" cy="489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__Node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self,val,left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None,right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left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right</a:t>
            </a:r>
          </a:p>
          <a:p>
            <a:pPr fontAlgn="base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self,val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__insert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root,val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root ==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BinarySearchTree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.__Node(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root.getVal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root.setLeft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(__insert(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root.getLeft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root.setRight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(__insert(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root.getRight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self.root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__insert(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self.root,val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23038</TotalTime>
  <Words>1461</Words>
  <Application>Microsoft Office PowerPoint</Application>
  <PresentationFormat>On-screen Show (4:3)</PresentationFormat>
  <Paragraphs>314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Helvetica Neue</vt:lpstr>
      <vt:lpstr>inherit</vt:lpstr>
      <vt:lpstr>Times New Roman</vt:lpstr>
      <vt:lpstr>Wingdings</vt:lpstr>
      <vt:lpstr>Office Theme</vt:lpstr>
      <vt:lpstr>Priority Queue</vt:lpstr>
      <vt:lpstr>Priority queue</vt:lpstr>
      <vt:lpstr>The priority queue ADT</vt:lpstr>
      <vt:lpstr>Implementation using list</vt:lpstr>
      <vt:lpstr>Implementation using list - refactored</vt:lpstr>
      <vt:lpstr>Implementation using list - analysis</vt:lpstr>
      <vt:lpstr>Implementation using list – last attempt</vt:lpstr>
      <vt:lpstr>Implementation using list – last attempt</vt:lpstr>
      <vt:lpstr>Back to binary search tree - BST</vt:lpstr>
      <vt:lpstr>Back to binary search tree - BST</vt:lpstr>
      <vt:lpstr>Back to binary search tree - BST</vt:lpstr>
      <vt:lpstr>Back to binary search tree - BST</vt:lpstr>
      <vt:lpstr>Search tree analysis – the insert method</vt:lpstr>
      <vt:lpstr>Search tree analysis – the insert method</vt:lpstr>
      <vt:lpstr>Search tree analysis – other methods</vt:lpstr>
      <vt:lpstr>Implementing PQ using BST</vt:lpstr>
      <vt:lpstr>Balanced binary search tree</vt:lpstr>
      <vt:lpstr>The balance factor for a node</vt:lpstr>
      <vt:lpstr>Balanced tree</vt:lpstr>
      <vt:lpstr>AVL tree implementation</vt:lpstr>
      <vt:lpstr>Update balance factor</vt:lpstr>
      <vt:lpstr>Rebalancing</vt:lpstr>
      <vt:lpstr>Rebalancing</vt:lpstr>
      <vt:lpstr>Rebalancing</vt:lpstr>
      <vt:lpstr>Rebalancing</vt:lpstr>
      <vt:lpstr>Rebalancing - one more example</vt:lpstr>
      <vt:lpstr>Rebalancing – new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525</cp:revision>
  <dcterms:created xsi:type="dcterms:W3CDTF">2016-09-06T14:21:52Z</dcterms:created>
  <dcterms:modified xsi:type="dcterms:W3CDTF">2019-04-18T15:52:01Z</dcterms:modified>
</cp:coreProperties>
</file>