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7" r:id="rId13"/>
    <p:sldId id="448" r:id="rId14"/>
    <p:sldId id="449" r:id="rId15"/>
    <p:sldId id="450" r:id="rId16"/>
    <p:sldId id="45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500" dirty="0" smtClean="0"/>
              <a:t>Composition</a:t>
            </a:r>
            <a:br>
              <a:rPr lang="en-US" sz="4500" dirty="0" smtClean="0"/>
            </a:br>
            <a:r>
              <a:rPr lang="en-US" sz="4500" dirty="0"/>
              <a:t>	</a:t>
            </a:r>
            <a:r>
              <a:rPr lang="en-US" sz="4500" dirty="0" smtClean="0"/>
              <a:t>exceptions</a:t>
            </a:r>
            <a:br>
              <a:rPr lang="en-US" sz="4500" dirty="0" smtClean="0"/>
            </a:br>
            <a:r>
              <a:rPr lang="en-US" sz="4500" dirty="0"/>
              <a:t>	</a:t>
            </a:r>
            <a:r>
              <a:rPr lang="en-US" sz="4500" dirty="0" smtClean="0"/>
              <a:t>	iterators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Bank is </a:t>
            </a:r>
            <a:r>
              <a:rPr lang="en-US" sz="3600" dirty="0" err="1" smtClean="0"/>
              <a:t>Iterable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4" y="784438"/>
            <a:ext cx="443033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__</a:t>
            </a:r>
            <a:r>
              <a:rPr lang="en-US" dirty="0" err="1" smtClean="0"/>
              <a:t>iter</a:t>
            </a:r>
            <a:r>
              <a:rPr lang="en-US" dirty="0" smtClean="0"/>
              <a:t>__(</a:t>
            </a:r>
            <a:r>
              <a:rPr lang="en-US" dirty="0" smtClean="0">
                <a:solidFill>
                  <a:srgbClr val="94558D"/>
                </a:solidFill>
              </a:rPr>
              <a:t>self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>
                <a:solidFill>
                  <a:srgbClr val="94558D"/>
                </a:solidFill>
              </a:rPr>
              <a:t>return   </a:t>
            </a:r>
            <a:r>
              <a:rPr lang="en-US" b="1" i="1" dirty="0" err="1" smtClean="0">
                <a:solidFill>
                  <a:schemeClr val="accent1"/>
                </a:solidFill>
              </a:rPr>
              <a:t>BankIt</a:t>
            </a:r>
            <a:r>
              <a:rPr lang="en-US" b="1" i="1" dirty="0" smtClean="0">
                <a:solidFill>
                  <a:schemeClr val="accent1"/>
                </a:solidFill>
              </a:rPr>
              <a:t>()</a:t>
            </a:r>
            <a:endParaRPr lang="en-US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1524" y="640621"/>
            <a:ext cx="4430332" cy="493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class </a:t>
            </a:r>
            <a:r>
              <a:rPr lang="en-US" dirty="0" err="1" smtClean="0"/>
              <a:t>BankIt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136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BankIt</a:t>
            </a:r>
            <a:r>
              <a:rPr lang="en-US" sz="3600" dirty="0" smtClean="0"/>
              <a:t> is the iterator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4" y="784438"/>
            <a:ext cx="443033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__</a:t>
            </a:r>
            <a:r>
              <a:rPr lang="en-US" dirty="0" err="1" smtClean="0"/>
              <a:t>iter</a:t>
            </a:r>
            <a:r>
              <a:rPr lang="en-US" dirty="0" smtClean="0"/>
              <a:t>__(</a:t>
            </a:r>
            <a:r>
              <a:rPr lang="en-US" dirty="0" smtClean="0">
                <a:solidFill>
                  <a:srgbClr val="94558D"/>
                </a:solidFill>
              </a:rPr>
              <a:t>self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>
                <a:solidFill>
                  <a:srgbClr val="94558D"/>
                </a:solidFill>
              </a:rPr>
              <a:t>return   </a:t>
            </a:r>
            <a:r>
              <a:rPr lang="en-US" b="1" i="1" dirty="0" err="1" smtClean="0">
                <a:solidFill>
                  <a:schemeClr val="accent1"/>
                </a:solidFill>
              </a:rPr>
              <a:t>BankIt</a:t>
            </a:r>
            <a:r>
              <a:rPr lang="en-US" b="1" i="1" dirty="0" smtClean="0">
                <a:solidFill>
                  <a:schemeClr val="accent1"/>
                </a:solidFill>
              </a:rPr>
              <a:t>(self)</a:t>
            </a:r>
            <a:endParaRPr lang="en-US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1524" y="640621"/>
            <a:ext cx="4430332" cy="493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class </a:t>
            </a:r>
            <a:r>
              <a:rPr lang="en-US" dirty="0" err="1" smtClean="0"/>
              <a:t>BankIt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860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BankIt</a:t>
            </a:r>
            <a:r>
              <a:rPr lang="en-US" sz="3600" dirty="0" smtClean="0"/>
              <a:t> is the iterator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4" y="784438"/>
            <a:ext cx="443033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__</a:t>
            </a:r>
            <a:r>
              <a:rPr lang="en-US" dirty="0" err="1" smtClean="0"/>
              <a:t>iter</a:t>
            </a:r>
            <a:r>
              <a:rPr lang="en-US" dirty="0" smtClean="0"/>
              <a:t>__(</a:t>
            </a:r>
            <a:r>
              <a:rPr lang="en-US" dirty="0" smtClean="0">
                <a:solidFill>
                  <a:srgbClr val="94558D"/>
                </a:solidFill>
              </a:rPr>
              <a:t>self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>
                <a:solidFill>
                  <a:srgbClr val="94558D"/>
                </a:solidFill>
              </a:rPr>
              <a:t>return   </a:t>
            </a:r>
            <a:r>
              <a:rPr lang="en-US" b="1" i="1" dirty="0" err="1" smtClean="0">
                <a:solidFill>
                  <a:schemeClr val="accent1"/>
                </a:solidFill>
              </a:rPr>
              <a:t>BankIt</a:t>
            </a:r>
            <a:r>
              <a:rPr lang="en-US" b="1" i="1" dirty="0" smtClean="0">
                <a:solidFill>
                  <a:schemeClr val="accent1"/>
                </a:solidFill>
              </a:rPr>
              <a:t>(self)</a:t>
            </a:r>
            <a:endParaRPr lang="en-US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1524" y="640621"/>
            <a:ext cx="4430332" cy="493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class </a:t>
            </a:r>
            <a:r>
              <a:rPr lang="en-US" dirty="0" err="1" smtClean="0"/>
              <a:t>BankIt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/>
              <a:t>  </a:t>
            </a:r>
            <a:r>
              <a:rPr lang="en-US" sz="2400" b="1" dirty="0" err="1">
                <a:solidFill>
                  <a:srgbClr val="000080"/>
                </a:solidFill>
              </a:rPr>
              <a:t>def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 err="1">
                <a:solidFill>
                  <a:srgbClr val="B200B2"/>
                </a:solidFill>
              </a:rPr>
              <a:t>init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</a:rPr>
              <a:t>self</a:t>
            </a:r>
            <a:r>
              <a:rPr lang="en-US" sz="2400" dirty="0"/>
              <a:t>, bank):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/>
              <a:t>._bank</a:t>
            </a:r>
            <a:r>
              <a:rPr lang="en-US" sz="2400" dirty="0"/>
              <a:t> = </a:t>
            </a:r>
            <a:r>
              <a:rPr lang="en-US" sz="2400" dirty="0" smtClean="0"/>
              <a:t>bank  </a:t>
            </a:r>
          </a:p>
        </p:txBody>
      </p:sp>
    </p:spTree>
    <p:extLst>
      <p:ext uri="{BB962C8B-B14F-4D97-AF65-F5344CB8AC3E}">
        <p14:creationId xmlns:p14="http://schemas.microsoft.com/office/powerpoint/2010/main" val="144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BankIt</a:t>
            </a:r>
            <a:r>
              <a:rPr lang="en-US" sz="3600" dirty="0" smtClean="0"/>
              <a:t> is the iterator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4" y="784438"/>
            <a:ext cx="443033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__</a:t>
            </a:r>
            <a:r>
              <a:rPr lang="en-US" dirty="0" err="1" smtClean="0"/>
              <a:t>iter</a:t>
            </a:r>
            <a:r>
              <a:rPr lang="en-US" dirty="0" smtClean="0"/>
              <a:t>__(</a:t>
            </a:r>
            <a:r>
              <a:rPr lang="en-US" dirty="0" smtClean="0">
                <a:solidFill>
                  <a:srgbClr val="94558D"/>
                </a:solidFill>
              </a:rPr>
              <a:t>self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>
                <a:solidFill>
                  <a:srgbClr val="94558D"/>
                </a:solidFill>
              </a:rPr>
              <a:t>return   </a:t>
            </a:r>
            <a:r>
              <a:rPr lang="en-US" b="1" i="1" dirty="0" err="1" smtClean="0">
                <a:solidFill>
                  <a:schemeClr val="accent1"/>
                </a:solidFill>
              </a:rPr>
              <a:t>BankIt</a:t>
            </a:r>
            <a:r>
              <a:rPr lang="en-US" b="1" i="1" dirty="0" smtClean="0">
                <a:solidFill>
                  <a:schemeClr val="accent1"/>
                </a:solidFill>
              </a:rPr>
              <a:t>(self)</a:t>
            </a:r>
            <a:endParaRPr lang="en-US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1524" y="640621"/>
            <a:ext cx="4430332" cy="493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class </a:t>
            </a:r>
            <a:r>
              <a:rPr lang="en-US" dirty="0" err="1" smtClean="0"/>
              <a:t>BankIt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/>
              <a:t>  </a:t>
            </a:r>
            <a:r>
              <a:rPr lang="en-US" sz="2400" b="1" dirty="0" err="1">
                <a:solidFill>
                  <a:srgbClr val="000080"/>
                </a:solidFill>
              </a:rPr>
              <a:t>def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 err="1">
                <a:solidFill>
                  <a:srgbClr val="B200B2"/>
                </a:solidFill>
              </a:rPr>
              <a:t>init</a:t>
            </a:r>
            <a:r>
              <a:rPr lang="en-US" sz="2400" dirty="0">
                <a:solidFill>
                  <a:srgbClr val="B200B2"/>
                </a:solidFill>
              </a:rPr>
              <a:t>__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</a:rPr>
              <a:t>self</a:t>
            </a:r>
            <a:r>
              <a:rPr lang="en-US" sz="2400" dirty="0"/>
              <a:t>, bank):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/>
              <a:t>._bank</a:t>
            </a:r>
            <a:r>
              <a:rPr lang="en-US" sz="2400" dirty="0"/>
              <a:t> = bank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>
                <a:solidFill>
                  <a:srgbClr val="94558D"/>
                </a:solidFill>
              </a:rPr>
              <a:t>self</a:t>
            </a:r>
            <a:r>
              <a:rPr lang="en-US" sz="2400" dirty="0" err="1"/>
              <a:t>._it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80"/>
                </a:solidFill>
              </a:rPr>
              <a:t>iter</a:t>
            </a:r>
            <a:r>
              <a:rPr lang="en-US" sz="2400" dirty="0"/>
              <a:t>(</a:t>
            </a:r>
            <a:r>
              <a:rPr lang="en-US" sz="2400" dirty="0" err="1"/>
              <a:t>bank._accounts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30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BankIt</a:t>
            </a:r>
            <a:r>
              <a:rPr lang="en-US" sz="3600" dirty="0" smtClean="0"/>
              <a:t> is the iterator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3" y="784438"/>
            <a:ext cx="397957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/>
              <a:t> </a:t>
            </a:r>
            <a:r>
              <a:rPr lang="en-US" sz="1800" dirty="0" smtClean="0"/>
              <a:t> __</a:t>
            </a:r>
            <a:r>
              <a:rPr lang="en-US" sz="1800" dirty="0" err="1" smtClean="0"/>
              <a:t>iter</a:t>
            </a:r>
            <a:r>
              <a:rPr lang="en-US" sz="1800" dirty="0" smtClean="0"/>
              <a:t>__(</a:t>
            </a:r>
            <a:r>
              <a:rPr lang="en-US" sz="1800" dirty="0" smtClean="0">
                <a:solidFill>
                  <a:srgbClr val="94558D"/>
                </a:solidFill>
              </a:rPr>
              <a:t>self</a:t>
            </a:r>
            <a:r>
              <a:rPr lang="en-US" sz="1800" dirty="0" smtClean="0"/>
              <a:t>):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smtClean="0">
                <a:solidFill>
                  <a:srgbClr val="94558D"/>
                </a:solidFill>
              </a:rPr>
              <a:t>return   </a:t>
            </a:r>
            <a:r>
              <a:rPr lang="en-US" sz="1800" b="1" i="1" dirty="0" err="1" smtClean="0">
                <a:solidFill>
                  <a:schemeClr val="accent1"/>
                </a:solidFill>
              </a:rPr>
              <a:t>BankIt</a:t>
            </a:r>
            <a:r>
              <a:rPr lang="en-US" sz="1800" b="1" i="1" dirty="0" smtClean="0">
                <a:solidFill>
                  <a:schemeClr val="accent1"/>
                </a:solidFill>
              </a:rPr>
              <a:t>(self)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665" y="640621"/>
            <a:ext cx="4853191" cy="493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900" b="1" dirty="0" smtClean="0">
                <a:solidFill>
                  <a:srgbClr val="000080"/>
                </a:solidFill>
              </a:rPr>
              <a:t>class </a:t>
            </a:r>
            <a:r>
              <a:rPr lang="en-US" sz="1900" dirty="0" err="1" smtClean="0"/>
              <a:t>BankIt</a:t>
            </a:r>
            <a:r>
              <a:rPr lang="en-US" sz="1900" dirty="0" smtClean="0"/>
              <a:t>:</a:t>
            </a:r>
            <a:br>
              <a:rPr lang="en-US" sz="1900" dirty="0" smtClean="0"/>
            </a:br>
            <a:r>
              <a:rPr lang="en-US" sz="1900" dirty="0" smtClean="0"/>
              <a:t>  </a:t>
            </a:r>
            <a:r>
              <a:rPr lang="en-US" sz="1900" b="1" dirty="0" err="1">
                <a:solidFill>
                  <a:srgbClr val="000080"/>
                </a:solidFill>
              </a:rPr>
              <a:t>def</a:t>
            </a:r>
            <a:r>
              <a:rPr lang="en-US" sz="1900" b="1" dirty="0">
                <a:solidFill>
                  <a:srgbClr val="000080"/>
                </a:solidFill>
              </a:rPr>
              <a:t> </a:t>
            </a:r>
            <a:r>
              <a:rPr lang="en-US" sz="1900" dirty="0">
                <a:solidFill>
                  <a:srgbClr val="B200B2"/>
                </a:solidFill>
              </a:rPr>
              <a:t>__</a:t>
            </a:r>
            <a:r>
              <a:rPr lang="en-US" sz="1900" dirty="0" err="1">
                <a:solidFill>
                  <a:srgbClr val="B200B2"/>
                </a:solidFill>
              </a:rPr>
              <a:t>init</a:t>
            </a:r>
            <a:r>
              <a:rPr lang="en-US" sz="1900" dirty="0">
                <a:solidFill>
                  <a:srgbClr val="B200B2"/>
                </a:solidFill>
              </a:rPr>
              <a:t>__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94558D"/>
                </a:solidFill>
              </a:rPr>
              <a:t>self</a:t>
            </a:r>
            <a:r>
              <a:rPr lang="en-US" sz="1900" dirty="0"/>
              <a:t>, bank):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94558D"/>
                </a:solidFill>
              </a:rPr>
              <a:t>self</a:t>
            </a:r>
            <a:r>
              <a:rPr lang="en-US" sz="1900" dirty="0" err="1"/>
              <a:t>._bank</a:t>
            </a:r>
            <a:r>
              <a:rPr lang="en-US" sz="1900" dirty="0"/>
              <a:t> = bank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94558D"/>
                </a:solidFill>
              </a:rPr>
              <a:t>self</a:t>
            </a:r>
            <a:r>
              <a:rPr lang="en-US" sz="1900" dirty="0" err="1"/>
              <a:t>._it</a:t>
            </a:r>
            <a:r>
              <a:rPr lang="en-US" sz="1900" dirty="0"/>
              <a:t> = </a:t>
            </a:r>
            <a:r>
              <a:rPr lang="en-US" sz="1900" dirty="0" err="1">
                <a:solidFill>
                  <a:srgbClr val="000080"/>
                </a:solidFill>
              </a:rPr>
              <a:t>iter</a:t>
            </a:r>
            <a:r>
              <a:rPr lang="en-US" sz="1900" dirty="0"/>
              <a:t>(</a:t>
            </a:r>
            <a:r>
              <a:rPr lang="en-US" sz="1900" dirty="0" err="1"/>
              <a:t>bank._accounts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900" dirty="0" smtClean="0"/>
              <a:t> </a:t>
            </a:r>
            <a:r>
              <a:rPr lang="en-US" sz="1900" b="1" dirty="0" err="1">
                <a:solidFill>
                  <a:srgbClr val="000080"/>
                </a:solidFill>
              </a:rPr>
              <a:t>def</a:t>
            </a:r>
            <a:r>
              <a:rPr lang="en-US" sz="1900" b="1" dirty="0">
                <a:solidFill>
                  <a:srgbClr val="000080"/>
                </a:solidFill>
              </a:rPr>
              <a:t> </a:t>
            </a:r>
            <a:r>
              <a:rPr lang="en-US" sz="1900" dirty="0">
                <a:solidFill>
                  <a:srgbClr val="B200B2"/>
                </a:solidFill>
              </a:rPr>
              <a:t>__next__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94558D"/>
                </a:solidFill>
              </a:rPr>
              <a:t>self</a:t>
            </a:r>
            <a:r>
              <a:rPr lang="en-US" sz="1900" dirty="0"/>
              <a:t>):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>
                <a:solidFill>
                  <a:srgbClr val="000080"/>
                </a:solidFill>
              </a:rPr>
              <a:t>return </a:t>
            </a:r>
            <a:r>
              <a:rPr lang="en-US" sz="1900" dirty="0">
                <a:solidFill>
                  <a:srgbClr val="94558D"/>
                </a:solidFill>
              </a:rPr>
              <a:t>self</a:t>
            </a:r>
            <a:r>
              <a:rPr lang="en-US" sz="1900" dirty="0"/>
              <a:t>._</a:t>
            </a:r>
            <a:r>
              <a:rPr lang="en-US" sz="1900" dirty="0" err="1"/>
              <a:t>bank.getAccount</a:t>
            </a:r>
            <a:r>
              <a:rPr lang="en-US" sz="1900" dirty="0" smtClean="0"/>
              <a:t>(</a:t>
            </a:r>
            <a:r>
              <a:rPr lang="en-US" sz="1900" dirty="0" smtClean="0">
                <a:solidFill>
                  <a:srgbClr val="000080"/>
                </a:solidFill>
              </a:rPr>
              <a:t> next</a:t>
            </a:r>
            <a:r>
              <a:rPr lang="en-US" sz="1900" dirty="0" smtClean="0"/>
              <a:t>(</a:t>
            </a:r>
            <a:r>
              <a:rPr lang="en-US" sz="1900" dirty="0" err="1" smtClean="0">
                <a:solidFill>
                  <a:srgbClr val="94558D"/>
                </a:solidFill>
              </a:rPr>
              <a:t>self</a:t>
            </a:r>
            <a:r>
              <a:rPr lang="en-US" sz="1900" dirty="0" err="1"/>
              <a:t>._it</a:t>
            </a:r>
            <a:r>
              <a:rPr lang="en-US" sz="1900" dirty="0"/>
              <a:t>))</a:t>
            </a:r>
            <a:r>
              <a:rPr lang="en-US" sz="19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1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BankIt</a:t>
            </a:r>
            <a:r>
              <a:rPr lang="en-US" sz="3600" dirty="0" smtClean="0"/>
              <a:t> is the iterator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3" y="784438"/>
            <a:ext cx="397957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/>
              <a:t> </a:t>
            </a:r>
            <a:r>
              <a:rPr lang="en-US" sz="1800" dirty="0" smtClean="0"/>
              <a:t> __</a:t>
            </a:r>
            <a:r>
              <a:rPr lang="en-US" sz="1800" dirty="0" err="1" smtClean="0"/>
              <a:t>iter</a:t>
            </a:r>
            <a:r>
              <a:rPr lang="en-US" sz="1800" dirty="0" smtClean="0"/>
              <a:t>__(</a:t>
            </a:r>
            <a:r>
              <a:rPr lang="en-US" sz="1800" dirty="0" smtClean="0">
                <a:solidFill>
                  <a:srgbClr val="94558D"/>
                </a:solidFill>
              </a:rPr>
              <a:t>self</a:t>
            </a:r>
            <a:r>
              <a:rPr lang="en-US" sz="1800" dirty="0" smtClean="0"/>
              <a:t>):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smtClean="0">
                <a:solidFill>
                  <a:srgbClr val="94558D"/>
                </a:solidFill>
              </a:rPr>
              <a:t>return   </a:t>
            </a:r>
            <a:r>
              <a:rPr lang="en-US" sz="1800" b="1" i="1" dirty="0" err="1" smtClean="0">
                <a:solidFill>
                  <a:schemeClr val="accent1"/>
                </a:solidFill>
              </a:rPr>
              <a:t>BankIt</a:t>
            </a:r>
            <a:r>
              <a:rPr lang="en-US" sz="1800" b="1" i="1" dirty="0" smtClean="0">
                <a:solidFill>
                  <a:schemeClr val="accent1"/>
                </a:solidFill>
              </a:rPr>
              <a:t>(self)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665" y="782290"/>
            <a:ext cx="4853191" cy="493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900" b="1" dirty="0" smtClean="0">
                <a:solidFill>
                  <a:srgbClr val="000080"/>
                </a:solidFill>
              </a:rPr>
              <a:t>class </a:t>
            </a:r>
            <a:r>
              <a:rPr lang="en-US" sz="1900" dirty="0" err="1" smtClean="0"/>
              <a:t>BankIt</a:t>
            </a:r>
            <a:r>
              <a:rPr lang="en-US" sz="1900" dirty="0" smtClean="0"/>
              <a:t>:</a:t>
            </a:r>
            <a:br>
              <a:rPr lang="en-US" sz="1900" dirty="0" smtClean="0"/>
            </a:br>
            <a:r>
              <a:rPr lang="en-US" sz="1900" dirty="0" smtClean="0"/>
              <a:t>  </a:t>
            </a:r>
            <a:r>
              <a:rPr lang="en-US" sz="1900" b="1" dirty="0" err="1">
                <a:solidFill>
                  <a:srgbClr val="000080"/>
                </a:solidFill>
              </a:rPr>
              <a:t>def</a:t>
            </a:r>
            <a:r>
              <a:rPr lang="en-US" sz="1900" b="1" dirty="0">
                <a:solidFill>
                  <a:srgbClr val="000080"/>
                </a:solidFill>
              </a:rPr>
              <a:t> </a:t>
            </a:r>
            <a:r>
              <a:rPr lang="en-US" sz="1900" dirty="0">
                <a:solidFill>
                  <a:srgbClr val="B200B2"/>
                </a:solidFill>
              </a:rPr>
              <a:t>__</a:t>
            </a:r>
            <a:r>
              <a:rPr lang="en-US" sz="1900" dirty="0" err="1">
                <a:solidFill>
                  <a:srgbClr val="B200B2"/>
                </a:solidFill>
              </a:rPr>
              <a:t>init</a:t>
            </a:r>
            <a:r>
              <a:rPr lang="en-US" sz="1900" dirty="0">
                <a:solidFill>
                  <a:srgbClr val="B200B2"/>
                </a:solidFill>
              </a:rPr>
              <a:t>__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94558D"/>
                </a:solidFill>
              </a:rPr>
              <a:t>self</a:t>
            </a:r>
            <a:r>
              <a:rPr lang="en-US" sz="1900" dirty="0"/>
              <a:t>, bank):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94558D"/>
                </a:solidFill>
              </a:rPr>
              <a:t>self</a:t>
            </a:r>
            <a:r>
              <a:rPr lang="en-US" sz="1900" dirty="0" err="1"/>
              <a:t>._bank</a:t>
            </a:r>
            <a:r>
              <a:rPr lang="en-US" sz="1900" dirty="0"/>
              <a:t> = bank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94558D"/>
                </a:solidFill>
              </a:rPr>
              <a:t>self</a:t>
            </a:r>
            <a:r>
              <a:rPr lang="en-US" sz="1900" dirty="0" err="1"/>
              <a:t>._it</a:t>
            </a:r>
            <a:r>
              <a:rPr lang="en-US" sz="1900" dirty="0"/>
              <a:t> = </a:t>
            </a:r>
            <a:r>
              <a:rPr lang="en-US" sz="1900" dirty="0" err="1">
                <a:solidFill>
                  <a:srgbClr val="000080"/>
                </a:solidFill>
              </a:rPr>
              <a:t>iter</a:t>
            </a:r>
            <a:r>
              <a:rPr lang="en-US" sz="1900" dirty="0"/>
              <a:t>(</a:t>
            </a:r>
            <a:r>
              <a:rPr lang="en-US" sz="1900" dirty="0" err="1"/>
              <a:t>bank._accounts</a:t>
            </a:r>
            <a:r>
              <a:rPr lang="en-US" sz="19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900" dirty="0" smtClean="0"/>
              <a:t> </a:t>
            </a:r>
            <a:r>
              <a:rPr lang="en-US" sz="1900" b="1" dirty="0" err="1">
                <a:solidFill>
                  <a:srgbClr val="000080"/>
                </a:solidFill>
              </a:rPr>
              <a:t>def</a:t>
            </a:r>
            <a:r>
              <a:rPr lang="en-US" sz="1900" b="1" dirty="0">
                <a:solidFill>
                  <a:srgbClr val="000080"/>
                </a:solidFill>
              </a:rPr>
              <a:t> </a:t>
            </a:r>
            <a:r>
              <a:rPr lang="en-US" sz="1900" dirty="0">
                <a:solidFill>
                  <a:srgbClr val="B200B2"/>
                </a:solidFill>
              </a:rPr>
              <a:t>__next__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94558D"/>
                </a:solidFill>
              </a:rPr>
              <a:t>self</a:t>
            </a:r>
            <a:r>
              <a:rPr lang="en-US" sz="1900" dirty="0"/>
              <a:t>):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>
                <a:solidFill>
                  <a:srgbClr val="000080"/>
                </a:solidFill>
              </a:rPr>
              <a:t>return </a:t>
            </a:r>
            <a:r>
              <a:rPr lang="en-US" sz="1900" dirty="0">
                <a:solidFill>
                  <a:srgbClr val="94558D"/>
                </a:solidFill>
              </a:rPr>
              <a:t>self</a:t>
            </a:r>
            <a:r>
              <a:rPr lang="en-US" sz="1900" dirty="0"/>
              <a:t>._</a:t>
            </a:r>
            <a:r>
              <a:rPr lang="en-US" sz="1900" dirty="0" err="1"/>
              <a:t>bank.getAccount</a:t>
            </a:r>
            <a:r>
              <a:rPr lang="en-US" sz="1900" dirty="0" smtClean="0"/>
              <a:t>(</a:t>
            </a:r>
            <a:r>
              <a:rPr lang="en-US" sz="1900" dirty="0" smtClean="0">
                <a:solidFill>
                  <a:srgbClr val="000080"/>
                </a:solidFill>
              </a:rPr>
              <a:t> next</a:t>
            </a:r>
            <a:r>
              <a:rPr lang="en-US" sz="1900" dirty="0" smtClean="0"/>
              <a:t>(</a:t>
            </a:r>
            <a:r>
              <a:rPr lang="en-US" sz="1900" dirty="0" err="1" smtClean="0">
                <a:solidFill>
                  <a:srgbClr val="94558D"/>
                </a:solidFill>
              </a:rPr>
              <a:t>self</a:t>
            </a:r>
            <a:r>
              <a:rPr lang="en-US" sz="1900" dirty="0" err="1"/>
              <a:t>._it</a:t>
            </a:r>
            <a:r>
              <a:rPr lang="en-US" sz="1900" dirty="0"/>
              <a:t>))</a:t>
            </a:r>
            <a:r>
              <a:rPr lang="en-US" sz="1900" dirty="0" smtClean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 err="1">
                <a:solidFill>
                  <a:srgbClr val="B200B2"/>
                </a:solidFill>
              </a:rPr>
              <a:t>iter</a:t>
            </a:r>
            <a:r>
              <a:rPr lang="en-US" sz="2000" dirty="0">
                <a:solidFill>
                  <a:srgbClr val="B200B2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2111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Main program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127" y="834780"/>
            <a:ext cx="6426558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0080"/>
                </a:solidFill>
              </a:rPr>
              <a:t>from </a:t>
            </a:r>
            <a:r>
              <a:rPr lang="en-US" sz="2400" dirty="0"/>
              <a:t>Bank </a:t>
            </a:r>
            <a:r>
              <a:rPr lang="en-US" sz="2400" b="1" dirty="0">
                <a:solidFill>
                  <a:srgbClr val="000080"/>
                </a:solidFill>
              </a:rPr>
              <a:t>import </a:t>
            </a:r>
            <a:r>
              <a:rPr lang="en-US" sz="2400" dirty="0"/>
              <a:t>Bank</a:t>
            </a:r>
            <a:br>
              <a:rPr lang="en-US" sz="2400" dirty="0"/>
            </a:br>
            <a:r>
              <a:rPr lang="en-US" sz="2400" dirty="0" err="1"/>
              <a:t>bank</a:t>
            </a:r>
            <a:r>
              <a:rPr lang="en-US" sz="2400" dirty="0"/>
              <a:t> = Bank()</a:t>
            </a:r>
            <a:br>
              <a:rPr lang="en-US" sz="2400" dirty="0"/>
            </a:br>
            <a:r>
              <a:rPr lang="en-US" sz="2400" dirty="0" err="1"/>
              <a:t>bank.addAccount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80"/>
                </a:solidFill>
              </a:rPr>
              <a:t>"123"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bank.addAccount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80"/>
                </a:solidFill>
              </a:rPr>
              <a:t>"124"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bank.addAccount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80"/>
                </a:solidFill>
              </a:rPr>
              <a:t>"125"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bank.deposit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80"/>
                </a:solidFill>
              </a:rPr>
              <a:t>"123"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20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bank.withdraw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80"/>
                </a:solidFill>
              </a:rPr>
              <a:t>"123"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for </a:t>
            </a:r>
            <a:r>
              <a:rPr lang="en-US" sz="2400" b="1" dirty="0"/>
              <a:t>item </a:t>
            </a:r>
            <a:r>
              <a:rPr lang="en-US" sz="2400" b="1" dirty="0">
                <a:solidFill>
                  <a:srgbClr val="000080"/>
                </a:solidFill>
              </a:rPr>
              <a:t>in </a:t>
            </a:r>
            <a:r>
              <a:rPr lang="en-US" sz="2400" b="1" dirty="0"/>
              <a:t>bank: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print</a:t>
            </a:r>
            <a:r>
              <a:rPr lang="en-US" sz="2400" b="1" dirty="0"/>
              <a:t>(</a:t>
            </a:r>
            <a:r>
              <a:rPr lang="en-US" sz="2400" b="1" dirty="0" err="1"/>
              <a:t>item.getOwner</a:t>
            </a:r>
            <a:r>
              <a:rPr lang="en-US" sz="2400" b="1" dirty="0"/>
              <a:t>(), </a:t>
            </a:r>
            <a:r>
              <a:rPr lang="en-US" sz="2400" b="1" dirty="0">
                <a:solidFill>
                  <a:srgbClr val="008080"/>
                </a:solidFill>
              </a:rPr>
              <a:t>":"</a:t>
            </a:r>
            <a:r>
              <a:rPr lang="en-US" sz="2400" b="1" dirty="0"/>
              <a:t>,  </a:t>
            </a:r>
            <a:r>
              <a:rPr lang="en-US" sz="2400" b="1" dirty="0" err="1"/>
              <a:t>item.getBalance</a:t>
            </a:r>
            <a:r>
              <a:rPr lang="en-US" sz="2400" b="1" dirty="0"/>
              <a:t>())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263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655"/>
            <a:ext cx="7886700" cy="542821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This is where one class stores instance(s) of another class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It allows to produce more complex objects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Composition test – “has a”</a:t>
            </a:r>
          </a:p>
        </p:txBody>
      </p:sp>
    </p:spTree>
    <p:extLst>
      <p:ext uri="{BB962C8B-B14F-4D97-AF65-F5344CB8AC3E}">
        <p14:creationId xmlns:p14="http://schemas.microsoft.com/office/powerpoint/2010/main" val="24984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- Bank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4438"/>
            <a:ext cx="5166844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BankAccount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800" dirty="0"/>
              <a:t/>
            </a:r>
            <a:br>
              <a:rPr lang="en-US" sz="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 err="1"/>
              <a:t>addAccount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, owner):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[owner] = </a:t>
            </a:r>
            <a:r>
              <a:rPr lang="en-US" sz="1800" dirty="0" err="1"/>
              <a:t>BankAccount</a:t>
            </a:r>
            <a:r>
              <a:rPr lang="en-US" sz="1800" dirty="0"/>
              <a:t>(owner, </a:t>
            </a:r>
            <a:r>
              <a:rPr lang="en-US" sz="1800" dirty="0">
                <a:solidFill>
                  <a:srgbClr val="0000FF"/>
                </a:solidFill>
              </a:rPr>
              <a:t>0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/>
              <a:t>deposit(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, owner, amount</a:t>
            </a:r>
            <a:r>
              <a:rPr lang="en-US" sz="1800" dirty="0" smtClean="0"/>
              <a:t>):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[owner].deposit(amount</a:t>
            </a:r>
            <a:r>
              <a:rPr lang="en-US" sz="1800" dirty="0" smtClean="0"/>
              <a:t>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800" dirty="0"/>
              <a:t/>
            </a:r>
            <a:br>
              <a:rPr lang="en-US" sz="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/>
              <a:t>withdraw(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, owner, amount):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[owner].withdraw(amount</a:t>
            </a:r>
            <a:r>
              <a:rPr lang="en-US" sz="1800" dirty="0" smtClean="0"/>
              <a:t>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 err="1"/>
              <a:t>getAccount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, </a:t>
            </a:r>
            <a:r>
              <a:rPr lang="en-US" sz="1800" dirty="0" err="1"/>
              <a:t>accNum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[</a:t>
            </a:r>
            <a:r>
              <a:rPr lang="en-US" sz="1800" dirty="0" err="1"/>
              <a:t>accNum</a:t>
            </a:r>
            <a:r>
              <a:rPr lang="en-US" sz="1800" dirty="0"/>
              <a:t>]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935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-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84438"/>
            <a:ext cx="7356251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dirty="0"/>
              <a:t>Bank </a:t>
            </a: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Bank</a:t>
            </a:r>
            <a:br>
              <a:rPr lang="en-US" sz="2000" dirty="0"/>
            </a:br>
            <a:r>
              <a:rPr lang="en-US" sz="2000" dirty="0" err="1"/>
              <a:t>bank</a:t>
            </a:r>
            <a:r>
              <a:rPr lang="en-US" sz="2000" dirty="0"/>
              <a:t> = Bank()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"124"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"125"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bank.deposit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bank.withdraw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9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Exceptions - example - Bank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84438"/>
            <a:ext cx="7356251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0080"/>
                </a:solidFill>
              </a:rPr>
              <a:t>from </a:t>
            </a:r>
            <a:r>
              <a:rPr lang="en-US" sz="1600" dirty="0" err="1"/>
              <a:t>bankaccount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0080"/>
                </a:solidFill>
              </a:rPr>
              <a:t>import </a:t>
            </a:r>
            <a:r>
              <a:rPr lang="en-US" sz="1600" dirty="0" err="1"/>
              <a:t>BankAccount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/>
              <a:t>Bank:</a:t>
            </a:r>
            <a:br>
              <a:rPr lang="en-US" sz="1600" dirty="0"/>
            </a:br>
            <a:r>
              <a:rPr lang="en-US" sz="1600" dirty="0" smtClean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600" dirty="0" smtClean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.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6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def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/>
              <a:t>deposit(</a:t>
            </a:r>
            <a:r>
              <a:rPr lang="en-US" sz="2000" dirty="0">
                <a:solidFill>
                  <a:srgbClr val="94558D"/>
                </a:solidFill>
              </a:rPr>
              <a:t>self</a:t>
            </a:r>
            <a:r>
              <a:rPr lang="en-US" sz="2000" dirty="0"/>
              <a:t>, owner, amount):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if </a:t>
            </a:r>
            <a:r>
              <a:rPr lang="en-US" sz="2000" dirty="0"/>
              <a:t>owner </a:t>
            </a:r>
            <a:r>
              <a:rPr lang="en-US" sz="2000" b="1" dirty="0">
                <a:solidFill>
                  <a:srgbClr val="000080"/>
                </a:solidFill>
              </a:rPr>
              <a:t>in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</a:t>
            </a:r>
            <a:r>
              <a:rPr lang="en-US" sz="2000" dirty="0" err="1" smtClean="0"/>
              <a:t>accounts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>
                <a:solidFill>
                  <a:srgbClr val="94558D"/>
                </a:solidFill>
              </a:rPr>
              <a:t>self</a:t>
            </a:r>
            <a:r>
              <a:rPr lang="en-US" sz="2000" dirty="0" err="1"/>
              <a:t>._accounts</a:t>
            </a:r>
            <a:r>
              <a:rPr lang="en-US" sz="2000" dirty="0"/>
              <a:t>[owner].deposit(amount)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else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b="1" dirty="0">
                <a:solidFill>
                  <a:srgbClr val="000080"/>
                </a:solidFill>
              </a:rPr>
              <a:t>raise </a:t>
            </a:r>
            <a:r>
              <a:rPr lang="en-US" sz="2000" dirty="0">
                <a:solidFill>
                  <a:srgbClr val="000080"/>
                </a:solidFill>
              </a:rPr>
              <a:t>Exception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"Account number does not exist</a:t>
            </a:r>
            <a:r>
              <a:rPr lang="en-US" sz="2000" b="1" dirty="0" smtClean="0">
                <a:solidFill>
                  <a:srgbClr val="008080"/>
                </a:solidFill>
              </a:rPr>
              <a:t>"</a:t>
            </a:r>
            <a:r>
              <a:rPr lang="en-US" sz="2000" dirty="0" smtClean="0"/>
              <a:t>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800" dirty="0"/>
              <a:t/>
            </a:r>
            <a:br>
              <a:rPr lang="en-US" sz="800" dirty="0"/>
            </a:br>
            <a:r>
              <a:rPr lang="en-US" sz="1600" dirty="0" smtClean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600" dirty="0" smtClean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098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Exceptions - example -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84438"/>
            <a:ext cx="7356251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dirty="0"/>
              <a:t>Bank </a:t>
            </a: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Bank</a:t>
            </a:r>
            <a:br>
              <a:rPr lang="en-US" sz="2000" dirty="0"/>
            </a:br>
            <a:r>
              <a:rPr lang="en-US" sz="2000" dirty="0" err="1"/>
              <a:t>bank</a:t>
            </a:r>
            <a:r>
              <a:rPr lang="en-US" sz="2000" dirty="0"/>
              <a:t> = Bank()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"124"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"125"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bank.deposit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bank.withdraw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try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bank.deposit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"126"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50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except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000080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"Caught</a:t>
            </a:r>
            <a:r>
              <a:rPr lang="en-US" sz="2000" b="1" dirty="0" smtClean="0">
                <a:solidFill>
                  <a:srgbClr val="008080"/>
                </a:solidFill>
              </a:rPr>
              <a:t>!"</a:t>
            </a:r>
            <a:r>
              <a:rPr lang="en-US" sz="2000" dirty="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639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Iterators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84438"/>
            <a:ext cx="7356251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dirty="0"/>
              <a:t>Bank </a:t>
            </a: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Bank</a:t>
            </a:r>
            <a:br>
              <a:rPr lang="en-US" sz="2000" dirty="0"/>
            </a:br>
            <a:r>
              <a:rPr lang="en-US" sz="2000" dirty="0" err="1"/>
              <a:t>bank</a:t>
            </a:r>
            <a:r>
              <a:rPr lang="en-US" sz="2000" dirty="0"/>
              <a:t> = Bank()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"124"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bank.addAccount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"125"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bank.deposit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 err="1"/>
              <a:t>bank.withdraw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80"/>
                </a:solidFill>
              </a:rPr>
              <a:t>"123"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 smtClean="0"/>
              <a:t>for  account  in bank: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b="1" dirty="0" smtClean="0"/>
              <a:t>       print(</a:t>
            </a:r>
            <a:r>
              <a:rPr lang="en-US" sz="2000" b="1" dirty="0" err="1" smtClean="0"/>
              <a:t>account.getBalance</a:t>
            </a:r>
            <a:r>
              <a:rPr lang="en-US" sz="2000" b="1" dirty="0" smtClean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341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Bank is </a:t>
            </a:r>
            <a:r>
              <a:rPr lang="en-US" sz="3600" dirty="0" err="1" smtClean="0"/>
              <a:t>Iterable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4" y="784438"/>
            <a:ext cx="443033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__</a:t>
            </a:r>
            <a:r>
              <a:rPr lang="en-US" dirty="0" err="1" smtClean="0"/>
              <a:t>iter</a:t>
            </a:r>
            <a:r>
              <a:rPr lang="en-US" dirty="0" smtClean="0"/>
              <a:t>__(</a:t>
            </a:r>
            <a:r>
              <a:rPr lang="en-US" dirty="0" smtClean="0">
                <a:solidFill>
                  <a:srgbClr val="94558D"/>
                </a:solidFill>
              </a:rPr>
              <a:t>self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>
                <a:solidFill>
                  <a:srgbClr val="94558D"/>
                </a:solidFill>
              </a:rPr>
              <a:t>return   </a:t>
            </a:r>
            <a:r>
              <a:rPr lang="en-US" b="1" i="1" dirty="0" err="1" smtClean="0">
                <a:solidFill>
                  <a:schemeClr val="accent1"/>
                </a:solidFill>
              </a:rPr>
              <a:t>Iterator_Object</a:t>
            </a:r>
            <a:endParaRPr lang="en-US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2816"/>
          </a:xfrm>
        </p:spPr>
        <p:txBody>
          <a:bodyPr>
            <a:noAutofit/>
          </a:bodyPr>
          <a:lstStyle/>
          <a:p>
            <a:r>
              <a:rPr lang="en-US" sz="3600" dirty="0" smtClean="0"/>
              <a:t>Bank is </a:t>
            </a:r>
            <a:r>
              <a:rPr lang="en-US" sz="3600" dirty="0" err="1" smtClean="0"/>
              <a:t>Iterable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094" y="784438"/>
            <a:ext cx="4430332" cy="493378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bankaccount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 smtClean="0"/>
              <a:t>BankAccount</a:t>
            </a:r>
            <a:endParaRPr lang="en-US" sz="18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80"/>
                </a:solidFill>
              </a:rPr>
              <a:t>from </a:t>
            </a:r>
            <a:r>
              <a:rPr lang="en-US" sz="1800" dirty="0" err="1"/>
              <a:t>BankIt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import </a:t>
            </a:r>
            <a:r>
              <a:rPr lang="en-US" sz="1800" dirty="0" err="1"/>
              <a:t>BankIt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Bank: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>
                <a:solidFill>
                  <a:srgbClr val="000080"/>
                </a:solidFill>
              </a:rPr>
              <a:t>def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 err="1">
                <a:solidFill>
                  <a:srgbClr val="B200B2"/>
                </a:solidFill>
              </a:rPr>
              <a:t>init</a:t>
            </a:r>
            <a:r>
              <a:rPr lang="en-US" sz="1800" dirty="0">
                <a:solidFill>
                  <a:srgbClr val="B200B2"/>
                </a:solidFill>
              </a:rPr>
              <a:t>__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94558D"/>
                </a:solidFill>
              </a:rPr>
              <a:t>self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94558D"/>
                </a:solidFill>
              </a:rPr>
              <a:t>self</a:t>
            </a:r>
            <a:r>
              <a:rPr lang="en-US" sz="1800" dirty="0" err="1"/>
              <a:t>._accounts</a:t>
            </a:r>
            <a:r>
              <a:rPr lang="en-US" sz="1800" dirty="0"/>
              <a:t> = </a:t>
            </a:r>
            <a:r>
              <a:rPr lang="en-US" sz="1800" dirty="0" smtClean="0"/>
              <a:t>{}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 smtClean="0"/>
              <a:t>	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>
                <a:solidFill>
                  <a:srgbClr val="000080"/>
                </a:solidFill>
              </a:rPr>
              <a:t>def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__</a:t>
            </a:r>
            <a:r>
              <a:rPr lang="en-US" dirty="0" err="1" smtClean="0"/>
              <a:t>iter</a:t>
            </a:r>
            <a:r>
              <a:rPr lang="en-US" dirty="0" smtClean="0"/>
              <a:t>__(</a:t>
            </a:r>
            <a:r>
              <a:rPr lang="en-US" dirty="0" smtClean="0">
                <a:solidFill>
                  <a:srgbClr val="94558D"/>
                </a:solidFill>
              </a:rPr>
              <a:t>self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>
                <a:solidFill>
                  <a:srgbClr val="94558D"/>
                </a:solidFill>
              </a:rPr>
              <a:t>return   </a:t>
            </a:r>
            <a:r>
              <a:rPr lang="en-US" b="1" i="1" dirty="0" err="1" smtClean="0">
                <a:solidFill>
                  <a:schemeClr val="accent1"/>
                </a:solidFill>
              </a:rPr>
              <a:t>Iterator_Object</a:t>
            </a:r>
            <a:endParaRPr lang="en-US" b="1" i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1524" y="640621"/>
            <a:ext cx="4430332" cy="493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 smtClean="0">
                <a:solidFill>
                  <a:srgbClr val="000080"/>
                </a:solidFill>
              </a:rPr>
              <a:t>class </a:t>
            </a:r>
            <a:r>
              <a:rPr lang="en-US" dirty="0" err="1" smtClean="0"/>
              <a:t>BankIt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442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8953</TotalTime>
  <Words>191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Composition  exceptions   iterators</vt:lpstr>
      <vt:lpstr>Composition</vt:lpstr>
      <vt:lpstr>Example - Bank</vt:lpstr>
      <vt:lpstr>Example - program</vt:lpstr>
      <vt:lpstr>Exceptions - example - Bank</vt:lpstr>
      <vt:lpstr>Exceptions - example - program</vt:lpstr>
      <vt:lpstr>Iterators</vt:lpstr>
      <vt:lpstr>Bank is Iterable</vt:lpstr>
      <vt:lpstr>Bank is Iterable</vt:lpstr>
      <vt:lpstr>Bank is Iterable</vt:lpstr>
      <vt:lpstr>BankIt is the iterator</vt:lpstr>
      <vt:lpstr>BankIt is the iterator</vt:lpstr>
      <vt:lpstr>BankIt is the iterator</vt:lpstr>
      <vt:lpstr>BankIt is the iterator</vt:lpstr>
      <vt:lpstr>BankIt is the iterator</vt:lpstr>
      <vt:lpstr>Main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271</cp:revision>
  <dcterms:created xsi:type="dcterms:W3CDTF">2016-09-06T14:21:52Z</dcterms:created>
  <dcterms:modified xsi:type="dcterms:W3CDTF">2019-02-15T15:08:57Z</dcterms:modified>
</cp:coreProperties>
</file>