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436" r:id="rId3"/>
    <p:sldId id="550" r:id="rId4"/>
    <p:sldId id="572" r:id="rId5"/>
    <p:sldId id="551" r:id="rId6"/>
    <p:sldId id="552" r:id="rId7"/>
    <p:sldId id="553" r:id="rId8"/>
    <p:sldId id="573" r:id="rId9"/>
    <p:sldId id="555" r:id="rId10"/>
    <p:sldId id="556" r:id="rId11"/>
    <p:sldId id="557" r:id="rId12"/>
    <p:sldId id="574" r:id="rId13"/>
    <p:sldId id="561" r:id="rId14"/>
    <p:sldId id="562" r:id="rId15"/>
    <p:sldId id="570" r:id="rId16"/>
    <p:sldId id="571" r:id="rId17"/>
    <p:sldId id="563" r:id="rId18"/>
    <p:sldId id="558" r:id="rId19"/>
    <p:sldId id="559" r:id="rId20"/>
    <p:sldId id="560" r:id="rId21"/>
    <p:sldId id="564" r:id="rId22"/>
    <p:sldId id="565" r:id="rId23"/>
    <p:sldId id="566" r:id="rId24"/>
    <p:sldId id="567" r:id="rId25"/>
    <p:sldId id="5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01" autoAdjust="0"/>
    <p:restoredTop sz="94687"/>
  </p:normalViewPr>
  <p:slideViewPr>
    <p:cSldViewPr snapToGrid="0" snapToObjects="1">
      <p:cViewPr varScale="1">
        <p:scale>
          <a:sx n="115" d="100"/>
          <a:sy n="115" d="100"/>
        </p:scale>
        <p:origin x="227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5200" cy="1687339"/>
          </a:xfrm>
        </p:spPr>
        <p:txBody>
          <a:bodyPr>
            <a:normAutofit/>
          </a:bodyPr>
          <a:lstStyle/>
          <a:p>
            <a:pPr algn="l"/>
            <a:r>
              <a:rPr lang="en-US" sz="4500" dirty="0" smtClean="0"/>
              <a:t>Stacks &amp; Queues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CSE 2050</a:t>
            </a:r>
            <a:endParaRPr lang="en-US" sz="2800" dirty="0"/>
          </a:p>
          <a:p>
            <a:pPr algn="l"/>
            <a:r>
              <a:rPr lang="en-US" sz="2800" dirty="0" smtClean="0"/>
              <a:t>Ahmad </a:t>
            </a:r>
            <a:r>
              <a:rPr lang="en-US" sz="2800" dirty="0" err="1" smtClean="0"/>
              <a:t>Jbara</a:t>
            </a:r>
            <a:endParaRPr lang="en-US" sz="2800" dirty="0"/>
          </a:p>
          <a:p>
            <a:pPr algn="l"/>
            <a:r>
              <a:rPr lang="en-US" sz="2800" dirty="0"/>
              <a:t>University of Connecticut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Queue ADT Operations</a:t>
            </a:r>
            <a:endParaRPr lang="en-US" sz="3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79796"/>
              </p:ext>
            </p:extLst>
          </p:nvPr>
        </p:nvGraphicFramePr>
        <p:xfrm>
          <a:off x="1014153" y="1421480"/>
          <a:ext cx="6670219" cy="3249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239">
                  <a:extLst>
                    <a:ext uri="{9D8B030D-6E8A-4147-A177-3AD203B41FA5}">
                      <a16:colId xmlns:a16="http://schemas.microsoft.com/office/drawing/2014/main" val="2232002867"/>
                    </a:ext>
                  </a:extLst>
                </a:gridCol>
                <a:gridCol w="5396980">
                  <a:extLst>
                    <a:ext uri="{9D8B030D-6E8A-4147-A177-3AD203B41FA5}">
                      <a16:colId xmlns:a16="http://schemas.microsoft.com/office/drawing/2014/main" val="4104868223"/>
                    </a:ext>
                  </a:extLst>
                </a:gridCol>
              </a:tblGrid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14635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queue()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creates a new empty queue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0760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enqueue</a:t>
                      </a:r>
                      <a:r>
                        <a:rPr lang="en-US" sz="1400" dirty="0" smtClean="0">
                          <a:effectLst/>
                        </a:rPr>
                        <a:t>(item)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adds a new item to the </a:t>
                      </a:r>
                      <a:r>
                        <a:rPr lang="en-US" sz="1400" dirty="0" smtClean="0">
                          <a:effectLst/>
                        </a:rPr>
                        <a:t>queue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87910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dequeue</a:t>
                      </a:r>
                      <a:r>
                        <a:rPr lang="en-US" sz="1400" dirty="0" smtClean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removes and returns the </a:t>
                      </a:r>
                      <a:r>
                        <a:rPr lang="en-US" sz="1400" dirty="0" smtClean="0">
                          <a:effectLst/>
                        </a:rPr>
                        <a:t>front item </a:t>
                      </a:r>
                      <a:r>
                        <a:rPr lang="en-US" sz="1400" dirty="0">
                          <a:effectLst/>
                        </a:rPr>
                        <a:t>from the </a:t>
                      </a:r>
                      <a:r>
                        <a:rPr lang="en-US" sz="1400" dirty="0" smtClean="0">
                          <a:effectLst/>
                        </a:rPr>
                        <a:t>queue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14624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size(), </a:t>
                      </a:r>
                      <a:r>
                        <a:rPr lang="en-US" sz="1400" dirty="0" err="1" smtClean="0">
                          <a:effectLst/>
                        </a:rPr>
                        <a:t>len</a:t>
                      </a:r>
                      <a:r>
                        <a:rPr lang="en-US" sz="1400" dirty="0" smtClean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returns the number of items on the </a:t>
                      </a:r>
                      <a:r>
                        <a:rPr lang="en-US" sz="1400" dirty="0" smtClean="0">
                          <a:effectLst/>
                        </a:rPr>
                        <a:t>queue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2376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isempty</a:t>
                      </a:r>
                      <a:r>
                        <a:rPr lang="en-US" sz="1400" dirty="0" smtClean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tests to see if the </a:t>
                      </a:r>
                      <a:r>
                        <a:rPr lang="en-US" sz="1400" dirty="0" smtClean="0">
                          <a:effectLst/>
                        </a:rPr>
                        <a:t>queue is </a:t>
                      </a:r>
                      <a:r>
                        <a:rPr lang="en-US" sz="1400" dirty="0">
                          <a:effectLst/>
                        </a:rPr>
                        <a:t>empty or not (True/False)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5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Implementing Queue ADT using </a:t>
            </a:r>
            <a:r>
              <a:rPr lang="en-US" sz="3600" b="1" i="1" dirty="0" smtClean="0"/>
              <a:t>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3" y="1336119"/>
            <a:ext cx="3923607" cy="448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listqueue.py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Queue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init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enqueue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append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pop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1600" dirty="0" err="1">
                <a:solidFill>
                  <a:srgbClr val="669A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_L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1600" dirty="0" err="1">
                <a:solidFill>
                  <a:srgbClr val="669A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== 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9019" y="30092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9020" y="387426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Implementing Queue ADT using </a:t>
            </a:r>
            <a:r>
              <a:rPr lang="en-US" sz="3600" b="1" i="1" dirty="0" smtClean="0"/>
              <a:t>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3" y="1336119"/>
            <a:ext cx="3923607" cy="448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listqueue.py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Queue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init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enqueue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16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insert</a:t>
            </a:r>
            <a:r>
              <a:rPr lang="en-US" sz="1600" dirty="0" smtClean="0">
                <a:solidFill>
                  <a:srgbClr val="9A9A9A"/>
                </a:solidFill>
                <a:latin typeface="Consolas"/>
              </a:rPr>
              <a:t>(0,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dequeue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pop</a:t>
            </a:r>
            <a:r>
              <a:rPr lang="en-US" sz="1600" dirty="0" smtClean="0">
                <a:solidFill>
                  <a:srgbClr val="9A9A9A"/>
                </a:solidFill>
                <a:latin typeface="Consolas"/>
              </a:rPr>
              <a:t>()</a:t>
            </a:r>
            <a:endParaRPr lang="en-US" sz="1600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1600" dirty="0" err="1">
                <a:solidFill>
                  <a:srgbClr val="669A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_L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1600" dirty="0" err="1">
                <a:solidFill>
                  <a:srgbClr val="669A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== 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9019" y="30175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9020" y="387426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24311"/>
            <a:ext cx="8038832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LinkedList</a:t>
            </a:r>
            <a:r>
              <a:rPr lang="en-US" sz="3600" dirty="0" smtClean="0"/>
              <a:t> …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3" y="1039905"/>
            <a:ext cx="64581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init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addfirst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ListNode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addlast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if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addfirst</a:t>
            </a:r>
            <a:r>
              <a:rPr lang="en-US" sz="1600" dirty="0" smtClean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else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while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not 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link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ListNode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9033" y="4015047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O(n) to find the 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24311"/>
            <a:ext cx="8038832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LinkedList</a:t>
            </a:r>
            <a:r>
              <a:rPr lang="en-US" sz="3600" dirty="0" smtClean="0"/>
              <a:t>…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3" y="1039905"/>
            <a:ext cx="69346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600" dirty="0" smtClean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9A9A9A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9A9A9A"/>
                </a:solidFill>
                <a:latin typeface="Consolas"/>
              </a:rPr>
              <a:t>...</a:t>
            </a:r>
            <a:endParaRPr lang="en-US" sz="1600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removefirst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item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head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data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head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   return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</a:t>
            </a:r>
            <a:r>
              <a:rPr lang="en-US" sz="16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removelast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   if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head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       return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removefirst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   else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       while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not 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link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       return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data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9033" y="4015047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O(n) to find the 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24311"/>
            <a:ext cx="8038832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LinkedList</a:t>
            </a:r>
            <a:r>
              <a:rPr lang="en-US" sz="3600" dirty="0" smtClean="0"/>
              <a:t> …a different approach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3" y="1039905"/>
            <a:ext cx="645816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init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 smtClean="0">
                <a:solidFill>
                  <a:srgbClr val="9A0055"/>
                </a:solidFill>
                <a:latin typeface="Consolas"/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_tail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None</a:t>
            </a:r>
            <a:endParaRPr lang="en-US" sz="1600" dirty="0">
              <a:solidFill>
                <a:srgbClr val="9A0055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addfirst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ListNode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sz="1600" dirty="0" smtClean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    if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_tail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is </a:t>
            </a:r>
            <a:r>
              <a:rPr lang="en-US" sz="1600" dirty="0">
                <a:solidFill>
                  <a:srgbClr val="9A0055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: </a:t>
            </a:r>
            <a:endParaRPr lang="en-US" sz="1600" dirty="0" smtClean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_tail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_head</a:t>
            </a:r>
            <a:endParaRPr lang="en-US" sz="1600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</a:t>
            </a:r>
            <a:r>
              <a:rPr lang="en-US" sz="16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addlast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 smtClean="0">
                <a:solidFill>
                  <a:srgbClr val="9A9A9A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9A9A9A"/>
                </a:solidFill>
                <a:latin typeface="Consolas"/>
              </a:rPr>
              <a:t>	</a:t>
            </a: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 if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_head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8AB"/>
                </a:solidFill>
                <a:latin typeface="Consolas" panose="020B0609020204030204" pitchFamily="49" charset="0"/>
              </a:rPr>
              <a:t>is </a:t>
            </a:r>
            <a:r>
              <a:rPr lang="en-US" sz="1600" dirty="0">
                <a:solidFill>
                  <a:srgbClr val="9A0055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 else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self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ListNode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_tail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en-US" sz="16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endParaRPr lang="en-US" sz="1600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    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9033" y="4015047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O(n) to find the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7434" y="3814992"/>
            <a:ext cx="643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252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24311"/>
            <a:ext cx="8038832" cy="1122845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LinkedList</a:t>
            </a:r>
            <a:r>
              <a:rPr lang="en-US" sz="3600" dirty="0" smtClean="0"/>
              <a:t>…a different approach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3" y="1039905"/>
            <a:ext cx="693468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1400" dirty="0" smtClean="0">
                <a:solidFill>
                  <a:srgbClr val="9A9A9A"/>
                </a:solidFill>
                <a:latin typeface="Consolas"/>
              </a:rPr>
              <a:t>:</a:t>
            </a:r>
            <a:endParaRPr lang="en-US" sz="1400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4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DE4A68"/>
                </a:solidFill>
                <a:latin typeface="Consolas"/>
              </a:rPr>
              <a:t>removefirst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item </a:t>
            </a:r>
            <a:r>
              <a:rPr lang="en-US" sz="14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head</a:t>
            </a:r>
            <a:r>
              <a:rPr lang="en-US" sz="14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head</a:t>
            </a:r>
            <a:r>
              <a:rPr lang="en-US" sz="14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link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if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_head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is </a:t>
            </a:r>
            <a:r>
              <a:rPr lang="en-US" sz="1400" dirty="0">
                <a:solidFill>
                  <a:srgbClr val="9A0055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: </a:t>
            </a:r>
            <a:endParaRPr lang="en-US" sz="1400" dirty="0" smtClean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_tail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9A0055"/>
                </a:solidFill>
                <a:latin typeface="Consolas" panose="020B0609020204030204" pitchFamily="49" charset="0"/>
              </a:rPr>
              <a:t>None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/>
              </a:rPr>
              <a:t>        return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item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/>
              </a:rPr>
              <a:t>   </a:t>
            </a:r>
            <a:r>
              <a:rPr lang="en-US" sz="1400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400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DE4A68"/>
                </a:solidFill>
                <a:latin typeface="Consolas"/>
              </a:rPr>
              <a:t>removelast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/>
              </a:rPr>
              <a:t>        if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head</a:t>
            </a:r>
            <a:r>
              <a:rPr lang="en-US" sz="14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sz="1400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/>
              </a:rPr>
              <a:t>            return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removefirst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/>
              </a:rPr>
              <a:t>        else</a:t>
            </a:r>
            <a:r>
              <a:rPr lang="en-US" sz="14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_head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/>
              </a:rPr>
              <a:t>            while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400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link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sz="1400" dirty="0">
                <a:solidFill>
                  <a:srgbClr val="A77F59"/>
                </a:solidFill>
                <a:latin typeface="Consolas"/>
              </a:rPr>
              <a:t>not </a:t>
            </a:r>
            <a:r>
              <a:rPr lang="en-US" sz="1400" dirty="0" err="1" smtClean="0">
                <a:solidFill>
                  <a:srgbClr val="9A0055"/>
                </a:solidFill>
                <a:latin typeface="Consolas"/>
              </a:rPr>
              <a:t>self._tail</a:t>
            </a:r>
            <a:r>
              <a:rPr lang="en-US" sz="1400" dirty="0" smtClean="0">
                <a:solidFill>
                  <a:srgbClr val="9A9A9A"/>
                </a:solidFill>
                <a:latin typeface="Consolas"/>
              </a:rPr>
              <a:t>:</a:t>
            </a:r>
            <a:endParaRPr lang="en-US" sz="1400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currentnode</a:t>
            </a:r>
            <a:r>
              <a:rPr lang="en-US" sz="14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link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 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_tail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9A0055"/>
                </a:solidFill>
                <a:latin typeface="Consolas" panose="020B0609020204030204" pitchFamily="49" charset="0"/>
              </a:rPr>
              <a:t>None</a:t>
            </a:r>
          </a:p>
          <a:p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   return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9033" y="4015047"/>
            <a:ext cx="20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O(n) to find the 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24311"/>
            <a:ext cx="8038832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Implementing Queue ADT using </a:t>
            </a:r>
            <a:r>
              <a:rPr lang="en-US" sz="3600" dirty="0" err="1" smtClean="0"/>
              <a:t>LinkedList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1166124" y="1619454"/>
            <a:ext cx="6934688" cy="419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LinkedQueue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20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2000" dirty="0" err="1">
                <a:solidFill>
                  <a:srgbClr val="DE4A68"/>
                </a:solidFill>
                <a:latin typeface="Consolas"/>
              </a:rPr>
              <a:t>init</a:t>
            </a:r>
            <a:r>
              <a:rPr lang="en-US" sz="20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20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_L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LinkedList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20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E4A68"/>
                </a:solidFill>
                <a:latin typeface="Consolas"/>
              </a:rPr>
              <a:t>enqueue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	self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20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addlast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20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DE4A68"/>
                </a:solidFill>
                <a:latin typeface="Consolas"/>
              </a:rPr>
              <a:t>dequeue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20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removefirst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20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2000" dirty="0" err="1">
                <a:solidFill>
                  <a:srgbClr val="DE4A68"/>
                </a:solidFill>
                <a:latin typeface="Consolas"/>
              </a:rPr>
              <a:t>len</a:t>
            </a:r>
            <a:r>
              <a:rPr lang="en-US" sz="20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2000" dirty="0" err="1">
                <a:solidFill>
                  <a:srgbClr val="669A00"/>
                </a:solidFill>
                <a:latin typeface="Consolas"/>
              </a:rPr>
              <a:t>len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20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_L</a:t>
            </a:r>
            <a:r>
              <a:rPr lang="en-US" sz="2000" dirty="0">
                <a:solidFill>
                  <a:srgbClr val="9A9A9A"/>
                </a:solidFill>
                <a:latin typeface="Consolas"/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Deque</a:t>
            </a:r>
            <a:r>
              <a:rPr lang="en-US" sz="3600" dirty="0" smtClean="0"/>
              <a:t> ADT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2026901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/>
              <a:t>A doubly ended queue</a:t>
            </a:r>
            <a:endParaRPr lang="en-US" sz="2000" dirty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Acts like a stack and a queue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Addition and removal can be from both ends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0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15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Deque</a:t>
            </a:r>
            <a:r>
              <a:rPr lang="en-US" sz="3600" dirty="0" smtClean="0"/>
              <a:t> ADT Operations</a:t>
            </a:r>
            <a:endParaRPr lang="en-US" sz="3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338"/>
              </p:ext>
            </p:extLst>
          </p:nvPr>
        </p:nvGraphicFramePr>
        <p:xfrm>
          <a:off x="1014153" y="1421480"/>
          <a:ext cx="6670219" cy="3249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239">
                  <a:extLst>
                    <a:ext uri="{9D8B030D-6E8A-4147-A177-3AD203B41FA5}">
                      <a16:colId xmlns:a16="http://schemas.microsoft.com/office/drawing/2014/main" val="2232002867"/>
                    </a:ext>
                  </a:extLst>
                </a:gridCol>
                <a:gridCol w="5396980">
                  <a:extLst>
                    <a:ext uri="{9D8B030D-6E8A-4147-A177-3AD203B41FA5}">
                      <a16:colId xmlns:a16="http://schemas.microsoft.com/office/drawing/2014/main" val="4104868223"/>
                    </a:ext>
                  </a:extLst>
                </a:gridCol>
              </a:tblGrid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14635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addfirst</a:t>
                      </a:r>
                      <a:r>
                        <a:rPr lang="en-US" sz="1400" dirty="0" smtClean="0">
                          <a:effectLst/>
                        </a:rPr>
                        <a:t>(item)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adds item to the front of the </a:t>
                      </a:r>
                      <a:r>
                        <a:rPr lang="en-US" sz="1400" dirty="0" err="1" smtClean="0">
                          <a:effectLst/>
                        </a:rPr>
                        <a:t>deque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0760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addlast</a:t>
                      </a:r>
                      <a:r>
                        <a:rPr lang="en-US" sz="1400" dirty="0" smtClean="0">
                          <a:effectLst/>
                        </a:rPr>
                        <a:t>(item)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Adds item to the end of the </a:t>
                      </a:r>
                      <a:r>
                        <a:rPr lang="en-US" sz="1400" dirty="0" err="1" smtClean="0">
                          <a:effectLst/>
                        </a:rPr>
                        <a:t>deque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87910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removefirst</a:t>
                      </a:r>
                      <a:r>
                        <a:rPr lang="en-US" sz="1400" dirty="0" smtClean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removes and returns </a:t>
                      </a:r>
                      <a:r>
                        <a:rPr lang="en-US" sz="1400" dirty="0" smtClean="0">
                          <a:effectLst/>
                        </a:rPr>
                        <a:t>the first element in the </a:t>
                      </a:r>
                      <a:r>
                        <a:rPr lang="en-US" sz="1400" dirty="0" err="1" smtClean="0">
                          <a:effectLst/>
                        </a:rPr>
                        <a:t>deque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14624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removelast</a:t>
                      </a:r>
                      <a:r>
                        <a:rPr lang="en-US" sz="1400" dirty="0" smtClean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Removes and returns the last element in the </a:t>
                      </a:r>
                      <a:r>
                        <a:rPr lang="en-US" sz="1400" dirty="0" err="1" smtClean="0">
                          <a:effectLst/>
                        </a:rPr>
                        <a:t>deque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2376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len</a:t>
                      </a:r>
                      <a:r>
                        <a:rPr lang="en-US" sz="1400" dirty="0" smtClean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the number of elements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5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Abstract data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2026901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Abbreviated ADT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 logical description of how we view the data and the operations </a:t>
            </a:r>
            <a:r>
              <a:rPr lang="en-US" sz="2400" dirty="0" smtClean="0">
                <a:sym typeface="Wingdings" panose="05000000000000000000" pitchFamily="2" charset="2"/>
              </a:rPr>
              <a:t>allowed (interface).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Implementation is not considered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We are concerned of what the data is representing and not how it will be constructed.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The user is aware of the </a:t>
            </a:r>
            <a:r>
              <a:rPr lang="en-US" sz="2400" b="1" i="1" dirty="0" smtClean="0">
                <a:sym typeface="Wingdings" panose="05000000000000000000" pitchFamily="2" charset="2"/>
              </a:rPr>
              <a:t>what</a:t>
            </a:r>
            <a:r>
              <a:rPr lang="en-US" sz="2400" dirty="0" smtClean="0">
                <a:sym typeface="Wingdings" panose="05000000000000000000" pitchFamily="2" charset="2"/>
              </a:rPr>
              <a:t> and not of the </a:t>
            </a:r>
            <a:r>
              <a:rPr lang="en-US" sz="2400" b="1" i="1" dirty="0" smtClean="0">
                <a:sym typeface="Wingdings" panose="05000000000000000000" pitchFamily="2" charset="2"/>
              </a:rPr>
              <a:t>how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ADT does not specify how data will be organized in memory and what algorithms will implement the operations.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84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Implementing </a:t>
            </a:r>
            <a:r>
              <a:rPr lang="en-US" sz="3600" dirty="0" err="1" smtClean="0"/>
              <a:t>Deque</a:t>
            </a:r>
            <a:r>
              <a:rPr lang="en-US" sz="3600" dirty="0" smtClean="0"/>
              <a:t> ADT using </a:t>
            </a:r>
            <a:r>
              <a:rPr lang="en-US" sz="3600" b="1" i="1" dirty="0" smtClean="0"/>
              <a:t>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3" y="1336119"/>
            <a:ext cx="39236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listqueue.py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ListDeque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init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addfirst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insert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addlast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append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removefirst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pop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9A0055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removelast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pop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sz="1600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 err="1">
                <a:solidFill>
                  <a:srgbClr val="DE4A68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/>
              </a:rPr>
              <a:t>	return </a:t>
            </a:r>
            <a:r>
              <a:rPr lang="en-US" sz="1600" dirty="0" err="1">
                <a:solidFill>
                  <a:srgbClr val="669A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sz="1600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_L</a:t>
            </a:r>
            <a:r>
              <a:rPr lang="en-US" sz="1600" dirty="0">
                <a:solidFill>
                  <a:srgbClr val="9A9A9A"/>
                </a:solidFill>
                <a:latin typeface="Consolas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6276" y="2502132"/>
            <a:ext cx="2618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Inserting and </a:t>
            </a:r>
            <a:r>
              <a:rPr lang="en-US" dirty="0" err="1" smtClean="0">
                <a:solidFill>
                  <a:srgbClr val="FF0000"/>
                </a:solidFill>
              </a:rPr>
              <a:t>poping</a:t>
            </a:r>
            <a:r>
              <a:rPr lang="en-US" dirty="0" smtClean="0">
                <a:solidFill>
                  <a:srgbClr val="FF0000"/>
                </a:solidFill>
              </a:rPr>
              <a:t> at index 0 takes O(n)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Data is stored sequentially in memory.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Should shift elements to make room/fill gaps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2" y="1336119"/>
            <a:ext cx="6805899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listqueue.py</a:t>
            </a:r>
            <a:endParaRPr lang="en-US" sz="1600" dirty="0">
              <a:solidFill>
                <a:srgbClr val="0078A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ListNode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data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link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prev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prev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link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link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if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not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prev</a:t>
            </a:r>
            <a:r>
              <a:rPr lang="en-US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link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if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link </a:t>
            </a:r>
            <a:r>
              <a:rPr lang="en-US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not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link</a:t>
            </a:r>
            <a:r>
              <a:rPr lang="en-US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prev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endParaRPr lang="en-US" dirty="0" smtClean="0">
              <a:solidFill>
                <a:srgbClr val="0078A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15156" y="1336119"/>
            <a:ext cx="837126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doublylinkedlist.py</a:t>
            </a:r>
            <a:endParaRPr lang="en-US" sz="1600" dirty="0">
              <a:solidFill>
                <a:srgbClr val="0078A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DoublyLinkedList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0078AB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/>
              </a:rPr>
              <a:t>init</a:t>
            </a:r>
            <a:r>
              <a:rPr lang="en-US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_tail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0</a:t>
            </a:r>
          </a:p>
          <a:p>
            <a:r>
              <a:rPr lang="en-US" dirty="0" smtClean="0">
                <a:solidFill>
                  <a:srgbClr val="0078AB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E4A68"/>
                </a:solidFill>
                <a:latin typeface="Consolas"/>
              </a:rPr>
              <a:t>addfirst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r>
              <a:rPr lang="en-US" dirty="0" smtClean="0">
                <a:solidFill>
                  <a:srgbClr val="0078AB"/>
                </a:solidFill>
                <a:latin typeface="Consolas"/>
              </a:rPr>
              <a:t>	    if </a:t>
            </a:r>
            <a:r>
              <a:rPr lang="en-US" dirty="0" err="1">
                <a:solidFill>
                  <a:srgbClr val="669A00"/>
                </a:solidFill>
                <a:latin typeface="Consolas"/>
              </a:rPr>
              <a:t>len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0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_tail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ListNode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78AB"/>
                </a:solidFill>
                <a:latin typeface="Consolas"/>
              </a:rPr>
              <a:t>	    else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newnode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ListNode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      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head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prev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newnode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newnode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+=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1</a:t>
            </a:r>
            <a:endParaRPr lang="en-US" dirty="0" smtClean="0">
              <a:solidFill>
                <a:srgbClr val="0078A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1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15156" y="1078425"/>
            <a:ext cx="837126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DoublyLinkedList</a:t>
            </a:r>
            <a:r>
              <a:rPr lang="en-US" dirty="0" smtClean="0">
                <a:solidFill>
                  <a:srgbClr val="9A9A9A"/>
                </a:solidFill>
                <a:latin typeface="Consolas"/>
              </a:rPr>
              <a:t>:</a:t>
            </a:r>
            <a:endParaRPr lang="en-US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E4A68"/>
                </a:solidFill>
                <a:latin typeface="Consolas"/>
              </a:rPr>
              <a:t>addlast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  if </a:t>
            </a:r>
            <a:r>
              <a:rPr lang="en-US" dirty="0" err="1">
                <a:solidFill>
                  <a:srgbClr val="669A00"/>
                </a:solidFill>
                <a:latin typeface="Consolas"/>
              </a:rPr>
              <a:t>len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0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_tail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ListNode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  else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newnode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ListNode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_tail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None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    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tail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link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newnode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_tail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newnode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+=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dirty="0" err="1">
                <a:solidFill>
                  <a:srgbClr val="DE4A68"/>
                </a:solidFill>
                <a:latin typeface="Consolas"/>
              </a:rPr>
              <a:t>len</a:t>
            </a:r>
            <a:r>
              <a:rPr lang="en-US" dirty="0">
                <a:solidFill>
                  <a:srgbClr val="DE4A68"/>
                </a:solidFill>
                <a:latin typeface="Consolas"/>
              </a:rPr>
              <a:t>__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	return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_length</a:t>
            </a:r>
            <a:endParaRPr lang="en-US" dirty="0" smtClean="0">
              <a:solidFill>
                <a:srgbClr val="0078A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2"/>
            <a:ext cx="7886700" cy="809532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15156" y="833843"/>
            <a:ext cx="8371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DoublyLinkedList</a:t>
            </a:r>
            <a:r>
              <a:rPr lang="en-US" dirty="0" smtClean="0">
                <a:solidFill>
                  <a:srgbClr val="9A9A9A"/>
                </a:solidFill>
                <a:latin typeface="Consolas"/>
              </a:rPr>
              <a:t>:</a:t>
            </a:r>
            <a:endParaRPr lang="en-US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dirty="0">
                <a:solidFill>
                  <a:srgbClr val="DE4A68"/>
                </a:solidFill>
                <a:latin typeface="Consolas"/>
              </a:rPr>
              <a:t>_remove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node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before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after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node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prev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node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link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	if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after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	else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before</a:t>
            </a:r>
            <a:r>
              <a:rPr lang="en-US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link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after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	if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node </a:t>
            </a:r>
            <a:r>
              <a:rPr lang="en-US" dirty="0">
                <a:solidFill>
                  <a:srgbClr val="0078AB"/>
                </a:solidFill>
                <a:latin typeface="Consolas"/>
              </a:rPr>
              <a:t>is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_tail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_tail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before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	else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after</a:t>
            </a:r>
            <a:r>
              <a:rPr lang="en-US" dirty="0" err="1" smtClean="0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prev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before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7F59"/>
                </a:solidFill>
                <a:latin typeface="Consolas"/>
              </a:rPr>
              <a:t>‑= </a:t>
            </a:r>
            <a:r>
              <a:rPr lang="en-US" dirty="0">
                <a:solidFill>
                  <a:srgbClr val="9A0055"/>
                </a:solidFill>
                <a:latin typeface="Consolas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	return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node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</a:t>
            </a:r>
            <a:endParaRPr lang="en-US" dirty="0" smtClean="0">
              <a:solidFill>
                <a:srgbClr val="0078A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Doubly Linked 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15156" y="1336119"/>
            <a:ext cx="8371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DoublyLinkedList</a:t>
            </a:r>
            <a:r>
              <a:rPr lang="en-US" dirty="0" smtClean="0">
                <a:solidFill>
                  <a:srgbClr val="9A9A9A"/>
                </a:solidFill>
                <a:latin typeface="Consola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A9A9A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9A9A9A"/>
                </a:solidFill>
                <a:latin typeface="Consolas"/>
              </a:rPr>
              <a:t>. . .</a:t>
            </a:r>
            <a:endParaRPr lang="en-US" dirty="0">
              <a:solidFill>
                <a:srgbClr val="9A9A9A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78AB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0078AB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E4A68"/>
                </a:solidFill>
                <a:latin typeface="Consolas"/>
              </a:rPr>
              <a:t>removefirst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	return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_remove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_head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78AB"/>
                </a:solidFill>
                <a:latin typeface="Consolas"/>
              </a:rPr>
              <a:t>def</a:t>
            </a:r>
            <a:r>
              <a:rPr lang="en-US" dirty="0" smtClean="0">
                <a:solidFill>
                  <a:srgbClr val="0078AB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E4A68"/>
                </a:solidFill>
                <a:latin typeface="Consolas"/>
              </a:rPr>
              <a:t>removelast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8AB"/>
                </a:solidFill>
                <a:latin typeface="Consolas"/>
              </a:rPr>
              <a:t>		return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_remove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self</a:t>
            </a:r>
            <a:r>
              <a:rPr lang="en-US" dirty="0" err="1">
                <a:solidFill>
                  <a:srgbClr val="9A9A9A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_tail</a:t>
            </a:r>
            <a:r>
              <a:rPr lang="en-US" dirty="0">
                <a:solidFill>
                  <a:srgbClr val="9A9A9A"/>
                </a:solidFill>
                <a:latin typeface="Consolas"/>
              </a:rPr>
              <a:t>)</a:t>
            </a:r>
            <a:endParaRPr lang="en-US" dirty="0" smtClean="0">
              <a:solidFill>
                <a:srgbClr val="0078A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2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ADT answers two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2026901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ADT answers two main questions: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What is the data to be stored?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What can we do with the data</a:t>
            </a:r>
            <a:r>
              <a:rPr lang="en-US" sz="2000" dirty="0" smtClean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ADT </a:t>
            </a:r>
            <a:r>
              <a:rPr lang="en-US" sz="2400" dirty="0" smtClean="0">
                <a:sym typeface="Wingdings" panose="05000000000000000000" pitchFamily="2" charset="2"/>
              </a:rPr>
              <a:t>provides: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 list of the names of the methods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Input they take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Expected output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Error situations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Related to the terms encapsulation &amp; information </a:t>
            </a:r>
            <a:r>
              <a:rPr lang="en-US" sz="2400" dirty="0" smtClean="0">
                <a:sym typeface="Wingdings" panose="05000000000000000000" pitchFamily="2" charset="2"/>
              </a:rPr>
              <a:t>hiding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A data structure is an implementation of </a:t>
            </a:r>
            <a:r>
              <a:rPr lang="en-US" sz="2400" dirty="0" smtClean="0">
                <a:sym typeface="Wingdings" panose="05000000000000000000" pitchFamily="2" charset="2"/>
              </a:rPr>
              <a:t>ADT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ADT is independent of all implementation concerns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163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3 ADTs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2026901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Stack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Queue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err="1" smtClean="0">
                <a:sym typeface="Wingdings" panose="05000000000000000000" pitchFamily="2" charset="2"/>
              </a:rPr>
              <a:t>Deque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>
                <a:sym typeface="Wingdings" panose="05000000000000000000" pitchFamily="2" charset="2"/>
              </a:rPr>
              <a:t>Will see different implementations – data structures.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54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Stack ADT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2026901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/>
              <a:t>A stack is an ordered collection of items</a:t>
            </a:r>
            <a:endParaRPr lang="en-US" sz="2000" dirty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Addition of new items and removal takes place at the top of the stack.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The ordering principle is called LIFO: last-in first-out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5536"/>
              </p:ext>
            </p:extLst>
          </p:nvPr>
        </p:nvGraphicFramePr>
        <p:xfrm>
          <a:off x="3003665" y="3465003"/>
          <a:ext cx="1742902" cy="29667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42902">
                  <a:extLst>
                    <a:ext uri="{9D8B030D-6E8A-4147-A177-3AD203B41FA5}">
                      <a16:colId xmlns:a16="http://schemas.microsoft.com/office/drawing/2014/main" val="198100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5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0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8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0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6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7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56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70363" y="3457072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373386" y="3641738"/>
            <a:ext cx="6302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2460569" y="2892828"/>
            <a:ext cx="1221971" cy="90032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8147120">
            <a:off x="3701834" y="3126861"/>
            <a:ext cx="1221971" cy="900324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Stack ADT Operations</a:t>
            </a:r>
            <a:endParaRPr lang="en-US" sz="36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83642"/>
              </p:ext>
            </p:extLst>
          </p:nvPr>
        </p:nvGraphicFramePr>
        <p:xfrm>
          <a:off x="1014153" y="1421480"/>
          <a:ext cx="6583680" cy="3790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700">
                  <a:extLst>
                    <a:ext uri="{9D8B030D-6E8A-4147-A177-3AD203B41FA5}">
                      <a16:colId xmlns:a16="http://schemas.microsoft.com/office/drawing/2014/main" val="2232002867"/>
                    </a:ext>
                  </a:extLst>
                </a:gridCol>
                <a:gridCol w="5396980">
                  <a:extLst>
                    <a:ext uri="{9D8B030D-6E8A-4147-A177-3AD203B41FA5}">
                      <a16:colId xmlns:a16="http://schemas.microsoft.com/office/drawing/2014/main" val="4104868223"/>
                    </a:ext>
                  </a:extLst>
                </a:gridCol>
              </a:tblGrid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Operation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14635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stack()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smtClean="0">
                          <a:effectLst/>
                        </a:rPr>
                        <a:t>creates a new empty stack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0760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push(item)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adds a new item to the stack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87910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pop()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removes and returns the top item from the stack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14624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peek()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top item from the stack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974757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size(), </a:t>
                      </a:r>
                      <a:r>
                        <a:rPr lang="en-US" sz="1400" dirty="0" err="1" smtClean="0">
                          <a:effectLst/>
                        </a:rPr>
                        <a:t>len</a:t>
                      </a:r>
                      <a:r>
                        <a:rPr lang="en-US" sz="1400" dirty="0" smtClean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returns the number of items on the stack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237636"/>
                  </a:ext>
                </a:extLst>
              </a:tr>
              <a:tr h="541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</a:rPr>
                        <a:t>Isempty</a:t>
                      </a:r>
                      <a:r>
                        <a:rPr lang="en-US" sz="1400" dirty="0" smtClean="0">
                          <a:effectLst/>
                        </a:rPr>
                        <a:t>()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tests to see if the stack is empty or not (True/False)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5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Implementing Stack ADT using </a:t>
            </a:r>
            <a:r>
              <a:rPr lang="en-US" sz="3600" b="1" i="1" dirty="0" smtClean="0"/>
              <a:t>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3" y="1011923"/>
            <a:ext cx="446393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liststack.py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ListStack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try:</a:t>
            </a:r>
            <a:endParaRPr lang="en-US" sz="1400" b="1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except </a:t>
            </a:r>
            <a:r>
              <a:rPr lang="en-US" sz="1400" b="1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IndexError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9A9A9A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raise </a:t>
            </a:r>
            <a:r>
              <a:rPr lang="en-US" sz="1400" b="1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RuntimeError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(“empty stack”)</a:t>
            </a:r>
            <a:endParaRPr lang="en-US" sz="1400" b="1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peek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_L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1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_L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E4A68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== </a:t>
            </a:r>
            <a:r>
              <a:rPr lang="en-US" sz="1400" dirty="0">
                <a:solidFill>
                  <a:srgbClr val="9A0055"/>
                </a:solidFill>
                <a:latin typeface="Consolas" panose="020B0609020204030204" pitchFamily="49" charset="0"/>
              </a:rPr>
              <a:t>0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732415" y="1679171"/>
            <a:ext cx="18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Composition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9033" y="1677201"/>
            <a:ext cx="18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Wrapper pattern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6096" y="256863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097" y="34336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O(1)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Implementing Stack ADT using </a:t>
            </a:r>
            <a:r>
              <a:rPr lang="en-US" sz="3600" b="1" i="1" dirty="0" smtClean="0"/>
              <a:t>list</a:t>
            </a:r>
            <a:endParaRPr lang="en-US" sz="3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31273" y="1011923"/>
            <a:ext cx="446393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liststack.py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Bad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(0,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try:</a:t>
            </a:r>
            <a:endParaRPr lang="en-US" sz="1400" b="1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(0)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9A9A9A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except </a:t>
            </a:r>
            <a:r>
              <a:rPr lang="en-US" sz="1400" b="1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IndexError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9A9A9A"/>
                </a:solidFill>
                <a:latin typeface="Consolas" panose="020B0609020204030204" pitchFamily="49" charset="0"/>
              </a:rPr>
              <a:t>	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raise </a:t>
            </a:r>
            <a:r>
              <a:rPr lang="en-US" sz="1400" b="1" dirty="0" err="1" smtClean="0">
                <a:solidFill>
                  <a:srgbClr val="9A9A9A"/>
                </a:solidFill>
                <a:latin typeface="Consolas" panose="020B0609020204030204" pitchFamily="49" charset="0"/>
              </a:rPr>
              <a:t>RuntimeError</a:t>
            </a:r>
            <a:r>
              <a:rPr lang="en-US" sz="1400" b="1" dirty="0" smtClean="0">
                <a:solidFill>
                  <a:srgbClr val="9A9A9A"/>
                </a:solidFill>
                <a:latin typeface="Consolas" panose="020B0609020204030204" pitchFamily="49" charset="0"/>
              </a:rPr>
              <a:t>(“empty stack”)</a:t>
            </a:r>
            <a:endParaRPr lang="en-US" sz="1400" b="1" dirty="0">
              <a:solidFill>
                <a:srgbClr val="9A9A9A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peek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_L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‑</a:t>
            </a:r>
            <a:r>
              <a:rPr lang="en-US" sz="1400" dirty="0">
                <a:solidFill>
                  <a:srgbClr val="9A0055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E4A68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DE4A6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9A9A9A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_L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78AB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78A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E4A68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78AB"/>
                </a:solidFill>
                <a:latin typeface="Consolas" panose="020B0609020204030204" pitchFamily="49" charset="0"/>
              </a:rPr>
              <a:t>	return </a:t>
            </a:r>
            <a:r>
              <a:rPr lang="en-US" sz="1400" dirty="0" err="1">
                <a:solidFill>
                  <a:srgbClr val="669A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9A9A9A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77F59"/>
                </a:solidFill>
                <a:latin typeface="Consolas" panose="020B0609020204030204" pitchFamily="49" charset="0"/>
              </a:rPr>
              <a:t>== </a:t>
            </a:r>
            <a:r>
              <a:rPr lang="en-US" sz="1400" dirty="0">
                <a:solidFill>
                  <a:srgbClr val="9A0055"/>
                </a:solidFill>
                <a:latin typeface="Consolas" panose="020B0609020204030204" pitchFamily="49" charset="0"/>
              </a:rPr>
              <a:t>0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732415" y="1679171"/>
            <a:ext cx="18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Composition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9033" y="1677201"/>
            <a:ext cx="18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Wrapper pattern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71505" y="2294414"/>
            <a:ext cx="3882044" cy="2026901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 smtClean="0"/>
              <a:t>This implementation is less efficient</a:t>
            </a:r>
            <a:endParaRPr lang="en-US" sz="2200" dirty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 smtClean="0">
                <a:sym typeface="Wingdings" panose="05000000000000000000" pitchFamily="2" charset="2"/>
              </a:rPr>
              <a:t>insert  call takes </a:t>
            </a:r>
            <a:r>
              <a:rPr 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O(n)</a:t>
            </a:r>
            <a:r>
              <a:rPr lang="en-US" sz="2200" dirty="0" smtClean="0">
                <a:sym typeface="Wingdings" panose="05000000000000000000" pitchFamily="2" charset="2"/>
              </a:rPr>
              <a:t> time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 smtClean="0">
                <a:sym typeface="Wingdings" panose="05000000000000000000" pitchFamily="2" charset="2"/>
              </a:rPr>
              <a:t>pop call in our pop takes </a:t>
            </a:r>
            <a:r>
              <a:rPr lang="en-US" sz="2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O(n)</a:t>
            </a:r>
            <a:endParaRPr lang="en-US" sz="22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714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Queue ADT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4029"/>
            <a:ext cx="7886700" cy="2026901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 smtClean="0"/>
              <a:t>A queue is an ordered collection of items</a:t>
            </a:r>
            <a:endParaRPr lang="en-US" sz="2000" dirty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Addition of new items happens at one end called the rear.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Removal of existing items happens at the other end called front.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The ordering principle is called FIFO: first-in first-out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8851" y="4172278"/>
            <a:ext cx="5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rear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186827" y="4356944"/>
            <a:ext cx="5653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97424"/>
              </p:ext>
            </p:extLst>
          </p:nvPr>
        </p:nvGraphicFramePr>
        <p:xfrm>
          <a:off x="2863404" y="4195149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1283" y="4163380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front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21004" y="4356944"/>
            <a:ext cx="6302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1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12067</TotalTime>
  <Words>820</Words>
  <Application>Microsoft Office PowerPoint</Application>
  <PresentationFormat>On-screen Show (4:3)</PresentationFormat>
  <Paragraphs>336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Office Theme</vt:lpstr>
      <vt:lpstr>Stacks &amp; Queues</vt:lpstr>
      <vt:lpstr>Abstract data types</vt:lpstr>
      <vt:lpstr>ADT answers two questions</vt:lpstr>
      <vt:lpstr>3 ADTs</vt:lpstr>
      <vt:lpstr>The Stack ADT</vt:lpstr>
      <vt:lpstr>The Stack ADT Operations</vt:lpstr>
      <vt:lpstr>Implementing Stack ADT using list</vt:lpstr>
      <vt:lpstr>Implementing Stack ADT using list</vt:lpstr>
      <vt:lpstr>The Queue ADT</vt:lpstr>
      <vt:lpstr>The Queue ADT Operations</vt:lpstr>
      <vt:lpstr>Implementing Queue ADT using list</vt:lpstr>
      <vt:lpstr>Implementing Queue ADT using list</vt:lpstr>
      <vt:lpstr>LinkedList …</vt:lpstr>
      <vt:lpstr>LinkedList…</vt:lpstr>
      <vt:lpstr>LinkedList …a different approach</vt:lpstr>
      <vt:lpstr>LinkedList…a different approach</vt:lpstr>
      <vt:lpstr>Implementing Queue ADT using LinkedList</vt:lpstr>
      <vt:lpstr>The Deque ADT</vt:lpstr>
      <vt:lpstr>The Deque ADT Operations</vt:lpstr>
      <vt:lpstr>Implementing Deque ADT using list</vt:lpstr>
      <vt:lpstr>Doubly Linked List</vt:lpstr>
      <vt:lpstr>Doubly Linked List</vt:lpstr>
      <vt:lpstr>Doubly Linked List</vt:lpstr>
      <vt:lpstr>Doubly Linked List</vt:lpstr>
      <vt:lpstr>Doubly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Jbara, Ahmad</cp:lastModifiedBy>
  <cp:revision>337</cp:revision>
  <dcterms:created xsi:type="dcterms:W3CDTF">2016-09-06T14:21:52Z</dcterms:created>
  <dcterms:modified xsi:type="dcterms:W3CDTF">2019-02-22T19:26:03Z</dcterms:modified>
</cp:coreProperties>
</file>