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CE30-0A37-466C-9BCE-E85C314E6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2D9B2-53E0-422C-9DDC-4926DE13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0AE5B-08A8-4B8B-8C8D-C891001365A0}"/>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934DF306-F764-4B3F-AA92-5DE6E966A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406B0-668A-4C24-B7F2-0869795B16FF}"/>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63851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CB5E-17EC-4D84-9FE1-B21DB0D72D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7E69E-FC19-4A68-A07A-B3FD4E111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07029-0418-4A16-B785-7A156D20CAA5}"/>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DF643F7D-261B-470D-9E5A-2AE994AC2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2B522-1ADF-4FC5-B9AB-D4D72812B046}"/>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67758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3A60A-092E-4E99-A05F-48BE73227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C0E10A-14C6-4335-B72B-4AFFA2613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A8B98-932D-4B02-A9B8-701B2BDA9B01}"/>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7AE6F251-A028-41E7-A8CF-2AB81711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7C2EF-9029-4A81-9FAA-271BB00F412D}"/>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13283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8346-D79F-46AB-B322-2AF089D61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F5759-C49C-4D20-9DB1-3FC01BE50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80CFA-DBA7-4975-AC91-4D5BD9A77053}"/>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4C378F70-ACC0-4877-8F79-84FD7EBA8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FE8B0-3779-46AB-9420-439602D4BB55}"/>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108513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CAEA-D5F3-4B26-B7FD-0357D519D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958818-7BC9-47EB-9DC7-5C685A217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4DF1F8-FA16-4F89-8045-78E0151430C4}"/>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44543374-62DC-44D2-B2F8-BAFDC3AA9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3A213-8BAA-40F1-A3C2-52D32D847003}"/>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275780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81E0-1E58-47F7-A707-64B44E318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24591-0E7E-4AF3-93EE-EBCD0A5EE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12746-2F31-435D-A9EF-8DF96C674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329085-C1DD-43F3-BBEE-A79B31E5696D}"/>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6" name="Footer Placeholder 5">
            <a:extLst>
              <a:ext uri="{FF2B5EF4-FFF2-40B4-BE49-F238E27FC236}">
                <a16:creationId xmlns:a16="http://schemas.microsoft.com/office/drawing/2014/main" id="{640EA605-63BF-4330-B715-AF0414DDF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B101F-549D-4FF7-A9CD-981915616997}"/>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38582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C7FA-CD47-4CA1-B96F-7CEA6C1FD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FF83D-E32B-427B-80B2-7CE6050E3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BE5C1-7B65-42D9-B902-A886A6540C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9FA34-50FB-4092-8514-EF312D78F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94A63-AC6D-4B2D-9A2C-D897A36C4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034DDF-5813-420E-90AC-5D50FA5FD78A}"/>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8" name="Footer Placeholder 7">
            <a:extLst>
              <a:ext uri="{FF2B5EF4-FFF2-40B4-BE49-F238E27FC236}">
                <a16:creationId xmlns:a16="http://schemas.microsoft.com/office/drawing/2014/main" id="{7A204346-79A0-479D-9726-466E2DD6B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EE9A9-37A1-45D4-898B-BABBE9C360C7}"/>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175956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4CDC-0804-4B57-8540-A6DAFD1143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446A54-A98A-4CCC-822A-6CEE5D415C3C}"/>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4" name="Footer Placeholder 3">
            <a:extLst>
              <a:ext uri="{FF2B5EF4-FFF2-40B4-BE49-F238E27FC236}">
                <a16:creationId xmlns:a16="http://schemas.microsoft.com/office/drawing/2014/main" id="{143F2016-C604-4962-800C-D4FB6AF83C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AC6C35-3359-4DC1-8CA3-B71AC000AE34}"/>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307678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ECCC0-B59F-4268-B697-D2873AADCA6E}"/>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3" name="Footer Placeholder 2">
            <a:extLst>
              <a:ext uri="{FF2B5EF4-FFF2-40B4-BE49-F238E27FC236}">
                <a16:creationId xmlns:a16="http://schemas.microsoft.com/office/drawing/2014/main" id="{F1601AF5-45A3-4398-8B2F-DD2CD71986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32DC3B-A30B-473B-A19E-F32DCC4CF7EF}"/>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398748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72DC-7B53-4538-8890-FFE704541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763207-2F89-46E5-9BEC-6C4BF8300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42661-5E70-41A8-A206-BC155B53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BA2DC-6D77-4F83-B829-2EF0400A0AD0}"/>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6" name="Footer Placeholder 5">
            <a:extLst>
              <a:ext uri="{FF2B5EF4-FFF2-40B4-BE49-F238E27FC236}">
                <a16:creationId xmlns:a16="http://schemas.microsoft.com/office/drawing/2014/main" id="{BE398797-F454-435B-A928-30F9BB247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068C0-A6D3-4575-A8EC-F22AE7C3A9AC}"/>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249573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8C33-43AC-4CB6-900B-47458B98F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A43C1-B13C-4CC6-8669-49D575778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C2E24-544C-43C5-B04D-7DE4C15BC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5A5F0-54F3-47FB-8901-2B10C66BB375}"/>
              </a:ext>
            </a:extLst>
          </p:cNvPr>
          <p:cNvSpPr>
            <a:spLocks noGrp="1"/>
          </p:cNvSpPr>
          <p:nvPr>
            <p:ph type="dt" sz="half" idx="10"/>
          </p:nvPr>
        </p:nvSpPr>
        <p:spPr/>
        <p:txBody>
          <a:bodyPr/>
          <a:lstStyle/>
          <a:p>
            <a:fld id="{BFDC555F-E9AD-4FF5-AEA1-36C12AF0D264}" type="datetimeFigureOut">
              <a:rPr lang="en-US" smtClean="0"/>
              <a:t>26/03/2020</a:t>
            </a:fld>
            <a:endParaRPr lang="en-US"/>
          </a:p>
        </p:txBody>
      </p:sp>
      <p:sp>
        <p:nvSpPr>
          <p:cNvPr id="6" name="Footer Placeholder 5">
            <a:extLst>
              <a:ext uri="{FF2B5EF4-FFF2-40B4-BE49-F238E27FC236}">
                <a16:creationId xmlns:a16="http://schemas.microsoft.com/office/drawing/2014/main" id="{A9990835-73B1-45C8-A177-E51645E8A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E0ADA-1317-4AF6-9EA0-F3FF1969A35F}"/>
              </a:ext>
            </a:extLst>
          </p:cNvPr>
          <p:cNvSpPr>
            <a:spLocks noGrp="1"/>
          </p:cNvSpPr>
          <p:nvPr>
            <p:ph type="sldNum" sz="quarter" idx="12"/>
          </p:nvPr>
        </p:nvSpPr>
        <p:spPr/>
        <p:txBody>
          <a:bodyPr/>
          <a:lstStyle/>
          <a:p>
            <a:fld id="{46AA1225-0056-42DD-BAAF-A2D711CE0BB4}" type="slidenum">
              <a:rPr lang="en-US" smtClean="0"/>
              <a:t>‹#›</a:t>
            </a:fld>
            <a:endParaRPr lang="en-US"/>
          </a:p>
        </p:txBody>
      </p:sp>
    </p:spTree>
    <p:extLst>
      <p:ext uri="{BB962C8B-B14F-4D97-AF65-F5344CB8AC3E}">
        <p14:creationId xmlns:p14="http://schemas.microsoft.com/office/powerpoint/2010/main" val="196236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B38BC-5961-4A97-AF34-F2E6B0406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EE76C-46DE-4F91-AA49-2D85BC244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0725A-D2B0-4289-A5F9-4365388F9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C555F-E9AD-4FF5-AEA1-36C12AF0D264}" type="datetimeFigureOut">
              <a:rPr lang="en-US" smtClean="0"/>
              <a:t>26/03/2020</a:t>
            </a:fld>
            <a:endParaRPr lang="en-US"/>
          </a:p>
        </p:txBody>
      </p:sp>
      <p:sp>
        <p:nvSpPr>
          <p:cNvPr id="5" name="Footer Placeholder 4">
            <a:extLst>
              <a:ext uri="{FF2B5EF4-FFF2-40B4-BE49-F238E27FC236}">
                <a16:creationId xmlns:a16="http://schemas.microsoft.com/office/drawing/2014/main" id="{4AD7FE8D-7358-4056-8FC5-1FA811477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ECB928-2002-4AF2-BE93-FCDBF37F4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A1225-0056-42DD-BAAF-A2D711CE0BB4}" type="slidenum">
              <a:rPr lang="en-US" smtClean="0"/>
              <a:t>‹#›</a:t>
            </a:fld>
            <a:endParaRPr lang="en-US"/>
          </a:p>
        </p:txBody>
      </p:sp>
      <p:sp>
        <p:nvSpPr>
          <p:cNvPr id="7" name="MSIPCMContentMarking" descr="{&quot;HashCode&quot;:-242339457,&quot;Placement&quot;:&quot;Footer&quot;}">
            <a:extLst>
              <a:ext uri="{FF2B5EF4-FFF2-40B4-BE49-F238E27FC236}">
                <a16:creationId xmlns:a16="http://schemas.microsoft.com/office/drawing/2014/main" id="{E65EE093-2EF9-4839-879B-12186994F903}"/>
              </a:ext>
            </a:extLst>
          </p:cNvPr>
          <p:cNvSpPr txBox="1"/>
          <p:nvPr userDrawn="1"/>
        </p:nvSpPr>
        <p:spPr>
          <a:xfrm>
            <a:off x="10318885" y="6390570"/>
            <a:ext cx="1873115" cy="467429"/>
          </a:xfrm>
          <a:prstGeom prst="rect">
            <a:avLst/>
          </a:prstGeom>
          <a:noFill/>
        </p:spPr>
        <p:txBody>
          <a:bodyPr vert="horz" wrap="square" lIns="0" tIns="0" rIns="0" bIns="0" rtlCol="0" anchor="ctr" anchorCtr="1">
            <a:spAutoFit/>
          </a:bodyPr>
          <a:lstStyle/>
          <a:p>
            <a:pPr algn="r">
              <a:spcBef>
                <a:spcPts val="0"/>
              </a:spcBef>
              <a:spcAft>
                <a:spcPts val="0"/>
              </a:spcAft>
            </a:pPr>
            <a:r>
              <a:rPr lang="en-US" sz="2200">
                <a:solidFill>
                  <a:srgbClr val="FF8939"/>
                </a:solidFill>
                <a:latin typeface="Calibri" panose="020F0502020204030204" pitchFamily="34" charset="0"/>
              </a:rPr>
              <a:t>RESTRICTED</a:t>
            </a:r>
          </a:p>
        </p:txBody>
      </p:sp>
    </p:spTree>
    <p:extLst>
      <p:ext uri="{BB962C8B-B14F-4D97-AF65-F5344CB8AC3E}">
        <p14:creationId xmlns:p14="http://schemas.microsoft.com/office/powerpoint/2010/main" val="151191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D3725C-E50F-47BA-A126-74CEDBEE08C8}"/>
              </a:ext>
            </a:extLst>
          </p:cNvPr>
          <p:cNvSpPr>
            <a:spLocks noGrp="1"/>
          </p:cNvSpPr>
          <p:nvPr>
            <p:ph type="ctrTitle"/>
          </p:nvPr>
        </p:nvSpPr>
        <p:spPr>
          <a:xfrm>
            <a:off x="374779" y="4525347"/>
            <a:ext cx="7264742" cy="1737360"/>
          </a:xfrm>
        </p:spPr>
        <p:txBody>
          <a:bodyPr anchor="ctr">
            <a:normAutofit/>
          </a:bodyPr>
          <a:lstStyle/>
          <a:p>
            <a:pPr algn="r"/>
            <a:r>
              <a:rPr lang="en-US" sz="3800" dirty="0"/>
              <a:t>Analysis of business conditions of boroughs in New York and Toronto</a:t>
            </a:r>
          </a:p>
        </p:txBody>
      </p:sp>
      <p:sp>
        <p:nvSpPr>
          <p:cNvPr id="3" name="Subtitle 2">
            <a:extLst>
              <a:ext uri="{FF2B5EF4-FFF2-40B4-BE49-F238E27FC236}">
                <a16:creationId xmlns:a16="http://schemas.microsoft.com/office/drawing/2014/main" id="{55E2A8FB-B7EC-4A52-998D-F4270928814D}"/>
              </a:ext>
            </a:extLst>
          </p:cNvPr>
          <p:cNvSpPr>
            <a:spLocks noGrp="1"/>
          </p:cNvSpPr>
          <p:nvPr>
            <p:ph type="subTitle" idx="1"/>
          </p:nvPr>
        </p:nvSpPr>
        <p:spPr>
          <a:xfrm>
            <a:off x="7961258" y="4525347"/>
            <a:ext cx="3258675" cy="1737360"/>
          </a:xfrm>
        </p:spPr>
        <p:txBody>
          <a:bodyPr anchor="ctr">
            <a:normAutofit/>
          </a:bodyPr>
          <a:lstStyle/>
          <a:p>
            <a:pPr algn="l"/>
            <a:r>
              <a:rPr lang="en-US"/>
              <a:t>Zhongxiang Wu</a:t>
            </a:r>
          </a:p>
          <a:p>
            <a:pPr algn="l"/>
            <a:r>
              <a:rPr lang="en-US"/>
              <a:t>Mar.2020</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095140E-E58D-44F9-8217-1B4F0C4D8C86}"/>
              </a:ext>
            </a:extLst>
          </p:cNvPr>
          <p:cNvSpPr>
            <a:spLocks noGrp="1"/>
          </p:cNvSpPr>
          <p:nvPr>
            <p:ph type="title"/>
          </p:nvPr>
        </p:nvSpPr>
        <p:spPr>
          <a:xfrm>
            <a:off x="777240" y="731519"/>
            <a:ext cx="2845191" cy="3237579"/>
          </a:xfrm>
        </p:spPr>
        <p:txBody>
          <a:bodyPr>
            <a:normAutofit/>
          </a:bodyPr>
          <a:lstStyle/>
          <a:p>
            <a:r>
              <a:rPr lang="en-US" sz="3800" b="1">
                <a:solidFill>
                  <a:srgbClr val="FFFFFF"/>
                </a:solidFill>
              </a:rPr>
              <a:t>Background and description of the problem </a:t>
            </a:r>
            <a:endParaRPr lang="en-US" sz="3800">
              <a:solidFill>
                <a:srgbClr val="FFFFFF"/>
              </a:solidFill>
            </a:endParaRPr>
          </a:p>
        </p:txBody>
      </p:sp>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2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D8E49-62AF-4A5E-90A6-730DAAEE9ECD}"/>
              </a:ext>
            </a:extLst>
          </p:cNvPr>
          <p:cNvSpPr>
            <a:spLocks noGrp="1"/>
          </p:cNvSpPr>
          <p:nvPr>
            <p:ph idx="1"/>
          </p:nvPr>
        </p:nvSpPr>
        <p:spPr>
          <a:xfrm>
            <a:off x="4379709" y="686862"/>
            <a:ext cx="7037591" cy="5475129"/>
          </a:xfrm>
        </p:spPr>
        <p:txBody>
          <a:bodyPr anchor="ctr">
            <a:normAutofit/>
          </a:bodyPr>
          <a:lstStyle/>
          <a:p>
            <a:pPr>
              <a:buFont typeface="Courier New" panose="02070309020205020404" pitchFamily="49" charset="0"/>
              <a:buChar char="o"/>
            </a:pPr>
            <a:r>
              <a:rPr lang="en-US" sz="2000" dirty="0"/>
              <a:t>Each borough in the same or different cities has different life styles and business environment. Some boroughs are quite and suitable for living while some boroughs are fast-paced with prosperous business.  In this section, a borough comparison has been conducted to investigate the differences and characteristics between two famous cities in New York and Toronto respectively. </a:t>
            </a:r>
          </a:p>
          <a:p>
            <a:pPr>
              <a:buFont typeface="Courier New" panose="02070309020205020404" pitchFamily="49" charset="0"/>
              <a:buChar char="o"/>
            </a:pPr>
            <a:endParaRPr lang="en-US" sz="2000" dirty="0"/>
          </a:p>
          <a:p>
            <a:pPr>
              <a:buFont typeface="Courier New" panose="02070309020205020404" pitchFamily="49" charset="0"/>
              <a:buChar char="o"/>
            </a:pPr>
            <a:r>
              <a:rPr lang="en-US" sz="2000" dirty="0"/>
              <a:t>Through the analysis, we can find the venues characteristics as well as the venue preference of consumers in each borough of these two cities. The analysis results can provide a good reference for people to choose a familiar living environment, and for business owners to select compatible business opportunity in one borough.</a:t>
            </a:r>
          </a:p>
          <a:p>
            <a:pPr>
              <a:buFont typeface="Courier New" panose="02070309020205020404" pitchFamily="49" charset="0"/>
              <a:buChar char="o"/>
            </a:pPr>
            <a:endParaRPr lang="en-US" sz="2000" dirty="0"/>
          </a:p>
          <a:p>
            <a:pPr>
              <a:buFont typeface="Courier New" panose="02070309020205020404" pitchFamily="49" charset="0"/>
              <a:buChar char="o"/>
            </a:pPr>
            <a:r>
              <a:rPr lang="en-US" sz="2000" dirty="0"/>
              <a:t>People looking for an living place, and business owner can be benefit from this analysis.</a:t>
            </a:r>
          </a:p>
        </p:txBody>
      </p:sp>
    </p:spTree>
    <p:extLst>
      <p:ext uri="{BB962C8B-B14F-4D97-AF65-F5344CB8AC3E}">
        <p14:creationId xmlns:p14="http://schemas.microsoft.com/office/powerpoint/2010/main" val="191269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F462FC0-D3AD-4626-AADA-1F79113FB56E}"/>
              </a:ext>
            </a:extLst>
          </p:cNvPr>
          <p:cNvSpPr>
            <a:spLocks noGrp="1"/>
          </p:cNvSpPr>
          <p:nvPr>
            <p:ph type="title"/>
          </p:nvPr>
        </p:nvSpPr>
        <p:spPr>
          <a:xfrm>
            <a:off x="777240" y="731519"/>
            <a:ext cx="2845191" cy="3237579"/>
          </a:xfrm>
        </p:spPr>
        <p:txBody>
          <a:bodyPr>
            <a:normAutofit/>
          </a:bodyPr>
          <a:lstStyle/>
          <a:p>
            <a:r>
              <a:rPr lang="en-US" sz="3800" b="1">
                <a:solidFill>
                  <a:srgbClr val="FFFFFF"/>
                </a:solidFill>
              </a:rPr>
              <a:t>Data acquisition and description</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392856-AAC7-4D78-89E8-482ECD63E2BB}"/>
              </a:ext>
            </a:extLst>
          </p:cNvPr>
          <p:cNvSpPr>
            <a:spLocks noGrp="1"/>
          </p:cNvSpPr>
          <p:nvPr>
            <p:ph idx="1"/>
          </p:nvPr>
        </p:nvSpPr>
        <p:spPr>
          <a:xfrm>
            <a:off x="4379709" y="686862"/>
            <a:ext cx="7037591" cy="5475129"/>
          </a:xfrm>
        </p:spPr>
        <p:txBody>
          <a:bodyPr anchor="ctr">
            <a:normAutofit/>
          </a:bodyPr>
          <a:lstStyle/>
          <a:p>
            <a:pPr>
              <a:buFont typeface="Courier New" panose="02070309020205020404" pitchFamily="49" charset="0"/>
              <a:buChar char="o"/>
            </a:pPr>
            <a:r>
              <a:rPr lang="en-US" sz="2600"/>
              <a:t>Neighborhood data of New York and Toronto, which obtained from data portal of NYU and Wikipedia, includes the data of neighborhood name, borough name, latitude, and longitude</a:t>
            </a:r>
          </a:p>
          <a:p>
            <a:pPr>
              <a:buFont typeface="Courier New" panose="02070309020205020404" pitchFamily="49" charset="0"/>
              <a:buChar char="o"/>
            </a:pPr>
            <a:endParaRPr lang="en-US" sz="2600"/>
          </a:p>
          <a:p>
            <a:pPr>
              <a:buFont typeface="Courier New" panose="02070309020205020404" pitchFamily="49" charset="0"/>
              <a:buChar char="o"/>
            </a:pPr>
            <a:r>
              <a:rPr lang="en-US" sz="2600"/>
              <a:t>Venue data can be fetched according to the neighborhood information (e.g. Neighborhood name, latitude and longitude) via Foursquare explore API. As a result, the detailed information of venues in different borough can be obtained for further analysis such as similarity analysis.</a:t>
            </a:r>
          </a:p>
          <a:p>
            <a:endParaRPr lang="en-US" sz="2600"/>
          </a:p>
        </p:txBody>
      </p:sp>
    </p:spTree>
    <p:extLst>
      <p:ext uri="{BB962C8B-B14F-4D97-AF65-F5344CB8AC3E}">
        <p14:creationId xmlns:p14="http://schemas.microsoft.com/office/powerpoint/2010/main" val="314879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1BEABA1-3AA7-46B6-AFF0-BA7FB48659D6}"/>
              </a:ext>
            </a:extLst>
          </p:cNvPr>
          <p:cNvSpPr>
            <a:spLocks noGrp="1"/>
          </p:cNvSpPr>
          <p:nvPr>
            <p:ph type="title"/>
          </p:nvPr>
        </p:nvSpPr>
        <p:spPr>
          <a:xfrm>
            <a:off x="529734" y="737059"/>
            <a:ext cx="6089904" cy="1426464"/>
          </a:xfrm>
        </p:spPr>
        <p:txBody>
          <a:bodyPr>
            <a:normAutofit/>
          </a:bodyPr>
          <a:lstStyle/>
          <a:p>
            <a:r>
              <a:rPr lang="en-US" b="1">
                <a:solidFill>
                  <a:srgbClr val="FFFFFF"/>
                </a:solidFill>
              </a:rPr>
              <a:t>Methodology description</a:t>
            </a:r>
            <a:endParaRPr lang="en-U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FD81DA-B257-440D-BC0B-FA5432D5D425}"/>
              </a:ext>
            </a:extLst>
          </p:cNvPr>
          <p:cNvSpPr>
            <a:spLocks noGrp="1"/>
          </p:cNvSpPr>
          <p:nvPr>
            <p:ph idx="1"/>
          </p:nvPr>
        </p:nvSpPr>
        <p:spPr>
          <a:xfrm>
            <a:off x="789456" y="2798385"/>
            <a:ext cx="10597729" cy="3283260"/>
          </a:xfrm>
        </p:spPr>
        <p:txBody>
          <a:bodyPr anchor="ctr">
            <a:normAutofit/>
          </a:bodyPr>
          <a:lstStyle/>
          <a:p>
            <a:pPr>
              <a:buFont typeface="Courier New" panose="02070309020205020404" pitchFamily="49" charset="0"/>
              <a:buChar char="o"/>
            </a:pPr>
            <a:r>
              <a:rPr lang="en-US" sz="2100"/>
              <a:t>In data preprocessing phase, each borough will be linked with a relevant venue list that contains the name, category and geographical coordinate information via Foursquare API. In addition, the one-hot coding process is implemented to quantify the categorical data, and then the data is aggregated by borough and calculate the average values.</a:t>
            </a:r>
          </a:p>
          <a:p>
            <a:pPr>
              <a:buFont typeface="Courier New" panose="02070309020205020404" pitchFamily="49" charset="0"/>
              <a:buChar char="o"/>
            </a:pPr>
            <a:endParaRPr lang="en-US" sz="2100"/>
          </a:p>
          <a:p>
            <a:pPr>
              <a:buFont typeface="Courier New" panose="02070309020205020404" pitchFamily="49" charset="0"/>
              <a:buChar char="o"/>
            </a:pPr>
            <a:r>
              <a:rPr lang="en-US" sz="2100"/>
              <a:t>In order to identify the data pattern and cluster the data, the dimensionality of dataset is reduced via principle component analysis (PCA), and the output of PCA is used for data clustering and visualization. Lastly, the borough is clustered based on K-means methodology.</a:t>
            </a:r>
          </a:p>
          <a:p>
            <a:endParaRPr lang="en-US" sz="2100"/>
          </a:p>
        </p:txBody>
      </p:sp>
    </p:spTree>
    <p:extLst>
      <p:ext uri="{BB962C8B-B14F-4D97-AF65-F5344CB8AC3E}">
        <p14:creationId xmlns:p14="http://schemas.microsoft.com/office/powerpoint/2010/main" val="266861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FFF5-C675-4F97-852B-808C6DF9F5EB}"/>
              </a:ext>
            </a:extLst>
          </p:cNvPr>
          <p:cNvSpPr>
            <a:spLocks noGrp="1"/>
          </p:cNvSpPr>
          <p:nvPr>
            <p:ph type="title"/>
          </p:nvPr>
        </p:nvSpPr>
        <p:spPr>
          <a:xfrm>
            <a:off x="838200" y="365125"/>
            <a:ext cx="10515600" cy="1325563"/>
          </a:xfrm>
        </p:spPr>
        <p:txBody>
          <a:bodyPr/>
          <a:lstStyle/>
          <a:p>
            <a:r>
              <a:rPr lang="en-US" b="1"/>
              <a:t>Results (1/3)</a:t>
            </a:r>
            <a:endParaRPr lang="en-US" dirty="0"/>
          </a:p>
        </p:txBody>
      </p:sp>
      <p:pic>
        <p:nvPicPr>
          <p:cNvPr id="5" name="Content Placeholder 4">
            <a:extLst>
              <a:ext uri="{FF2B5EF4-FFF2-40B4-BE49-F238E27FC236}">
                <a16:creationId xmlns:a16="http://schemas.microsoft.com/office/drawing/2014/main" id="{F02B8837-A73E-43C2-9BDB-55CDBBF011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1294" y="1825625"/>
            <a:ext cx="10149411" cy="4351338"/>
          </a:xfrm>
          <a:prstGeom prst="rect">
            <a:avLst/>
          </a:prstGeom>
          <a:noFill/>
          <a:ln>
            <a:noFill/>
          </a:ln>
        </p:spPr>
      </p:pic>
    </p:spTree>
    <p:extLst>
      <p:ext uri="{BB962C8B-B14F-4D97-AF65-F5344CB8AC3E}">
        <p14:creationId xmlns:p14="http://schemas.microsoft.com/office/powerpoint/2010/main" val="199254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3CA1-8823-40A0-B199-3CE50CF8715C}"/>
              </a:ext>
            </a:extLst>
          </p:cNvPr>
          <p:cNvSpPr>
            <a:spLocks noGrp="1"/>
          </p:cNvSpPr>
          <p:nvPr>
            <p:ph type="title"/>
          </p:nvPr>
        </p:nvSpPr>
        <p:spPr/>
        <p:txBody>
          <a:bodyPr/>
          <a:lstStyle/>
          <a:p>
            <a:r>
              <a:rPr lang="en-US" b="1" dirty="0"/>
              <a:t>Results (2/3)</a:t>
            </a:r>
            <a:endParaRPr lang="en-US" dirty="0"/>
          </a:p>
        </p:txBody>
      </p:sp>
      <p:pic>
        <p:nvPicPr>
          <p:cNvPr id="4" name="Content Placeholder 3">
            <a:extLst>
              <a:ext uri="{FF2B5EF4-FFF2-40B4-BE49-F238E27FC236}">
                <a16:creationId xmlns:a16="http://schemas.microsoft.com/office/drawing/2014/main" id="{9EF39828-55FD-4D67-9BF0-C0E918CF1B7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859" y="1825625"/>
            <a:ext cx="10138282" cy="4351338"/>
          </a:xfrm>
          <a:prstGeom prst="rect">
            <a:avLst/>
          </a:prstGeom>
          <a:noFill/>
          <a:ln>
            <a:noFill/>
          </a:ln>
        </p:spPr>
      </p:pic>
    </p:spTree>
    <p:extLst>
      <p:ext uri="{BB962C8B-B14F-4D97-AF65-F5344CB8AC3E}">
        <p14:creationId xmlns:p14="http://schemas.microsoft.com/office/powerpoint/2010/main" val="357515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91F50-8A44-4F5C-A6C5-C3308A00FF5C}"/>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Results (3/3)</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D3CCB-8FA5-4AD4-A4D7-FBA3896BB075}"/>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4 borough clusters of New York and Toronto are obtained, they’re described as below:</a:t>
            </a:r>
          </a:p>
          <a:p>
            <a:endParaRPr lang="en-US" sz="2400" dirty="0"/>
          </a:p>
          <a:p>
            <a:pPr lvl="1">
              <a:buFont typeface="Courier New" panose="02070309020205020404" pitchFamily="49" charset="0"/>
              <a:buChar char="o"/>
            </a:pPr>
            <a:r>
              <a:rPr lang="en-US" b="1" dirty="0"/>
              <a:t>Cluster 1</a:t>
            </a:r>
            <a:r>
              <a:rPr lang="en-US" dirty="0"/>
              <a:t>: All borough of Toronto except Downtown Toronto(City Toronto)</a:t>
            </a:r>
          </a:p>
          <a:p>
            <a:pPr lvl="1">
              <a:buFont typeface="Courier New" panose="02070309020205020404" pitchFamily="49" charset="0"/>
              <a:buChar char="o"/>
            </a:pPr>
            <a:r>
              <a:rPr lang="en-US" b="1" dirty="0"/>
              <a:t>Cluster 2</a:t>
            </a:r>
            <a:r>
              <a:rPr lang="en-US" dirty="0"/>
              <a:t>: Downtown Toronto(City Toronto), Bronx and Staten Island(City New York)</a:t>
            </a:r>
          </a:p>
          <a:p>
            <a:pPr lvl="1">
              <a:buFont typeface="Courier New" panose="02070309020205020404" pitchFamily="49" charset="0"/>
              <a:buChar char="o"/>
            </a:pPr>
            <a:r>
              <a:rPr lang="en-US" b="1" dirty="0"/>
              <a:t>Cluster 3</a:t>
            </a:r>
            <a:r>
              <a:rPr lang="en-US" dirty="0"/>
              <a:t>: Queens, and Brooklyn(City New York)</a:t>
            </a:r>
          </a:p>
          <a:p>
            <a:pPr lvl="1">
              <a:buFont typeface="Courier New" panose="02070309020205020404" pitchFamily="49" charset="0"/>
              <a:buChar char="o"/>
            </a:pPr>
            <a:r>
              <a:rPr lang="en-US" b="1" dirty="0"/>
              <a:t>Cluster 4</a:t>
            </a:r>
            <a:r>
              <a:rPr lang="en-US" dirty="0"/>
              <a:t>: Manhattan (City New York)</a:t>
            </a:r>
          </a:p>
          <a:p>
            <a:endParaRPr lang="en-US" sz="2400" dirty="0"/>
          </a:p>
        </p:txBody>
      </p:sp>
    </p:spTree>
    <p:extLst>
      <p:ext uri="{BB962C8B-B14F-4D97-AF65-F5344CB8AC3E}">
        <p14:creationId xmlns:p14="http://schemas.microsoft.com/office/powerpoint/2010/main" val="200759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E0BE3-E32D-4872-896D-7935C6D8BEEB}"/>
              </a:ext>
            </a:extLst>
          </p:cNvPr>
          <p:cNvSpPr>
            <a:spLocks noGrp="1"/>
          </p:cNvSpPr>
          <p:nvPr>
            <p:ph type="title"/>
          </p:nvPr>
        </p:nvSpPr>
        <p:spPr>
          <a:xfrm>
            <a:off x="1285240" y="1050595"/>
            <a:ext cx="8074815" cy="1618489"/>
          </a:xfrm>
        </p:spPr>
        <p:txBody>
          <a:bodyPr anchor="ctr">
            <a:normAutofit/>
          </a:bodyPr>
          <a:lstStyle/>
          <a:p>
            <a:r>
              <a:rPr lang="en-US" sz="6000" b="1" dirty="0"/>
              <a:t>Discussion</a:t>
            </a:r>
            <a:endParaRPr lang="en-US" sz="6000" dirty="0"/>
          </a:p>
        </p:txBody>
      </p:sp>
      <p:sp>
        <p:nvSpPr>
          <p:cNvPr id="3" name="Content Placeholder 2">
            <a:extLst>
              <a:ext uri="{FF2B5EF4-FFF2-40B4-BE49-F238E27FC236}">
                <a16:creationId xmlns:a16="http://schemas.microsoft.com/office/drawing/2014/main" id="{9E662407-1293-4229-BD34-491E0E47B8CF}"/>
              </a:ext>
            </a:extLst>
          </p:cNvPr>
          <p:cNvSpPr>
            <a:spLocks noGrp="1"/>
          </p:cNvSpPr>
          <p:nvPr>
            <p:ph idx="1"/>
          </p:nvPr>
        </p:nvSpPr>
        <p:spPr>
          <a:xfrm>
            <a:off x="1285240" y="2548329"/>
            <a:ext cx="8458367" cy="3221536"/>
          </a:xfrm>
        </p:spPr>
        <p:txBody>
          <a:bodyPr anchor="t">
            <a:normAutofit fontScale="85000" lnSpcReduction="20000"/>
          </a:bodyPr>
          <a:lstStyle/>
          <a:p>
            <a:pPr>
              <a:lnSpc>
                <a:spcPct val="134000"/>
              </a:lnSpc>
              <a:spcBef>
                <a:spcPts val="0"/>
              </a:spcBef>
            </a:pPr>
            <a:r>
              <a:rPr lang="en-US" sz="1800" dirty="0"/>
              <a:t>(1) Most boroughs in city Toronto are quite relax and closed to nature as many parks are there, and adequate rental parking lots can also demonstrate its convenience for people in city Toronto to travel. It will be a good choice for the people who likes the nature and relax lifestyle</a:t>
            </a:r>
          </a:p>
          <a:p>
            <a:pPr>
              <a:lnSpc>
                <a:spcPct val="134000"/>
              </a:lnSpc>
              <a:spcBef>
                <a:spcPts val="0"/>
              </a:spcBef>
            </a:pPr>
            <a:r>
              <a:rPr lang="en-US" sz="1800" dirty="0"/>
              <a:t>(2) A large variety of restaurants is a characteristic of borough Manhattan, and we can feel the prosperous business and luxurious lifestyle; </a:t>
            </a:r>
          </a:p>
          <a:p>
            <a:pPr>
              <a:lnSpc>
                <a:spcPct val="134000"/>
              </a:lnSpc>
              <a:spcBef>
                <a:spcPts val="0"/>
              </a:spcBef>
            </a:pPr>
            <a:r>
              <a:rPr lang="en-US" sz="1800" dirty="0"/>
              <a:t>(3) Pizza and Italian restaurant are very popular in borough Bronx, Staten Island and downtown Toronto. Besides, the bus stop, pharmacy and grocery store are easy to find in these boroughs. As a result that the borough Bronx and Staten Island will be a good opinion for the people who enjoy urban life with much conveniences. Fast food will be potential business opportunities in these places. </a:t>
            </a:r>
          </a:p>
          <a:p>
            <a:pPr>
              <a:lnSpc>
                <a:spcPct val="134000"/>
              </a:lnSpc>
              <a:spcBef>
                <a:spcPts val="0"/>
              </a:spcBef>
            </a:pPr>
            <a:r>
              <a:rPr lang="en-US" sz="1800" dirty="0"/>
              <a:t>(4) Bars in Queens and Brooklyn are popular place for consumers, and people there are fond of pizza, deli and bodega. We can guess that people in these two boroughs enjoy social life, and featured bars and pizzerias could be potential business opportunities.</a:t>
            </a:r>
          </a:p>
          <a:p>
            <a:pPr>
              <a:lnSpc>
                <a:spcPct val="134000"/>
              </a:lnSpc>
              <a:spcBef>
                <a:spcPts val="0"/>
              </a:spcBef>
            </a:pPr>
            <a:endParaRPr lang="en-US" sz="1400" dirty="0"/>
          </a:p>
        </p:txBody>
      </p:sp>
    </p:spTree>
    <p:extLst>
      <p:ext uri="{BB962C8B-B14F-4D97-AF65-F5344CB8AC3E}">
        <p14:creationId xmlns:p14="http://schemas.microsoft.com/office/powerpoint/2010/main" val="178223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D0CF5-49F9-4F23-84BD-3D288C4C5112}"/>
              </a:ext>
            </a:extLst>
          </p:cNvPr>
          <p:cNvSpPr>
            <a:spLocks noGrp="1"/>
          </p:cNvSpPr>
          <p:nvPr>
            <p:ph type="title"/>
          </p:nvPr>
        </p:nvSpPr>
        <p:spPr>
          <a:xfrm>
            <a:off x="1285240" y="3931919"/>
            <a:ext cx="8074815" cy="1618489"/>
          </a:xfrm>
        </p:spPr>
        <p:txBody>
          <a:bodyPr anchor="b">
            <a:normAutofit/>
          </a:bodyPr>
          <a:lstStyle/>
          <a:p>
            <a:r>
              <a:rPr lang="en-US" sz="6600" b="1"/>
              <a:t>Conclusions</a:t>
            </a:r>
            <a:endParaRPr lang="en-US" sz="6600"/>
          </a:p>
        </p:txBody>
      </p:sp>
      <p:sp>
        <p:nvSpPr>
          <p:cNvPr id="3" name="Content Placeholder 2">
            <a:extLst>
              <a:ext uri="{FF2B5EF4-FFF2-40B4-BE49-F238E27FC236}">
                <a16:creationId xmlns:a16="http://schemas.microsoft.com/office/drawing/2014/main" id="{6A43D971-AC64-493E-93D4-46787E5FD4D1}"/>
              </a:ext>
            </a:extLst>
          </p:cNvPr>
          <p:cNvSpPr>
            <a:spLocks noGrp="1"/>
          </p:cNvSpPr>
          <p:nvPr>
            <p:ph idx="1"/>
          </p:nvPr>
        </p:nvSpPr>
        <p:spPr>
          <a:xfrm>
            <a:off x="1285241" y="1131524"/>
            <a:ext cx="10077303" cy="3230614"/>
          </a:xfrm>
        </p:spPr>
        <p:txBody>
          <a:bodyPr anchor="ctr">
            <a:normAutofit/>
          </a:bodyPr>
          <a:lstStyle/>
          <a:p>
            <a:r>
              <a:rPr lang="en-US" sz="1800" dirty="0"/>
              <a:t>Business situation analysis of each borough in two well-known cities New York and Toronto has been conducted in this research</a:t>
            </a:r>
          </a:p>
          <a:p>
            <a:r>
              <a:rPr lang="en-US" sz="1800" dirty="0"/>
              <a:t>The analysis based on the data includes the neighborhood information of New York and Toronto, and the venue information from Foursquare API.</a:t>
            </a:r>
          </a:p>
          <a:p>
            <a:r>
              <a:rPr lang="en-US" sz="1800" dirty="0"/>
              <a:t>The raw data are processed via data integration and one hot coding, and un-supervisory machine learning techniques includes principle component analysis (PCA) and K-Means have been utilized to identify the data pattern and cluster the data.</a:t>
            </a:r>
          </a:p>
          <a:p>
            <a:r>
              <a:rPr lang="en-US" sz="1800" dirty="0"/>
              <a:t>4 borough clusters are determined and different kinds of life and business styles of these boroughs are learned from the analysis. This analysis result will be the useful information for people to choose the favorite living place, and it can also support business owner to search potential business opportunities in these boroughs. </a:t>
            </a:r>
          </a:p>
        </p:txBody>
      </p:sp>
    </p:spTree>
    <p:extLst>
      <p:ext uri="{BB962C8B-B14F-4D97-AF65-F5344CB8AC3E}">
        <p14:creationId xmlns:p14="http://schemas.microsoft.com/office/powerpoint/2010/main" val="2456920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778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Analysis of business conditions of boroughs in New York and Toronto</vt:lpstr>
      <vt:lpstr>Background and description of the problem </vt:lpstr>
      <vt:lpstr>Data acquisition and description</vt:lpstr>
      <vt:lpstr>Methodology description</vt:lpstr>
      <vt:lpstr>Results (1/3)</vt:lpstr>
      <vt:lpstr>Results (2/3)</vt:lpstr>
      <vt:lpstr>Results (3/3)</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business conditions in different boroughs in New York and Toronto</dc:title>
  <dc:creator>Eric Wu</dc:creator>
  <cp:lastModifiedBy>Eric Wu</cp:lastModifiedBy>
  <cp:revision>4</cp:revision>
  <dcterms:created xsi:type="dcterms:W3CDTF">2020-03-25T16:30:16Z</dcterms:created>
  <dcterms:modified xsi:type="dcterms:W3CDTF">2020-03-25T16:41:01Z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76c141-ac86-40e5-abf2-c6f60e474cee_Enabled">
    <vt:lpwstr>True</vt:lpwstr>
  </property>
  <property fmtid="{D5CDD505-2E9C-101B-9397-08002B2CF9AE}" pid="3" name="MSIP_Label_2c76c141-ac86-40e5-abf2-c6f60e474cee_SiteId">
    <vt:lpwstr>fcb2b37b-5da0-466b-9b83-0014b67a7c78</vt:lpwstr>
  </property>
  <property fmtid="{D5CDD505-2E9C-101B-9397-08002B2CF9AE}" pid="4" name="MSIP_Label_2c76c141-ac86-40e5-abf2-c6f60e474cee_Owner">
    <vt:lpwstr>eric.wu@bayer.com</vt:lpwstr>
  </property>
  <property fmtid="{D5CDD505-2E9C-101B-9397-08002B2CF9AE}" pid="5" name="MSIP_Label_2c76c141-ac86-40e5-abf2-c6f60e474cee_SetDate">
    <vt:lpwstr>2020-03-25T16:39:06.9446079Z</vt:lpwstr>
  </property>
  <property fmtid="{D5CDD505-2E9C-101B-9397-08002B2CF9AE}" pid="6" name="MSIP_Label_2c76c141-ac86-40e5-abf2-c6f60e474cee_Name">
    <vt:lpwstr>RESTRICTED</vt:lpwstr>
  </property>
  <property fmtid="{D5CDD505-2E9C-101B-9397-08002B2CF9AE}" pid="7" name="MSIP_Label_2c76c141-ac86-40e5-abf2-c6f60e474cee_Application">
    <vt:lpwstr>Microsoft Azure Information Protection</vt:lpwstr>
  </property>
  <property fmtid="{D5CDD505-2E9C-101B-9397-08002B2CF9AE}" pid="8" name="MSIP_Label_2c76c141-ac86-40e5-abf2-c6f60e474cee_Extended_MSFT_Method">
    <vt:lpwstr>Automatic</vt:lpwstr>
  </property>
  <property fmtid="{D5CDD505-2E9C-101B-9397-08002B2CF9AE}" pid="9" name="Sensitivity">
    <vt:lpwstr>RESTRICTED</vt:lpwstr>
  </property>
</Properties>
</file>