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75" r:id="rId3"/>
    <p:sldId id="269" r:id="rId4"/>
    <p:sldId id="270" r:id="rId5"/>
    <p:sldId id="271" r:id="rId6"/>
    <p:sldId id="276" r:id="rId7"/>
    <p:sldId id="277" r:id="rId8"/>
    <p:sldId id="278" r:id="rId9"/>
    <p:sldId id="27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FF5969"/>
    <a:srgbClr val="52C9BD"/>
    <a:srgbClr val="5D7373"/>
    <a:srgbClr val="52CBBE"/>
    <a:srgbClr val="F0EEF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4" autoAdjust="0"/>
    <p:restoredTop sz="84858" autoAdjust="0"/>
  </p:normalViewPr>
  <p:slideViewPr>
    <p:cSldViewPr snapToGrid="0">
      <p:cViewPr>
        <p:scale>
          <a:sx n="91" d="100"/>
          <a:sy n="91" d="100"/>
        </p:scale>
        <p:origin x="1264" y="28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B6246-23BA-40A6-AD77-D627DD66648F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6DA2-622E-41E1-9DBD-C9B5FF62E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47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B6DA2-622E-41E1-9DBD-C9B5FF62EB7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現在世界沒有人了解聾人文化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定義聾人文化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讓普通人可以與聾人文化溝通，依靠我們的手套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讓普通人不只可以與聾人溝通，更可以了解聾人文化，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第一步是學習手語</a:t>
            </a:r>
          </a:p>
          <a:p>
            <a:pPr marL="0" indent="0">
              <a:buNone/>
            </a:pPr>
            <a:r>
              <a:rPr lang="zh-TW" altLang="en-US" dirty="0"/>
              <a:t>  第二步是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B6DA2-622E-41E1-9DBD-C9B5FF62EB7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48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我們最初的設計是用個人電腦做即時預測，當我們移植到</a:t>
            </a:r>
            <a:r>
              <a:rPr lang="en-US" altLang="zh-TW" dirty="0"/>
              <a:t>stm32f469</a:t>
            </a:r>
            <a:r>
              <a:rPr lang="zh-TW" altLang="en-US" dirty="0"/>
              <a:t>的開發版上後，因為嵌入式系統的開發版計算速度不如個人電腦，所以最初版本中計算速度跟不上遺棄的反應時間，但後來我們看到了</a:t>
            </a:r>
            <a:r>
              <a:rPr lang="en-US" altLang="zh-TW" dirty="0" err="1"/>
              <a:t>stm</a:t>
            </a:r>
            <a:r>
              <a:rPr lang="zh-TW" altLang="en-US" dirty="0"/>
              <a:t>版的特色，所以我們針對它做了演算法的增強後，我們成功大幅降低我們的計算速度並提升了精準度。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B6DA2-622E-41E1-9DBD-C9B5FF62EB7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一開始使用的時候是多少，經過我們的優化後，因為</a:t>
            </a:r>
            <a:r>
              <a:rPr lang="en-US" altLang="zh-TW" dirty="0"/>
              <a:t>arm</a:t>
            </a:r>
            <a:r>
              <a:rPr lang="zh-TW" altLang="en-US" dirty="0"/>
              <a:t>版比起其他開發版的優點是速度快，因此我們提高</a:t>
            </a:r>
            <a:r>
              <a:rPr lang="en-US" altLang="zh-TW" dirty="0"/>
              <a:t>sensing</a:t>
            </a:r>
            <a:r>
              <a:rPr lang="zh-TW" altLang="en-US" dirty="0"/>
              <a:t>的速度來讓我們的準確率上升。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B6DA2-622E-41E1-9DBD-C9B5FF62EB7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86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一開始使用的時候是多少，經過我們的優化後，因為</a:t>
            </a:r>
            <a:r>
              <a:rPr lang="en-US" altLang="zh-TW" dirty="0"/>
              <a:t>arm</a:t>
            </a:r>
            <a:r>
              <a:rPr lang="zh-TW" altLang="en-US" dirty="0"/>
              <a:t>版比起其他開發版的優點是速度快，因此我們提高</a:t>
            </a:r>
            <a:r>
              <a:rPr lang="en-US" altLang="zh-TW" dirty="0"/>
              <a:t>sensing</a:t>
            </a:r>
            <a:r>
              <a:rPr lang="zh-TW" altLang="en-US" dirty="0"/>
              <a:t>的速度來讓我們的準確率上升。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B6DA2-622E-41E1-9DBD-C9B5FF62EB7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54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一開始使用的時候是多少，經過我們的優化後，因為</a:t>
            </a:r>
            <a:r>
              <a:rPr lang="en-US" altLang="zh-TW" dirty="0"/>
              <a:t>arm</a:t>
            </a:r>
            <a:r>
              <a:rPr lang="zh-TW" altLang="en-US" dirty="0"/>
              <a:t>版比起其他開發版的優點是速度快，因此我們提高</a:t>
            </a:r>
            <a:r>
              <a:rPr lang="en-US" altLang="zh-TW" dirty="0"/>
              <a:t>sensing</a:t>
            </a:r>
            <a:r>
              <a:rPr lang="zh-TW" altLang="en-US" dirty="0"/>
              <a:t>的速度來讓我們的準確率上升。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B6DA2-622E-41E1-9DBD-C9B5FF62EB7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58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err="1">
                <a:solidFill>
                  <a:srgbClr val="FF5969"/>
                </a:solidFill>
                <a:latin typeface="Tw Cen MT" panose="020B0602020104020603" pitchFamily="34" charset="0"/>
              </a:rPr>
              <a:t>iBuilding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918951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55550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MakeNTU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5D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張振嘉 張家銘 吳倉永 黃平瑋</a:t>
            </a:r>
            <a:endParaRPr lang="en-US" altLang="zh-TW" sz="2400" dirty="0">
              <a:solidFill>
                <a:srgbClr val="5D737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000" dirty="0">
              <a:solidFill>
                <a:srgbClr val="5D737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Team41  Apple</a:t>
            </a:r>
            <a:r>
              <a:rPr lang="zh-TW" altLang="en-US" sz="28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實習生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94527" cy="6858000"/>
            <a:chOff x="-290920" y="0"/>
            <a:chExt cx="12494527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92511" y="3189606"/>
              <a:ext cx="2375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motivation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prospect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026435" y="3189605"/>
              <a:ext cx="2171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693367" y="3182032"/>
              <a:ext cx="2335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motivation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prospect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074607" y="3175092"/>
              <a:ext cx="2075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957583" y="1021004"/>
            <a:ext cx="8437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rgbClr val="5D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</a:t>
            </a:r>
            <a:r>
              <a:rPr lang="zh-TW" altLang="en-US" sz="5400" dirty="0">
                <a:solidFill>
                  <a:srgbClr val="5D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 err="1">
                <a:solidFill>
                  <a:srgbClr val="5D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iBuilding</a:t>
            </a:r>
            <a:r>
              <a:rPr lang="en-US" altLang="zh-TW" sz="5400" dirty="0">
                <a:solidFill>
                  <a:srgbClr val="5D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en-US" sz="5400" dirty="0">
              <a:solidFill>
                <a:srgbClr val="5D737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8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5571190" y="2337438"/>
            <a:ext cx="3197225" cy="823927"/>
            <a:chOff x="764723" y="2142394"/>
            <a:chExt cx="3197225" cy="823927"/>
          </a:xfrm>
        </p:grpSpPr>
        <p:sp>
          <p:nvSpPr>
            <p:cNvPr id="39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41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2159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911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事件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504656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恐怖攻擊導致群眾恐慌造成大量傷亡</a:t>
              </a:r>
              <a:endPara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5571190" y="3615459"/>
            <a:ext cx="3197225" cy="796806"/>
            <a:chOff x="764723" y="3420415"/>
            <a:chExt cx="3197225" cy="796806"/>
          </a:xfrm>
        </p:grpSpPr>
        <p:sp>
          <p:nvSpPr>
            <p:cNvPr id="44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199" y="3420415"/>
              <a:ext cx="2246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火災及毒氣事件發生</a:t>
              </a:r>
              <a:endPara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82426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防災演練的好處有限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7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51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680747" y="3189706"/>
              <a:ext cx="237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motivation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prospect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087884" y="3165161"/>
              <a:ext cx="2056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923330"/>
            <a:chOff x="1488849" y="3837442"/>
            <a:chExt cx="1591582" cy="92333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cxnSp>
        <p:nvCxnSpPr>
          <p:cNvPr id="1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4500633" y="3689417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4289539" y="3583870"/>
            <a:ext cx="211094" cy="211094"/>
            <a:chOff x="1677812" y="4248152"/>
            <a:chExt cx="211094" cy="211094"/>
          </a:xfrm>
        </p:grpSpPr>
        <p:sp>
          <p:nvSpPr>
            <p:cNvPr id="1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6648352" y="3689417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6467546" y="3583870"/>
            <a:ext cx="211094" cy="211094"/>
            <a:chOff x="3855819" y="4248152"/>
            <a:chExt cx="211094" cy="211094"/>
          </a:xfrm>
        </p:grpSpPr>
        <p:sp>
          <p:nvSpPr>
            <p:cNvPr id="2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8584977" y="3583870"/>
            <a:ext cx="211094" cy="211094"/>
            <a:chOff x="5973250" y="4248152"/>
            <a:chExt cx="211094" cy="211094"/>
          </a:xfrm>
        </p:grpSpPr>
        <p:sp>
          <p:nvSpPr>
            <p:cNvPr id="2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3245153" y="4208320"/>
            <a:ext cx="2289049" cy="805431"/>
            <a:chOff x="1514240" y="4816886"/>
            <a:chExt cx="2289049" cy="805431"/>
          </a:xfrm>
        </p:grpSpPr>
        <p:sp>
          <p:nvSpPr>
            <p:cNvPr id="2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不會遇到火災恐慌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47864" y="5160652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因</a:t>
              </a:r>
              <a:r>
                <a:rPr lang="en-US" altLang="zh-TW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iBuilding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可以讓大家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順利的逃生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3245153" y="377531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Start</a:t>
            </a:r>
          </a:p>
        </p:txBody>
      </p:sp>
      <p:grpSp>
        <p:nvGrpSpPr>
          <p:cNvPr id="2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5434063" y="4208320"/>
            <a:ext cx="2289049" cy="641394"/>
            <a:chOff x="1514240" y="4816886"/>
            <a:chExt cx="2289049" cy="641394"/>
          </a:xfrm>
        </p:grpSpPr>
        <p:sp>
          <p:nvSpPr>
            <p:cNvPr id="2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有效減少死傷人數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181281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順利逃生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5434063" y="377531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Think</a:t>
            </a:r>
          </a:p>
        </p:txBody>
      </p:sp>
      <p:grpSp>
        <p:nvGrpSpPr>
          <p:cNvPr id="2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7563202" y="4208320"/>
            <a:ext cx="2289049" cy="641393"/>
            <a:chOff x="1514240" y="4816886"/>
            <a:chExt cx="2289049" cy="641393"/>
          </a:xfrm>
        </p:grpSpPr>
        <p:sp>
          <p:nvSpPr>
            <p:cNvPr id="2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普及化</a:t>
              </a:r>
              <a:endPara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21732" y="5181280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大家都能受惠於此裝置</a:t>
              </a:r>
              <a:endPara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7563202" y="3775319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Goal</a:t>
            </a:r>
          </a:p>
        </p:txBody>
      </p:sp>
      <p:grpSp>
        <p:nvGrpSpPr>
          <p:cNvPr id="219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751837" y="1822078"/>
            <a:ext cx="1275682" cy="1275682"/>
            <a:chOff x="3063120" y="1755914"/>
            <a:chExt cx="1275682" cy="1275682"/>
          </a:xfrm>
        </p:grpSpPr>
        <p:sp>
          <p:nvSpPr>
            <p:cNvPr id="2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2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22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931157" y="1822078"/>
            <a:ext cx="1275682" cy="1275682"/>
            <a:chOff x="5242440" y="1755914"/>
            <a:chExt cx="1275682" cy="1275682"/>
          </a:xfrm>
        </p:grpSpPr>
        <p:sp>
          <p:nvSpPr>
            <p:cNvPr id="2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6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227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8041898" y="1822078"/>
            <a:ext cx="1275682" cy="1275682"/>
            <a:chOff x="7353181" y="1755914"/>
            <a:chExt cx="1275682" cy="1275682"/>
          </a:xfrm>
        </p:grpSpPr>
        <p:sp>
          <p:nvSpPr>
            <p:cNvPr id="2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0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4" grpId="0"/>
      <p:bldP spid="2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714522" y="3189605"/>
              <a:ext cx="2308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motivation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prospect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72450" cy="6858000"/>
            <a:chOff x="491575" y="0"/>
            <a:chExt cx="9972451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065679" y="3224828"/>
              <a:ext cx="2150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文字方塊 4"/>
          <p:cNvSpPr txBox="1"/>
          <p:nvPr/>
        </p:nvSpPr>
        <p:spPr>
          <a:xfrm>
            <a:off x="2689412" y="363071"/>
            <a:ext cx="35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9" name="Oval 106">
            <a:extLst>
              <a:ext uri="{FF2B5EF4-FFF2-40B4-BE49-F238E27FC236}">
                <a16:creationId xmlns:a16="http://schemas.microsoft.com/office/drawing/2014/main" id="{BEA41108-70F3-44FD-9476-BB5FCAD01852}"/>
              </a:ext>
            </a:extLst>
          </p:cNvPr>
          <p:cNvSpPr/>
          <p:nvPr/>
        </p:nvSpPr>
        <p:spPr>
          <a:xfrm>
            <a:off x="4698777" y="232467"/>
            <a:ext cx="2169078" cy="216907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1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6521343" y="5288068"/>
            <a:ext cx="2576262" cy="797108"/>
            <a:chOff x="-46574" y="4416136"/>
            <a:chExt cx="3339440" cy="964106"/>
          </a:xfrm>
        </p:grpSpPr>
        <p:sp>
          <p:nvSpPr>
            <p:cNvPr id="92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58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596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Pi camera</a:t>
              </a:r>
              <a:endParaRPr lang="en-US" sz="2400" b="1" dirty="0">
                <a:solidFill>
                  <a:srgbClr val="FF596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4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-46574" y="4933533"/>
              <a:ext cx="3339440" cy="446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拍出樓層人群分佈情況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5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2200469" y="5288433"/>
            <a:ext cx="2966345" cy="812435"/>
            <a:chOff x="3128694" y="4416136"/>
            <a:chExt cx="3335254" cy="1004776"/>
          </a:xfrm>
        </p:grpSpPr>
        <p:sp>
          <p:nvSpPr>
            <p:cNvPr id="119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570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3A1A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Raspberry Pi 3</a:t>
              </a:r>
              <a:endParaRPr lang="en-US" sz="2400" b="1" dirty="0">
                <a:solidFill>
                  <a:srgbClr val="03A1A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456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3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28694" y="4964142"/>
              <a:ext cx="3335254" cy="456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負責影像辨識以及路徑運算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4213596" y="2410452"/>
            <a:ext cx="3251688" cy="921406"/>
            <a:chOff x="6191192" y="4416136"/>
            <a:chExt cx="3048141" cy="134557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674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STM32F429zi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0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539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4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539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計算結果轉換成指示燈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" name="直線單箭頭接點 8"/>
          <p:cNvCxnSpPr/>
          <p:nvPr/>
        </p:nvCxnSpPr>
        <p:spPr>
          <a:xfrm flipH="1" flipV="1">
            <a:off x="4903548" y="4265327"/>
            <a:ext cx="1617794" cy="19386"/>
          </a:xfrm>
          <a:prstGeom prst="straightConnector1">
            <a:avLst/>
          </a:prstGeom>
          <a:ln w="57150">
            <a:solidFill>
              <a:srgbClr val="5D73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/>
          <p:nvPr/>
        </p:nvCxnSpPr>
        <p:spPr>
          <a:xfrm flipV="1">
            <a:off x="3736004" y="1827376"/>
            <a:ext cx="923246" cy="953466"/>
          </a:xfrm>
          <a:prstGeom prst="straightConnector1">
            <a:avLst/>
          </a:prstGeom>
          <a:ln w="57150">
            <a:solidFill>
              <a:srgbClr val="5D73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>
            <a:off x="7192772" y="1324373"/>
            <a:ext cx="1531152" cy="18348"/>
          </a:xfrm>
          <a:prstGeom prst="straightConnector1">
            <a:avLst/>
          </a:prstGeom>
          <a:ln w="57150">
            <a:solidFill>
              <a:srgbClr val="5D73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H="1" flipV="1">
            <a:off x="8867572" y="4715594"/>
            <a:ext cx="560558" cy="295963"/>
          </a:xfrm>
          <a:prstGeom prst="straightConnector1">
            <a:avLst/>
          </a:prstGeom>
          <a:ln w="57150">
            <a:solidFill>
              <a:srgbClr val="5D73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B896AB5C-3D1F-5642-809F-A394D92F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049" y="4676771"/>
            <a:ext cx="1481819" cy="1975759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02B2D81-208C-E841-B359-9BB78EEE7FF0}"/>
              </a:ext>
            </a:extLst>
          </p:cNvPr>
          <p:cNvGrpSpPr/>
          <p:nvPr/>
        </p:nvGrpSpPr>
        <p:grpSpPr>
          <a:xfrm>
            <a:off x="6901895" y="3175905"/>
            <a:ext cx="2017224" cy="2017224"/>
            <a:chOff x="6887351" y="3167185"/>
            <a:chExt cx="2017224" cy="2017224"/>
          </a:xfrm>
        </p:grpSpPr>
        <p:sp>
          <p:nvSpPr>
            <p:cNvPr id="83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6887351" y="3167185"/>
              <a:ext cx="2017224" cy="20172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9DCB38-5999-F247-958E-2548F50F7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31" t="12399" r="28957" b="36440"/>
            <a:stretch/>
          </p:blipFill>
          <p:spPr>
            <a:xfrm>
              <a:off x="7377161" y="3720815"/>
              <a:ext cx="1090900" cy="957197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F66AD1-34D1-7C4B-98B6-7AB9912319E0}"/>
              </a:ext>
            </a:extLst>
          </p:cNvPr>
          <p:cNvGrpSpPr/>
          <p:nvPr/>
        </p:nvGrpSpPr>
        <p:grpSpPr>
          <a:xfrm>
            <a:off x="2518289" y="3117779"/>
            <a:ext cx="2075350" cy="2075350"/>
            <a:chOff x="2518289" y="3117779"/>
            <a:chExt cx="2075350" cy="2075350"/>
          </a:xfrm>
        </p:grpSpPr>
        <p:sp>
          <p:nvSpPr>
            <p:cNvPr id="86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2518289" y="3117779"/>
              <a:ext cx="2075350" cy="20753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7EBC676-54C8-B24C-B26B-5D099365F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619" y="3173807"/>
              <a:ext cx="1951271" cy="1951271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2779AF03-3679-7947-B52A-66E0FF681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36" y="720097"/>
            <a:ext cx="1710214" cy="120855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B2E4D22-7657-A346-848E-A3DBE8B7E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031" y="421874"/>
            <a:ext cx="1606685" cy="19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27970" y="3194731"/>
              <a:ext cx="2281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motivation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prospect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9615" cy="6858000"/>
            <a:chOff x="491575" y="0"/>
            <a:chExt cx="9969615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61405" y="3212790"/>
              <a:ext cx="2153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01564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CFA38CB5-4A08-A641-BEDF-D9CDBF02780A}"/>
              </a:ext>
            </a:extLst>
          </p:cNvPr>
          <p:cNvSpPr/>
          <p:nvPr/>
        </p:nvSpPr>
        <p:spPr>
          <a:xfrm>
            <a:off x="4226878" y="476154"/>
            <a:ext cx="2696475" cy="2757613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Algorithm</a:t>
            </a:r>
            <a:endParaRPr kumimoji="1" lang="zh-TW" altLang="en-US" sz="3200" dirty="0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EE30DBE-36AB-2F4A-9670-E88C4E24480A}"/>
              </a:ext>
            </a:extLst>
          </p:cNvPr>
          <p:cNvSpPr/>
          <p:nvPr/>
        </p:nvSpPr>
        <p:spPr>
          <a:xfrm>
            <a:off x="2125893" y="3358403"/>
            <a:ext cx="2724515" cy="27576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Machine Learning</a:t>
            </a:r>
            <a:endParaRPr kumimoji="1" lang="zh-TW" altLang="en-US" sz="32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E21B776B-6304-4047-90BB-CBFBAFFD6621}"/>
              </a:ext>
            </a:extLst>
          </p:cNvPr>
          <p:cNvSpPr/>
          <p:nvPr/>
        </p:nvSpPr>
        <p:spPr>
          <a:xfrm>
            <a:off x="6299670" y="3319549"/>
            <a:ext cx="2724515" cy="2757613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Hardware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27970" y="3194731"/>
              <a:ext cx="2281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motivation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prospect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9615" cy="6858000"/>
            <a:chOff x="491575" y="0"/>
            <a:chExt cx="9969615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61405" y="3212790"/>
              <a:ext cx="2153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7414" y="-4"/>
            <a:ext cx="9702140" cy="6858004"/>
            <a:chOff x="491575" y="0"/>
            <a:chExt cx="9574094" cy="6858000"/>
          </a:xfrm>
        </p:grpSpPr>
        <p:sp>
          <p:nvSpPr>
            <p:cNvPr id="14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14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1539101" y="673117"/>
            <a:ext cx="8437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/>
              <a:t>Algorithm</a:t>
            </a:r>
            <a:endParaRPr lang="en-US" sz="5400" dirty="0">
              <a:solidFill>
                <a:srgbClr val="5D737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60644F-82A0-2844-8A00-9DFF482F8B0E}"/>
              </a:ext>
            </a:extLst>
          </p:cNvPr>
          <p:cNvSpPr txBox="1"/>
          <p:nvPr/>
        </p:nvSpPr>
        <p:spPr>
          <a:xfrm>
            <a:off x="3150931" y="2377031"/>
            <a:ext cx="60069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800" dirty="0"/>
              <a:t>Multi-Source Shortest path Algorithm</a:t>
            </a:r>
            <a:br>
              <a:rPr lang="en" altLang="zh-TW" dirty="0"/>
            </a:br>
            <a:br>
              <a:rPr lang="en" altLang="zh-TW" dirty="0"/>
            </a:br>
            <a:endParaRPr lang="en" altLang="zh-TW" dirty="0"/>
          </a:p>
          <a:p>
            <a:endParaRPr kumimoji="1" lang="zh-TW" altLang="en-US" dirty="0"/>
          </a:p>
        </p:txBody>
      </p:sp>
      <p:pic>
        <p:nvPicPr>
          <p:cNvPr id="1026" name="Picture 2" descr="https://lh5.googleusercontent.com/kkO93iDqFWII-EDNMNHSaF3fqc1Bh4hu_rp2f75-0lPqrpvkTyg2aLyrjfz2VZ0GyGR-VGFm1FwD-4CyAncUMNjC9oLsDyWdPWDkm2uPyN_GB3gTw6MU7jaaZhi693Gi2wx1K9piZX4">
            <a:extLst>
              <a:ext uri="{FF2B5EF4-FFF2-40B4-BE49-F238E27FC236}">
                <a16:creationId xmlns:a16="http://schemas.microsoft.com/office/drawing/2014/main" id="{42071781-4D0E-B442-B8C5-0A11321FE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47" y="3247471"/>
            <a:ext cx="4130071" cy="2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17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27970" y="3194731"/>
              <a:ext cx="2281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motivation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prospect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9615" cy="6858000"/>
            <a:chOff x="491575" y="0"/>
            <a:chExt cx="9969615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61405" y="3212790"/>
              <a:ext cx="2153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7414" y="-4"/>
            <a:ext cx="9702140" cy="6858004"/>
            <a:chOff x="491575" y="0"/>
            <a:chExt cx="9574094" cy="6858000"/>
          </a:xfrm>
        </p:grpSpPr>
        <p:sp>
          <p:nvSpPr>
            <p:cNvPr id="14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14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1539101" y="673117"/>
            <a:ext cx="8437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/>
              <a:t>Machine Learning</a:t>
            </a:r>
            <a:endParaRPr lang="en-US" sz="5400" dirty="0">
              <a:solidFill>
                <a:srgbClr val="5D737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60644F-82A0-2844-8A00-9DFF482F8B0E}"/>
              </a:ext>
            </a:extLst>
          </p:cNvPr>
          <p:cNvSpPr txBox="1"/>
          <p:nvPr/>
        </p:nvSpPr>
        <p:spPr>
          <a:xfrm>
            <a:off x="4298763" y="1838422"/>
            <a:ext cx="600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800" dirty="0"/>
              <a:t>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Single Shot </a:t>
            </a:r>
            <a:r>
              <a:rPr lang="en" altLang="zh-TW" dirty="0" err="1"/>
              <a:t>Multibox</a:t>
            </a:r>
            <a:r>
              <a:rPr lang="en" altLang="zh-TW" dirty="0"/>
              <a:t> Detection</a:t>
            </a:r>
          </a:p>
          <a:p>
            <a:endParaRPr kumimoji="1" lang="zh-TW" altLang="en-US" dirty="0"/>
          </a:p>
        </p:txBody>
      </p:sp>
      <p:pic>
        <p:nvPicPr>
          <p:cNvPr id="3074" name="Picture 2" descr="https://lh6.googleusercontent.com/94s0QBbg64ahTk9ztKkVBXkzDSvmZ0oAeRT17A55M7LKQUzC5WzvrL4ndyG8a8ZrOPfn0_l6XHLPWaXpOXEqhwFk3cSIJkKkjEz2e4Ij99jsuGjTbkuYwdDtoutXFwesm0gMrpYd8uo">
            <a:extLst>
              <a:ext uri="{FF2B5EF4-FFF2-40B4-BE49-F238E27FC236}">
                <a16:creationId xmlns:a16="http://schemas.microsoft.com/office/drawing/2014/main" id="{F9A9F0E7-D082-3E48-AE55-A6BC9C5A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36" y="3381933"/>
            <a:ext cx="7100923" cy="23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44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27970" y="3194731"/>
              <a:ext cx="2281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motivation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prospect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9615" cy="6858000"/>
            <a:chOff x="491575" y="0"/>
            <a:chExt cx="9969615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61405" y="3212790"/>
              <a:ext cx="2153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39082" y="-6"/>
            <a:ext cx="9702655" cy="6858004"/>
            <a:chOff x="518861" y="-436060"/>
            <a:chExt cx="9574602" cy="6858000"/>
          </a:xfrm>
        </p:grpSpPr>
        <p:sp>
          <p:nvSpPr>
            <p:cNvPr id="14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518861" y="-43606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925063" y="1934023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7459" y="285429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pic>
          <p:nvPicPr>
            <p:cNvPr id="14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5261" y="2855818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1539101" y="673117"/>
            <a:ext cx="8437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/>
              <a:t>Machine Learning</a:t>
            </a:r>
            <a:endParaRPr lang="en-US" sz="5400" dirty="0">
              <a:solidFill>
                <a:srgbClr val="5D737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09" name="Picture 13" descr="https://lh5.googleusercontent.com/66MEwcgwoAJXNKXZE-DMfSz17K-UKccfqCtMWg4x5dzcKZHNw6v4BJtGFZta-cGKvQMquilBM96c68ad9meQSiy8lNHSfKNCKO_MYXE_zdaKOA1tH9pPlvX4Yz0zvH_LoshL1jpKSpw">
            <a:extLst>
              <a:ext uri="{FF2B5EF4-FFF2-40B4-BE49-F238E27FC236}">
                <a16:creationId xmlns:a16="http://schemas.microsoft.com/office/drawing/2014/main" id="{C7A0E0BA-A98C-EB47-8880-880266FDA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1" t="19938" r="2326" b="20404"/>
          <a:stretch/>
        </p:blipFill>
        <p:spPr bwMode="auto">
          <a:xfrm>
            <a:off x="5388097" y="4301110"/>
            <a:ext cx="4369141" cy="218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EA1E7A-50AD-524B-8A56-AF2214F6B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46" y="1525174"/>
            <a:ext cx="4064000" cy="2032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F389DB-6597-424B-8998-34CDCFCE7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75" y="4301110"/>
            <a:ext cx="4064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8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720895" y="3189605"/>
              <a:ext cx="2295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motivation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prospect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76114" y="3200600"/>
              <a:ext cx="2075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software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video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群組 2"/>
          <p:cNvGrpSpPr/>
          <p:nvPr/>
        </p:nvGrpSpPr>
        <p:grpSpPr>
          <a:xfrm>
            <a:off x="-1786364" y="0"/>
            <a:ext cx="11335017" cy="6858000"/>
            <a:chOff x="-1786364" y="0"/>
            <a:chExt cx="11335017" cy="68580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0E31D48-090A-4A9C-AF5C-4B0C49C47C7D}"/>
                </a:ext>
              </a:extLst>
            </p:cNvPr>
            <p:cNvGrpSpPr/>
            <p:nvPr/>
          </p:nvGrpSpPr>
          <p:grpSpPr>
            <a:xfrm>
              <a:off x="-1786364" y="0"/>
              <a:ext cx="11335017" cy="6858000"/>
              <a:chOff x="-10744545" y="-1"/>
              <a:chExt cx="11335017" cy="6858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A79A714-CB74-4EFD-9BC1-A7F2F993842A}"/>
                  </a:ext>
                </a:extLst>
              </p:cNvPr>
              <p:cNvSpPr/>
              <p:nvPr/>
            </p:nvSpPr>
            <p:spPr>
              <a:xfrm>
                <a:off x="-10744545" y="-1"/>
                <a:ext cx="11331017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006C60A-833A-41C2-A553-8132E7B3A7DB}"/>
                  </a:ext>
                </a:extLst>
              </p:cNvPr>
              <p:cNvSpPr/>
              <p:nvPr/>
            </p:nvSpPr>
            <p:spPr>
              <a:xfrm>
                <a:off x="-577928" y="2337438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5AECC6C-A520-4756-9163-08D14835D791}"/>
                  </a:ext>
                </a:extLst>
              </p:cNvPr>
              <p:cNvSpPr txBox="1"/>
              <p:nvPr/>
            </p:nvSpPr>
            <p:spPr>
              <a:xfrm rot="16200000">
                <a:off x="-738260" y="3189608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Q&amp;A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0F8A56B9-A504-4035-8439-53ED4617B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491912" y="3247473"/>
                <a:ext cx="530600" cy="530600"/>
              </a:xfrm>
              <a:prstGeom prst="rect">
                <a:avLst/>
              </a:prstGeom>
            </p:spPr>
          </p:pic>
        </p:grpSp>
        <p:sp>
          <p:nvSpPr>
            <p:cNvPr id="66" name="Shape 408"/>
            <p:cNvSpPr txBox="1">
              <a:spLocks/>
            </p:cNvSpPr>
            <p:nvPr/>
          </p:nvSpPr>
          <p:spPr>
            <a:xfrm>
              <a:off x="1200775" y="3275994"/>
              <a:ext cx="5021400" cy="7848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4800" b="1" i="1" dirty="0">
                  <a:latin typeface="Tw Cen MT" panose="020B0602020104020603" pitchFamily="34" charset="0"/>
                  <a:ea typeface="Lora"/>
                  <a:cs typeface="Lora"/>
                  <a:sym typeface="Lora"/>
                </a:rPr>
                <a:t>for </a:t>
              </a:r>
              <a:r>
                <a:rPr lang="en-US" sz="4800" b="1" i="1" dirty="0">
                  <a:highlight>
                    <a:srgbClr val="FFCD00"/>
                  </a:highlight>
                  <a:latin typeface="Tw Cen MT" panose="020B0602020104020603" pitchFamily="34" charset="0"/>
                  <a:ea typeface="Lora"/>
                  <a:cs typeface="Lora"/>
                  <a:sym typeface="Lora"/>
                </a:rPr>
                <a:t>listening !!</a:t>
              </a:r>
              <a:endParaRPr lang="en-US" sz="4800" b="1" i="1" dirty="0">
                <a:latin typeface="Tw Cen MT" panose="020B0602020104020603" pitchFamily="34" charset="0"/>
                <a:ea typeface="Lora"/>
                <a:cs typeface="Lora"/>
                <a:sym typeface="Lora"/>
              </a:endParaRPr>
            </a:p>
          </p:txBody>
        </p:sp>
        <p:sp>
          <p:nvSpPr>
            <p:cNvPr id="67" name="Shape 410"/>
            <p:cNvSpPr txBox="1">
              <a:spLocks/>
            </p:cNvSpPr>
            <p:nvPr/>
          </p:nvSpPr>
          <p:spPr>
            <a:xfrm>
              <a:off x="1016868" y="2068127"/>
              <a:ext cx="4908000" cy="11598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11500" dirty="0">
                  <a:latin typeface="Tw Cen MT" panose="020B0602020104020603" pitchFamily="34" charset="0"/>
                </a:rPr>
                <a:t>Thanks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444</Words>
  <Application>Microsoft Macintosh PowerPoint</Application>
  <PresentationFormat>寬螢幕</PresentationFormat>
  <Paragraphs>107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新細明體</vt:lpstr>
      <vt:lpstr>Lora</vt:lpstr>
      <vt:lpstr>Arial</vt:lpstr>
      <vt:lpstr>Calibri</vt:lpstr>
      <vt:lpstr>Calibri Light</vt:lpstr>
      <vt:lpstr>Tw Cen MT</vt:lpstr>
      <vt:lpstr>Office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振嘉 張</cp:lastModifiedBy>
  <cp:revision>141</cp:revision>
  <dcterms:created xsi:type="dcterms:W3CDTF">2017-01-05T13:17:27Z</dcterms:created>
  <dcterms:modified xsi:type="dcterms:W3CDTF">2019-03-31T08:16:13Z</dcterms:modified>
</cp:coreProperties>
</file>