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ABC4-C9DF-DC0F-8902-418D4E56D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2B53-8940-7365-4B6B-732B1487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5ADD-882A-96AD-CEA8-C9B64A40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D935-9EB4-280A-92E6-95D84F55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88E7-2685-6E59-105C-BEDB8311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1C3-D270-77F3-6DB0-C9547A06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F283-29EA-687E-5573-E770A7B6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EEA6-367D-7F2F-9D3A-CA3B615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44C4-28EF-896C-24DE-336C305E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B4F9-E77F-DFEF-B1C9-E05C062F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3F9C6-6C15-D38A-AA94-00FE41179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36B10-14AC-0B7C-C743-161E6E5C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F0A3-3CE7-E854-A307-A6805027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83C8-557E-7ED6-2C0D-6920F1A0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F418-8A00-814F-D01D-855ADAD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4F97-A94F-97A3-9538-A46ACE49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7B3-12ED-28B8-43C4-B82E136F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D281-6070-0D9B-6714-88E0A584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DBC0-52E5-02C5-1834-E02884F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1108-5DDD-745D-A762-DAFF0B73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55F9-1992-B012-230B-6A72795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A53B-C350-BB18-4475-0E4256AF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91B8-7A3F-90D6-8572-561EFD0D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E3E9-4E74-67D9-4120-B837AE5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A6A7-FFF2-D110-E440-58592FAA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F37C-D2BB-D60C-24FB-FB8052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79FE-BEC9-102C-CCBA-2F56D90B7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DC32-2143-6E3F-C59F-91F059E2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BE327-B9EC-E6D0-4DBF-497230DE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B718-C193-5341-AFE3-57F87EF9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DC4AE-5C80-C590-8EA7-8B3AF53A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A715-6644-8EFC-BDAB-C45D890E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2D55-0E8F-9F49-435B-46BE6D8C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41A6A-AED9-3D60-AB38-EF03CAC2F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8CB03-726B-9281-449D-547A68096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374DF-785F-1B74-B7E9-F1D5530D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0AEB8-B4BA-E10A-47A4-F2E7493C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02729-206E-8D0D-6857-94869673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7C81-2493-DB15-3690-A44AA303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3738-3510-7158-5D2F-F2E689B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493F0-7964-02FA-1BFC-95CF260C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2A5A1-59C1-4538-1AFE-A93E02D5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D4AE-AE25-D6C8-7548-B97007C3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8A8CE-62E6-09B9-3CBD-6C70213C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F52FA-72EC-8ED6-C135-CFBB6E81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3889-BB2E-DC58-92E1-BDDBD8E9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B2A0-232D-4A34-79EA-83605021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A3A1-0D01-75F8-5875-E1F70588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7F50-3024-2DD9-F480-C8110557A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1B80F-DD82-C48E-6A07-6ABC402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03BCF-4374-41BF-BFC6-DC697412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0770-9F00-FFD1-31EA-41764EFF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2E55-8D42-1680-72B7-61522E70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AC9B1-C17E-1149-0B59-E698A1FC0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094C7-DE1B-89CB-AC25-1C0005FC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4CD2-6C53-7A68-93F0-CDAC6429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E9B7-C18A-95EA-D3D4-835E0475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C9D59-BA85-1818-8E0A-551AE5B3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83FEF-CEF8-ACAF-2F84-3550443C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4D3A-C36A-819D-AB1D-7C88BC65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B36A-0051-3CBB-1641-F06D36A80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8F225-86B1-46B1-B2CD-43E1983478F3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B758-A957-3FF4-F226-D0E3C1E71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E221-087B-186D-F043-C21B0BFD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355B-D3AB-46D1-A968-900B4F9F0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kreading.com/vulnerabilities-threats/quantum-decryption-breakthrough-not-so-fast" TargetMode="External"/><Relationship Id="rId2" Type="http://schemas.openxmlformats.org/officeDocument/2006/relationships/hyperlink" Target="https://www.technologyreview.com/2023/01/06/1066317/whats-next-for-quantum-compu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st.gov/news-events/news/2022/07/nist-announces-first-four-quantum-resistant-cryptographic-algorithms" TargetMode="External"/><Relationship Id="rId4" Type="http://schemas.openxmlformats.org/officeDocument/2006/relationships/hyperlink" Target="https://thehackernews.com/2023/03/experts-discover-flaw-in-us-gov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95E2-C00F-3E29-4D11-6F7C60637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and Quantum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78B7A-D70A-209F-5859-CB8285C0F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EE61-C08F-D186-C90F-B4638CAC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43A6-5330-CBA7-18A8-65C718E7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inverse Quantum Fourier Transform(QFT)</a:t>
            </a:r>
          </a:p>
          <a:p>
            <a:r>
              <a:rPr lang="en-US" dirty="0"/>
              <a:t>Measure to output wires</a:t>
            </a:r>
          </a:p>
        </p:txBody>
      </p:sp>
    </p:spTree>
    <p:extLst>
      <p:ext uri="{BB962C8B-B14F-4D97-AF65-F5344CB8AC3E}">
        <p14:creationId xmlns:p14="http://schemas.microsoft.com/office/powerpoint/2010/main" val="321514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6705-14ED-813A-2507-3E664842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issues/state of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890E-1618-B53D-C185-16E9BB58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Qubits cannot be passed between processors</a:t>
            </a:r>
          </a:p>
          <a:p>
            <a:r>
              <a:rPr lang="en-US" dirty="0"/>
              <a:t>Qubits are noisy</a:t>
            </a:r>
          </a:p>
          <a:p>
            <a:r>
              <a:rPr lang="en-US" dirty="0"/>
              <a:t>Around 10 million for a 50-qubit computer not including cost needed to operate near absolute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9B6A-5CCD-8549-E17C-A7C45C7D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Quantum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4BDC-374A-577C-6D88-B4E8508C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how quantum computing is changing, cryptography is too</a:t>
            </a:r>
          </a:p>
          <a:p>
            <a:r>
              <a:rPr lang="en-US" dirty="0"/>
              <a:t>NIST has announced 4 algorithms that are quantum resistant.</a:t>
            </a:r>
          </a:p>
          <a:p>
            <a:r>
              <a:rPr lang="en-US" dirty="0"/>
              <a:t>The one proposed is Crystals </a:t>
            </a:r>
            <a:r>
              <a:rPr lang="en-US" dirty="0" err="1"/>
              <a:t>Kyber</a:t>
            </a:r>
            <a:endParaRPr lang="en-US" dirty="0"/>
          </a:p>
          <a:p>
            <a:r>
              <a:rPr lang="en-US" dirty="0"/>
              <a:t>Even now, there are flaws being found with the algorithms, but the algorithms are continuing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120323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25B-940F-1CF1-37C7-4F44B68F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2793-29CE-D869-983F-3C6D83BE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#https://www.math.uchicago.edu/~may/VIGRE/VIGRE2007/REUPapers/FINALAPP/Calderbank.pdf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#https://en.wikipedia.org/wiki/RSA_(cryptosystem)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https://quantum-computing.ibm.com/composer/docs/iqx/guide/shors-algorithm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https://www.forbes.com/sites/forbestechcouncil/2021/05/06/rsa-is-dead---we-just-haventaccepted-ityet/?sh=18b29e215d22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https://learn.qiskit.org/course/ch-algorithms/quantum-phase-estimation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https://www.purevpn.com/blog/quantum-computer-cost/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https://www.technologyreview.com/2023/01/06/1066317/whats-next-for-quantum-computing/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https://www.darkreading.com/vulnerabilities-threats/quantum-decryption-breakthrough-not-so-fast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https://thehackernews.com/2023/03/experts-discover-flaw-in-us-govts.html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5"/>
              </a:rPr>
              <a:t>https://www.nist.gov/news-events/news/2022/07/nist-announces-first-four-quantum-resistant-cryptographic-algorithms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A217-F2AA-6763-0C70-025B25C4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variable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62EE-0533-4295-CB6E-16657A4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P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ick two large primes, p and q. Compute n = p * q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Calculate f(n). In original paper, f(n) = (p-1) * (q-1)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Choose k such that f(n) and k are relatively prime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Solve for d such that dk = 1 mod(n)</a:t>
            </a:r>
          </a:p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Release n and k. d is desired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0461-524E-94C3-B953-C1F4064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FC99-7459-12C1-0A23-A8EC87F8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is turned into number, m</a:t>
            </a:r>
          </a:p>
          <a:p>
            <a:r>
              <a:rPr lang="en-US" dirty="0"/>
              <a:t>Find c = </a:t>
            </a:r>
            <a:r>
              <a:rPr lang="en-US" dirty="0" err="1"/>
              <a:t>m</a:t>
            </a:r>
            <a:r>
              <a:rPr lang="en-US" baseline="30000" dirty="0" err="1"/>
              <a:t>k</a:t>
            </a:r>
            <a:r>
              <a:rPr lang="en-US" dirty="0"/>
              <a:t> </a:t>
            </a:r>
            <a:r>
              <a:rPr lang="en-US" dirty="0" err="1"/>
              <a:t>modn</a:t>
            </a:r>
            <a:r>
              <a:rPr lang="en-US" dirty="0"/>
              <a:t> to encrypt</a:t>
            </a:r>
          </a:p>
          <a:p>
            <a:r>
              <a:rPr lang="en-US" dirty="0"/>
              <a:t>Find c</a:t>
            </a:r>
            <a:r>
              <a:rPr lang="en-US" baseline="30000" dirty="0"/>
              <a:t>d</a:t>
            </a:r>
            <a:r>
              <a:rPr lang="en-US" dirty="0"/>
              <a:t> = </a:t>
            </a:r>
            <a:r>
              <a:rPr lang="en-US" dirty="0" err="1"/>
              <a:t>m</a:t>
            </a:r>
            <a:r>
              <a:rPr lang="en-US" baseline="30000" dirty="0" err="1"/>
              <a:t>kd</a:t>
            </a:r>
            <a:r>
              <a:rPr lang="en-US" dirty="0"/>
              <a:t> = m </a:t>
            </a:r>
            <a:r>
              <a:rPr lang="en-US" dirty="0" err="1"/>
              <a:t>modn</a:t>
            </a:r>
            <a:r>
              <a:rPr lang="en-US" dirty="0"/>
              <a:t> to decrypt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02C8-C9DA-84D1-5989-3243ACD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52F2-7F62-CEED-5115-B0879918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is ancient and there are numerous papers describing ways to crack it</a:t>
            </a:r>
          </a:p>
          <a:p>
            <a:r>
              <a:rPr lang="en-US" dirty="0"/>
              <a:t>Fundamentally an issue with increasing strength of computers being able to factor n.</a:t>
            </a:r>
          </a:p>
          <a:p>
            <a:r>
              <a:rPr lang="en-US" dirty="0"/>
              <a:t>Quantum computing. Shor’s/Grover’s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B3B7-DE16-8240-CC72-89ADDA74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86D87B-5D98-0077-24F2-7D9797C2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mage0">
            <a:extLst>
              <a:ext uri="{FF2B5EF4-FFF2-40B4-BE49-F238E27FC236}">
                <a16:creationId xmlns:a16="http://schemas.microsoft.com/office/drawing/2014/main" id="{35BDF843-6556-9947-936A-76C883527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82" y="2108786"/>
            <a:ext cx="7447962" cy="3606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32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DE79-86F4-BD68-4731-86FBC6B8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Briefest overview of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87CB-3FE7-8D57-0439-0070EEF5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uses qubits instead of bits.</a:t>
            </a:r>
          </a:p>
          <a:p>
            <a:r>
              <a:rPr lang="en-US" dirty="0"/>
              <a:t>Qubits can not only be 1 and 0 but a superposition of both.</a:t>
            </a:r>
          </a:p>
          <a:p>
            <a:r>
              <a:rPr lang="en-US" dirty="0"/>
              <a:t>This allows for 1 computation on a quantum computer to accomplish the same as many computations on classical 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8BBA-F25E-4790-9E2D-FF8CC3C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and Factoring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65CA-72E2-DE4F-4C0B-53224DA7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N is a factor of 2 or an exponent</a:t>
            </a:r>
          </a:p>
          <a:p>
            <a:r>
              <a:rPr lang="en-US" dirty="0"/>
              <a:t>Choose x between 2 and n-1. 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N,x</a:t>
            </a:r>
            <a:r>
              <a:rPr lang="en-US" dirty="0"/>
              <a:t>) is not 1, can attempt to factor. </a:t>
            </a:r>
          </a:p>
          <a:p>
            <a:r>
              <a:rPr lang="en-US" dirty="0"/>
              <a:t>Find r such that </a:t>
            </a:r>
            <a:r>
              <a:rPr lang="en-US" dirty="0" err="1"/>
              <a:t>x</a:t>
            </a:r>
            <a:r>
              <a:rPr lang="en-US" baseline="30000" dirty="0" err="1"/>
              <a:t>r</a:t>
            </a:r>
            <a:r>
              <a:rPr lang="en-US" dirty="0"/>
              <a:t> = 1 mod n. If r is odd, start over.</a:t>
            </a:r>
          </a:p>
          <a:p>
            <a:r>
              <a:rPr lang="en-US" dirty="0"/>
              <a:t>Find </a:t>
            </a:r>
            <a:r>
              <a:rPr lang="en-US" dirty="0" err="1"/>
              <a:t>gcd</a:t>
            </a:r>
            <a:r>
              <a:rPr lang="en-US" dirty="0"/>
              <a:t>(N, </a:t>
            </a:r>
            <a:r>
              <a:rPr lang="en-US" dirty="0" err="1"/>
              <a:t>x</a:t>
            </a:r>
            <a:r>
              <a:rPr lang="en-US" baseline="30000" dirty="0" err="1"/>
              <a:t>r</a:t>
            </a:r>
            <a:r>
              <a:rPr lang="en-US" baseline="30000" dirty="0"/>
              <a:t>/2 +/- 1</a:t>
            </a:r>
            <a:r>
              <a:rPr lang="en-US" dirty="0"/>
              <a:t>) = d. If d = 1 or N, start over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4069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9CD-2D8C-5E9B-3943-981A398D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37CF-38CD-E559-7005-080778C3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may note all this can be done on a classical computer</a:t>
            </a:r>
          </a:p>
          <a:p>
            <a:r>
              <a:rPr lang="en-US" dirty="0"/>
              <a:t>Quantum computing’s utility is find r in “Find r such that </a:t>
            </a:r>
            <a:r>
              <a:rPr lang="en-US" dirty="0" err="1"/>
              <a:t>x</a:t>
            </a:r>
            <a:r>
              <a:rPr lang="en-US" baseline="30000" dirty="0" err="1"/>
              <a:t>r</a:t>
            </a:r>
            <a:r>
              <a:rPr lang="en-US" dirty="0"/>
              <a:t> = 1 mod n”</a:t>
            </a:r>
          </a:p>
          <a:p>
            <a:r>
              <a:rPr lang="en-US" dirty="0"/>
              <a:t>Done through quantum phase estimation although not originally used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72AC51-DF8C-0767-ACEB-89F7992D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4" y="3429000"/>
            <a:ext cx="6029325" cy="29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5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B22C-0577-AF22-D48C-16C9DBA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DF-DEA3-5EDE-0FD5-B6865ED6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bottom wire to 1 with not gate</a:t>
            </a:r>
          </a:p>
          <a:p>
            <a:r>
              <a:rPr lang="en-US" dirty="0"/>
              <a:t>Apply Hadamard gate to all other qubits which are counting qubits</a:t>
            </a:r>
          </a:p>
          <a:p>
            <a:r>
              <a:rPr lang="en-US" dirty="0"/>
              <a:t>Apply gate T(a) such that P|1&gt; = </a:t>
            </a:r>
            <a:r>
              <a:rPr lang="en-US" dirty="0" err="1"/>
              <a:t>e</a:t>
            </a:r>
            <a:r>
              <a:rPr lang="en-US" baseline="30000" dirty="0" err="1"/>
              <a:t>ia</a:t>
            </a:r>
            <a:r>
              <a:rPr lang="en-US" dirty="0"/>
              <a:t> |1&gt;</a:t>
            </a:r>
          </a:p>
          <a:p>
            <a:r>
              <a:rPr lang="en-US" dirty="0"/>
              <a:t>Apply 2</a:t>
            </a:r>
            <a:r>
              <a:rPr lang="en-US" baseline="30000" dirty="0"/>
              <a:t>n</a:t>
            </a:r>
            <a:r>
              <a:rPr lang="en-US" dirty="0"/>
              <a:t> gates of T to the nth wire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7798F-4DCD-8B5D-6857-81FE7C39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14" y="3849730"/>
            <a:ext cx="776395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597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RSA and Quantum Encryption</vt:lpstr>
      <vt:lpstr>RSA variable construction</vt:lpstr>
      <vt:lpstr>RSA encryption/decryption</vt:lpstr>
      <vt:lpstr>RSA issues</vt:lpstr>
      <vt:lpstr>PowerPoint Presentation</vt:lpstr>
      <vt:lpstr>Briefest overview of quantum computing</vt:lpstr>
      <vt:lpstr>Shor’s and Factoring N</vt:lpstr>
      <vt:lpstr>PowerPoint Presentation</vt:lpstr>
      <vt:lpstr>PowerPoint Presentation</vt:lpstr>
      <vt:lpstr>PowerPoint Presentation</vt:lpstr>
      <vt:lpstr>Current issues/state of quantum computing</vt:lpstr>
      <vt:lpstr>Post Quantum Cryptography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and Quantum Encryption</dc:title>
  <dc:creator>Wu, Eric</dc:creator>
  <cp:lastModifiedBy>Wu, Eric</cp:lastModifiedBy>
  <cp:revision>5</cp:revision>
  <dcterms:created xsi:type="dcterms:W3CDTF">2023-05-15T20:03:48Z</dcterms:created>
  <dcterms:modified xsi:type="dcterms:W3CDTF">2023-05-22T00:20:58Z</dcterms:modified>
</cp:coreProperties>
</file>