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Lato"/>
      <p:regular r:id="rId33"/>
      <p:bold r:id="rId34"/>
      <p:italic r:id="rId35"/>
      <p:boldItalic r:id="rId36"/>
    </p:embeddedFont>
    <p:embeddedFont>
      <p:font typeface="Sor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37" Type="http://schemas.openxmlformats.org/officeDocument/2006/relationships/font" Target="fonts/Sora-regular.fntdata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Sor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448c55ff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3448c55ff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43acf4f2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43acf4f2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468ff4e7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468ff4e7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448c55ff45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448c55ff45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38dcbaf7d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38dcbaf7d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43acf4f290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43acf4f290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338dcbaf7d2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338dcbaf7d2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43acf4f29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43acf4f29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43acf4f29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43acf4f29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338dcbaf7d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338dcbaf7d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d1bf8d60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d1bf8d60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38dcbaf7d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38dcbaf7d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38dcbaf7d2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338dcbaf7d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448c55ff45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448c55ff45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343acf4f29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343acf4f29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38dcbaf7d2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38dcbaf7d2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448c55ff45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448c55ff45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343acf4f29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343acf4f29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3448c55ff45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3448c55ff45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38dcbaf7d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38dcbaf7d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0f41e1924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0f41e1924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38dcbaf7d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38dcbaf7d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43acf4f29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43acf4f29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448c55ff4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448c55ff4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0f41e19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0f41e19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43acf4f29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43acf4f29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13" name="Google Shape;13;p2"/>
              <p:cNvCxnSpPr/>
              <p:nvPr/>
            </p:nvCxnSpPr>
            <p:spPr>
              <a:xfrm flipH="1" rot="5400000">
                <a:off x="-1093800" y="3815900"/>
                <a:ext cx="3045000" cy="3318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flipH="1" rot="5400000">
                <a:off x="-1327875" y="4449875"/>
                <a:ext cx="3325500" cy="317400"/>
              </a:xfrm>
              <a:prstGeom prst="bentConnector3">
                <a:avLst>
                  <a:gd fmla="val 64575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16" name="Google Shape;16;p2"/>
              <p:cNvCxnSpPr/>
              <p:nvPr/>
            </p:nvCxnSpPr>
            <p:spPr>
              <a:xfrm flipH="1" rot="10800000">
                <a:off x="-709225" y="4185350"/>
                <a:ext cx="7895400" cy="1147500"/>
              </a:xfrm>
              <a:prstGeom prst="bentConnector3">
                <a:avLst>
                  <a:gd fmla="val 71221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flipH="1" rot="10800000">
                <a:off x="2953025" y="4367125"/>
                <a:ext cx="3567000" cy="1794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8" name="Google Shape;18;p2"/>
            <p:cNvGrpSpPr/>
            <p:nvPr/>
          </p:nvGrpSpPr>
          <p:grpSpPr>
            <a:xfrm>
              <a:off x="8417700" y="2020450"/>
              <a:ext cx="1277000" cy="2568900"/>
              <a:chOff x="8417700" y="2020450"/>
              <a:chExt cx="1277000" cy="2568900"/>
            </a:xfrm>
          </p:grpSpPr>
          <p:cxnSp>
            <p:nvCxnSpPr>
              <p:cNvPr id="19" name="Google Shape;19;p2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fmla="val 4494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417700" y="3180050"/>
                <a:ext cx="359700" cy="1051800"/>
              </a:xfrm>
              <a:prstGeom prst="bentConnector2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22" name="Google Shape;22;p2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23" name="Google Shape;23;p2"/>
            <p:cNvSpPr/>
            <p:nvPr/>
          </p:nvSpPr>
          <p:spPr>
            <a:xfrm>
              <a:off x="84278" y="22408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77403" y="48146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hasCustomPrompt="1" type="title"/>
          </p:nvPr>
        </p:nvSpPr>
        <p:spPr>
          <a:xfrm>
            <a:off x="1284000" y="1555613"/>
            <a:ext cx="6576000" cy="1360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/>
          <p:nvPr>
            <p:ph idx="1" type="subTitle"/>
          </p:nvPr>
        </p:nvSpPr>
        <p:spPr>
          <a:xfrm>
            <a:off x="1284000" y="3090788"/>
            <a:ext cx="65760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00" name="Google Shape;100;p11"/>
          <p:cNvGrpSpPr/>
          <p:nvPr/>
        </p:nvGrpSpPr>
        <p:grpSpPr>
          <a:xfrm>
            <a:off x="-135425" y="-190387"/>
            <a:ext cx="9421725" cy="5232813"/>
            <a:chOff x="-135425" y="-190387"/>
            <a:chExt cx="9421725" cy="5232813"/>
          </a:xfrm>
        </p:grpSpPr>
        <p:cxnSp>
          <p:nvCxnSpPr>
            <p:cNvPr id="101" name="Google Shape;101;p11"/>
            <p:cNvCxnSpPr/>
            <p:nvPr/>
          </p:nvCxnSpPr>
          <p:spPr>
            <a:xfrm flipH="1" rot="-5400000">
              <a:off x="-380550" y="571163"/>
              <a:ext cx="2426100" cy="903000"/>
            </a:xfrm>
            <a:prstGeom prst="bentConnector2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2" name="Google Shape;102;p11"/>
            <p:cNvCxnSpPr/>
            <p:nvPr/>
          </p:nvCxnSpPr>
          <p:spPr>
            <a:xfrm flipH="1" rot="-5400000">
              <a:off x="-924000" y="1419413"/>
              <a:ext cx="3439500" cy="524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3" name="Google Shape;103;p11"/>
            <p:cNvCxnSpPr/>
            <p:nvPr/>
          </p:nvCxnSpPr>
          <p:spPr>
            <a:xfrm rot="5400000">
              <a:off x="7914850" y="2156275"/>
              <a:ext cx="1491900" cy="12510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4" name="Google Shape;104;p11"/>
            <p:cNvCxnSpPr/>
            <p:nvPr/>
          </p:nvCxnSpPr>
          <p:spPr>
            <a:xfrm>
              <a:off x="-123950" y="4755625"/>
              <a:ext cx="9146400" cy="286800"/>
            </a:xfrm>
            <a:prstGeom prst="bentConnector3">
              <a:avLst>
                <a:gd fmla="val 51191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05" name="Google Shape;105;p11"/>
            <p:cNvCxnSpPr/>
            <p:nvPr/>
          </p:nvCxnSpPr>
          <p:spPr>
            <a:xfrm flipH="1" rot="10800000">
              <a:off x="-135425" y="4399725"/>
              <a:ext cx="8882400" cy="252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06" name="Google Shape;106;p11"/>
          <p:cNvGrpSpPr/>
          <p:nvPr/>
        </p:nvGrpSpPr>
        <p:grpSpPr>
          <a:xfrm rot="-5400000">
            <a:off x="8438575" y="4204225"/>
            <a:ext cx="882599" cy="403555"/>
            <a:chOff x="7884075" y="238975"/>
            <a:chExt cx="882599" cy="403555"/>
          </a:xfrm>
        </p:grpSpPr>
        <p:sp>
          <p:nvSpPr>
            <p:cNvPr id="107" name="Google Shape;107;p11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2917223" y="1661100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2" type="subTitle"/>
          </p:nvPr>
        </p:nvSpPr>
        <p:spPr>
          <a:xfrm>
            <a:off x="2917223" y="2479450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3" type="subTitle"/>
          </p:nvPr>
        </p:nvSpPr>
        <p:spPr>
          <a:xfrm>
            <a:off x="2917223" y="3297775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4" type="subTitle"/>
          </p:nvPr>
        </p:nvSpPr>
        <p:spPr>
          <a:xfrm>
            <a:off x="2917223" y="4116100"/>
            <a:ext cx="4240500" cy="3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5" type="title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hasCustomPrompt="1" idx="6" type="title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hasCustomPrompt="1" idx="7" type="title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hasCustomPrompt="1" idx="8" type="title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idx="9" type="subTitle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13" type="subTitle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14" type="subTitle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15" type="subTitle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25" name="Google Shape;125;p13"/>
          <p:cNvGrpSpPr/>
          <p:nvPr/>
        </p:nvGrpSpPr>
        <p:grpSpPr>
          <a:xfrm>
            <a:off x="8113600" y="227500"/>
            <a:ext cx="882599" cy="403555"/>
            <a:chOff x="7884075" y="238975"/>
            <a:chExt cx="882599" cy="403555"/>
          </a:xfrm>
        </p:grpSpPr>
        <p:sp>
          <p:nvSpPr>
            <p:cNvPr id="126" name="Google Shape;126;p13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8100" y="-216500"/>
              <a:ext cx="7978800" cy="5086800"/>
            </a:xfrm>
            <a:prstGeom prst="bentConnector3">
              <a:avLst>
                <a:gd fmla="val -97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31" name="Google Shape;131;p13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fmla="val -97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4" name="Google Shape;134;p14"/>
          <p:cNvGrpSpPr/>
          <p:nvPr/>
        </p:nvGrpSpPr>
        <p:grpSpPr>
          <a:xfrm>
            <a:off x="199188" y="123990"/>
            <a:ext cx="422946" cy="368845"/>
            <a:chOff x="8576588" y="4496315"/>
            <a:chExt cx="422946" cy="368845"/>
          </a:xfrm>
        </p:grpSpPr>
        <p:sp>
          <p:nvSpPr>
            <p:cNvPr id="135" name="Google Shape;135;p14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4"/>
          <p:cNvGrpSpPr/>
          <p:nvPr/>
        </p:nvGrpSpPr>
        <p:grpSpPr>
          <a:xfrm rot="10800000">
            <a:off x="25225" y="282300"/>
            <a:ext cx="9157800" cy="5003500"/>
            <a:chOff x="-116175" y="-984534"/>
            <a:chExt cx="9157800" cy="5003500"/>
          </a:xfrm>
        </p:grpSpPr>
        <p:cxnSp>
          <p:nvCxnSpPr>
            <p:cNvPr id="138" name="Google Shape;138;p14"/>
            <p:cNvCxnSpPr/>
            <p:nvPr/>
          </p:nvCxnSpPr>
          <p:spPr>
            <a:xfrm>
              <a:off x="-116175" y="-605834"/>
              <a:ext cx="9157800" cy="4624800"/>
            </a:xfrm>
            <a:prstGeom prst="bentConnector3">
              <a:avLst>
                <a:gd fmla="val 3258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39" name="Google Shape;139;p14"/>
            <p:cNvCxnSpPr/>
            <p:nvPr/>
          </p:nvCxnSpPr>
          <p:spPr>
            <a:xfrm flipH="1" rot="-5400000">
              <a:off x="-2164550" y="1408116"/>
              <a:ext cx="4877100" cy="9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2" name="Google Shape;142;p15"/>
          <p:cNvGrpSpPr/>
          <p:nvPr/>
        </p:nvGrpSpPr>
        <p:grpSpPr>
          <a:xfrm>
            <a:off x="8430763" y="-10"/>
            <a:ext cx="422946" cy="368845"/>
            <a:chOff x="8576588" y="4496315"/>
            <a:chExt cx="422946" cy="368845"/>
          </a:xfrm>
        </p:grpSpPr>
        <p:sp>
          <p:nvSpPr>
            <p:cNvPr id="143" name="Google Shape;143;p15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5"/>
          <p:cNvGrpSpPr/>
          <p:nvPr/>
        </p:nvGrpSpPr>
        <p:grpSpPr>
          <a:xfrm flipH="1" rot="10800000">
            <a:off x="25325" y="282383"/>
            <a:ext cx="8974200" cy="5003417"/>
            <a:chOff x="67325" y="-984534"/>
            <a:chExt cx="8974200" cy="5003417"/>
          </a:xfrm>
        </p:grpSpPr>
        <p:cxnSp>
          <p:nvCxnSpPr>
            <p:cNvPr id="146" name="Google Shape;146;p15"/>
            <p:cNvCxnSpPr/>
            <p:nvPr/>
          </p:nvCxnSpPr>
          <p:spPr>
            <a:xfrm>
              <a:off x="67325" y="-592117"/>
              <a:ext cx="8974200" cy="4611000"/>
            </a:xfrm>
            <a:prstGeom prst="bentConnector3">
              <a:avLst>
                <a:gd fmla="val 434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47" name="Google Shape;147;p15"/>
            <p:cNvCxnSpPr/>
            <p:nvPr/>
          </p:nvCxnSpPr>
          <p:spPr>
            <a:xfrm flipH="1" rot="-5400000">
              <a:off x="-2164550" y="1408116"/>
              <a:ext cx="4877100" cy="9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1851163" y="3797875"/>
            <a:ext cx="32331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713225" y="945625"/>
            <a:ext cx="4371300" cy="27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51" name="Google Shape;151;p16"/>
          <p:cNvGrpSpPr/>
          <p:nvPr/>
        </p:nvGrpSpPr>
        <p:grpSpPr>
          <a:xfrm>
            <a:off x="259568" y="1973966"/>
            <a:ext cx="6622142" cy="3013471"/>
            <a:chOff x="7553711" y="-2334286"/>
            <a:chExt cx="7534579" cy="3428684"/>
          </a:xfrm>
        </p:grpSpPr>
        <p:sp>
          <p:nvSpPr>
            <p:cNvPr id="152" name="Google Shape;152;p16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4882235" y="888343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458900" y="-674125"/>
            <a:ext cx="10001150" cy="5624875"/>
            <a:chOff x="458900" y="-674125"/>
            <a:chExt cx="10001150" cy="5624875"/>
          </a:xfrm>
        </p:grpSpPr>
        <p:cxnSp>
          <p:nvCxnSpPr>
            <p:cNvPr id="156" name="Google Shape;156;p16"/>
            <p:cNvCxnSpPr/>
            <p:nvPr/>
          </p:nvCxnSpPr>
          <p:spPr>
            <a:xfrm rot="5400000">
              <a:off x="-510550" y="295325"/>
              <a:ext cx="2648100" cy="709200"/>
            </a:xfrm>
            <a:prstGeom prst="bentConnector3">
              <a:avLst>
                <a:gd fmla="val 40711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7" name="Google Shape;157;p16"/>
            <p:cNvCxnSpPr/>
            <p:nvPr/>
          </p:nvCxnSpPr>
          <p:spPr>
            <a:xfrm rot="5400000">
              <a:off x="-358150" y="447725"/>
              <a:ext cx="2648100" cy="709200"/>
            </a:xfrm>
            <a:prstGeom prst="bentConnector3">
              <a:avLst>
                <a:gd fmla="val 40711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>
              <a:off x="6956600" y="3734250"/>
              <a:ext cx="3431400" cy="987000"/>
            </a:xfrm>
            <a:prstGeom prst="bentConnector3">
              <a:avLst>
                <a:gd fmla="val 4548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59" name="Google Shape;159;p16"/>
            <p:cNvCxnSpPr/>
            <p:nvPr/>
          </p:nvCxnSpPr>
          <p:spPr>
            <a:xfrm flipH="1">
              <a:off x="7656850" y="3932550"/>
              <a:ext cx="2803200" cy="10182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4827974" y="1602925"/>
            <a:ext cx="33186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997425" y="1602925"/>
            <a:ext cx="3318600" cy="19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4" name="Google Shape;164;p17"/>
          <p:cNvGrpSpPr/>
          <p:nvPr/>
        </p:nvGrpSpPr>
        <p:grpSpPr>
          <a:xfrm>
            <a:off x="-320650" y="-762725"/>
            <a:ext cx="9327075" cy="7125850"/>
            <a:chOff x="-320650" y="-762725"/>
            <a:chExt cx="9327075" cy="7125850"/>
          </a:xfrm>
        </p:grpSpPr>
        <p:cxnSp>
          <p:nvCxnSpPr>
            <p:cNvPr id="165" name="Google Shape;165;p17"/>
            <p:cNvCxnSpPr/>
            <p:nvPr/>
          </p:nvCxnSpPr>
          <p:spPr>
            <a:xfrm flipH="1" rot="-5400000">
              <a:off x="6857075" y="1775500"/>
              <a:ext cx="4097100" cy="187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6" name="Google Shape;166;p17"/>
            <p:cNvCxnSpPr/>
            <p:nvPr/>
          </p:nvCxnSpPr>
          <p:spPr>
            <a:xfrm flipH="1" rot="10800000">
              <a:off x="667900" y="4271400"/>
              <a:ext cx="2765700" cy="9639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7" name="Google Shape;167;p17"/>
            <p:cNvCxnSpPr/>
            <p:nvPr/>
          </p:nvCxnSpPr>
          <p:spPr>
            <a:xfrm flipH="1" rot="5400000">
              <a:off x="7318025" y="3907700"/>
              <a:ext cx="3045000" cy="331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8" name="Google Shape;168;p17"/>
            <p:cNvCxnSpPr/>
            <p:nvPr/>
          </p:nvCxnSpPr>
          <p:spPr>
            <a:xfrm flipH="1" rot="5400000">
              <a:off x="7083950" y="4541675"/>
              <a:ext cx="3325500" cy="317400"/>
            </a:xfrm>
            <a:prstGeom prst="bentConnector3">
              <a:avLst>
                <a:gd fmla="val 6457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69" name="Google Shape;169;p17"/>
            <p:cNvCxnSpPr/>
            <p:nvPr/>
          </p:nvCxnSpPr>
          <p:spPr>
            <a:xfrm flipH="1" rot="10800000">
              <a:off x="-320650" y="4087825"/>
              <a:ext cx="5808300" cy="878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70" name="Google Shape;170;p1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71" name="Google Shape;171;p1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72" name="Google Shape;172;p1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173" name="Google Shape;173;p17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720000" y="1784150"/>
            <a:ext cx="3597900" cy="6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1" type="subTitle"/>
          </p:nvPr>
        </p:nvSpPr>
        <p:spPr>
          <a:xfrm>
            <a:off x="720000" y="2449450"/>
            <a:ext cx="35979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9" name="Google Shape;179;p18"/>
          <p:cNvGrpSpPr/>
          <p:nvPr/>
        </p:nvGrpSpPr>
        <p:grpSpPr>
          <a:xfrm>
            <a:off x="-313975" y="-235500"/>
            <a:ext cx="8764375" cy="5229850"/>
            <a:chOff x="-313975" y="-235500"/>
            <a:chExt cx="8764375" cy="5229850"/>
          </a:xfrm>
        </p:grpSpPr>
        <p:cxnSp>
          <p:nvCxnSpPr>
            <p:cNvPr id="180" name="Google Shape;180;p1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81" name="Google Shape;181;p1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82" name="Google Shape;182;p18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183" name="Google Shape;183;p18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idx="1" type="subTitle"/>
          </p:nvPr>
        </p:nvSpPr>
        <p:spPr>
          <a:xfrm>
            <a:off x="720000" y="1268825"/>
            <a:ext cx="7704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8" name="Google Shape;188;p19"/>
          <p:cNvGrpSpPr/>
          <p:nvPr/>
        </p:nvGrpSpPr>
        <p:grpSpPr>
          <a:xfrm>
            <a:off x="8217450" y="-781975"/>
            <a:ext cx="1124700" cy="6431700"/>
            <a:chOff x="8217450" y="-781975"/>
            <a:chExt cx="1124700" cy="6431700"/>
          </a:xfrm>
        </p:grpSpPr>
        <p:cxnSp>
          <p:nvCxnSpPr>
            <p:cNvPr id="189" name="Google Shape;189;p19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0" name="Google Shape;190;p19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1" name="Google Shape;191;p19"/>
            <p:cNvCxnSpPr/>
            <p:nvPr/>
          </p:nvCxnSpPr>
          <p:spPr>
            <a:xfrm rot="-5400000">
              <a:off x="7613150" y="424377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92" name="Google Shape;192;p19"/>
            <p:cNvCxnSpPr/>
            <p:nvPr/>
          </p:nvCxnSpPr>
          <p:spPr>
            <a:xfrm rot="-5400000">
              <a:off x="7587450" y="430527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93" name="Google Shape;193;p19"/>
          <p:cNvGrpSpPr/>
          <p:nvPr/>
        </p:nvGrpSpPr>
        <p:grpSpPr>
          <a:xfrm>
            <a:off x="8618643" y="1192466"/>
            <a:ext cx="400449" cy="2933146"/>
            <a:chOff x="7553711" y="-2334286"/>
            <a:chExt cx="455625" cy="3337292"/>
          </a:xfrm>
        </p:grpSpPr>
        <p:sp>
          <p:nvSpPr>
            <p:cNvPr id="194" name="Google Shape;194;p19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2185575" y="2009825"/>
            <a:ext cx="52491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0" name="Google Shape;200;p20"/>
          <p:cNvSpPr txBox="1"/>
          <p:nvPr>
            <p:ph idx="2" type="subTitle"/>
          </p:nvPr>
        </p:nvSpPr>
        <p:spPr>
          <a:xfrm>
            <a:off x="2185575" y="3459225"/>
            <a:ext cx="52491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1" name="Google Shape;201;p20"/>
          <p:cNvSpPr txBox="1"/>
          <p:nvPr>
            <p:ph idx="3" type="subTitle"/>
          </p:nvPr>
        </p:nvSpPr>
        <p:spPr>
          <a:xfrm>
            <a:off x="2185575" y="1636925"/>
            <a:ext cx="52491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2" name="Google Shape;202;p20"/>
          <p:cNvSpPr txBox="1"/>
          <p:nvPr>
            <p:ph idx="4" type="subTitle"/>
          </p:nvPr>
        </p:nvSpPr>
        <p:spPr>
          <a:xfrm>
            <a:off x="2185575" y="3089325"/>
            <a:ext cx="5249100" cy="3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3" name="Google Shape;203;p20"/>
          <p:cNvGrpSpPr/>
          <p:nvPr/>
        </p:nvGrpSpPr>
        <p:grpSpPr>
          <a:xfrm>
            <a:off x="-215750" y="-592117"/>
            <a:ext cx="9367675" cy="5637900"/>
            <a:chOff x="-215750" y="-592117"/>
            <a:chExt cx="9367675" cy="5637900"/>
          </a:xfrm>
        </p:grpSpPr>
        <p:grpSp>
          <p:nvGrpSpPr>
            <p:cNvPr id="204" name="Google Shape;204;p20"/>
            <p:cNvGrpSpPr/>
            <p:nvPr/>
          </p:nvGrpSpPr>
          <p:grpSpPr>
            <a:xfrm>
              <a:off x="-215750" y="-592117"/>
              <a:ext cx="9215275" cy="5485500"/>
              <a:chOff x="-215750" y="-592117"/>
              <a:chExt cx="9215275" cy="5485500"/>
            </a:xfrm>
          </p:grpSpPr>
          <p:cxnSp>
            <p:nvCxnSpPr>
              <p:cNvPr id="205" name="Google Shape;205;p20"/>
              <p:cNvCxnSpPr/>
              <p:nvPr/>
            </p:nvCxnSpPr>
            <p:spPr>
              <a:xfrm>
                <a:off x="67325" y="-592117"/>
                <a:ext cx="8932200" cy="5485500"/>
              </a:xfrm>
              <a:prstGeom prst="bentConnector3">
                <a:avLst>
                  <a:gd fmla="val 814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06" name="Google Shape;206;p20"/>
              <p:cNvCxnSpPr/>
              <p:nvPr/>
            </p:nvCxnSpPr>
            <p:spPr>
              <a:xfrm>
                <a:off x="-215750" y="165250"/>
                <a:ext cx="9111900" cy="1260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cxnSp>
          <p:nvCxnSpPr>
            <p:cNvPr id="207" name="Google Shape;207;p20"/>
            <p:cNvCxnSpPr/>
            <p:nvPr/>
          </p:nvCxnSpPr>
          <p:spPr>
            <a:xfrm>
              <a:off x="-63350" y="317650"/>
              <a:ext cx="9111900" cy="126000"/>
            </a:xfrm>
            <a:prstGeom prst="bentConnector3">
              <a:avLst>
                <a:gd fmla="val 46942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08" name="Google Shape;208;p20"/>
            <p:cNvCxnSpPr/>
            <p:nvPr/>
          </p:nvCxnSpPr>
          <p:spPr>
            <a:xfrm>
              <a:off x="219725" y="-439717"/>
              <a:ext cx="8932200" cy="5485500"/>
            </a:xfrm>
            <a:prstGeom prst="bentConnector3">
              <a:avLst>
                <a:gd fmla="val 81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09" name="Google Shape;209;p20"/>
          <p:cNvGrpSpPr/>
          <p:nvPr/>
        </p:nvGrpSpPr>
        <p:grpSpPr>
          <a:xfrm>
            <a:off x="8430781" y="-10172"/>
            <a:ext cx="568753" cy="4875332"/>
            <a:chOff x="8430781" y="-10172"/>
            <a:chExt cx="568753" cy="4875332"/>
          </a:xfrm>
        </p:grpSpPr>
        <p:grpSp>
          <p:nvGrpSpPr>
            <p:cNvPr id="210" name="Google Shape;210;p20"/>
            <p:cNvGrpSpPr/>
            <p:nvPr/>
          </p:nvGrpSpPr>
          <p:grpSpPr>
            <a:xfrm>
              <a:off x="8576588" y="4496315"/>
              <a:ext cx="422946" cy="368845"/>
              <a:chOff x="8576588" y="4496315"/>
              <a:chExt cx="422946" cy="368845"/>
            </a:xfrm>
          </p:grpSpPr>
          <p:sp>
            <p:nvSpPr>
              <p:cNvPr id="211" name="Google Shape;211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0"/>
              <p:cNvSpPr/>
              <p:nvPr/>
            </p:nvSpPr>
            <p:spPr>
              <a:xfrm rot="-5400000">
                <a:off x="8775019" y="4496328"/>
                <a:ext cx="224528" cy="224503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" name="Google Shape;213;p20"/>
            <p:cNvGrpSpPr/>
            <p:nvPr/>
          </p:nvGrpSpPr>
          <p:grpSpPr>
            <a:xfrm>
              <a:off x="8430781" y="-10172"/>
              <a:ext cx="290111" cy="925970"/>
              <a:chOff x="8430781" y="3939190"/>
              <a:chExt cx="290111" cy="925970"/>
            </a:xfrm>
          </p:grpSpPr>
          <p:sp>
            <p:nvSpPr>
              <p:cNvPr id="214" name="Google Shape;214;p20"/>
              <p:cNvSpPr/>
              <p:nvPr/>
            </p:nvSpPr>
            <p:spPr>
              <a:xfrm rot="-5400000">
                <a:off x="8576580" y="4720848"/>
                <a:ext cx="144320" cy="144304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0"/>
              <p:cNvSpPr/>
              <p:nvPr/>
            </p:nvSpPr>
            <p:spPr>
              <a:xfrm rot="-5400000">
                <a:off x="8430769" y="3939203"/>
                <a:ext cx="224528" cy="224503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" name="Google Shape;29;p3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0" name="Google Shape;30;p3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1" name="Google Shape;31;p3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2" name="Google Shape;32;p3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idx="1" type="subTitle"/>
          </p:nvPr>
        </p:nvSpPr>
        <p:spPr>
          <a:xfrm>
            <a:off x="946900" y="1391225"/>
            <a:ext cx="36558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idx="2" type="subTitle"/>
          </p:nvPr>
        </p:nvSpPr>
        <p:spPr>
          <a:xfrm>
            <a:off x="4768200" y="1391225"/>
            <a:ext cx="36558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0" name="Google Shape;220;p21"/>
          <p:cNvGrpSpPr/>
          <p:nvPr/>
        </p:nvGrpSpPr>
        <p:grpSpPr>
          <a:xfrm>
            <a:off x="151350" y="-3269025"/>
            <a:ext cx="9343200" cy="7939700"/>
            <a:chOff x="151350" y="-3269025"/>
            <a:chExt cx="9343200" cy="7939700"/>
          </a:xfrm>
        </p:grpSpPr>
        <p:cxnSp>
          <p:nvCxnSpPr>
            <p:cNvPr id="221" name="Google Shape;221;p21"/>
            <p:cNvCxnSpPr/>
            <p:nvPr/>
          </p:nvCxnSpPr>
          <p:spPr>
            <a:xfrm rot="5400000">
              <a:off x="7864150" y="-1056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2" name="Google Shape;222;p21"/>
            <p:cNvCxnSpPr/>
            <p:nvPr/>
          </p:nvCxnSpPr>
          <p:spPr>
            <a:xfrm rot="5400000">
              <a:off x="8105550" y="-441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3" name="Google Shape;223;p21"/>
            <p:cNvCxnSpPr/>
            <p:nvPr/>
          </p:nvCxnSpPr>
          <p:spPr>
            <a:xfrm flipH="1" rot="-5400000">
              <a:off x="6680600" y="1389250"/>
              <a:ext cx="3956400" cy="30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4" name="Google Shape;224;p21"/>
            <p:cNvCxnSpPr/>
            <p:nvPr/>
          </p:nvCxnSpPr>
          <p:spPr>
            <a:xfrm rot="5400000">
              <a:off x="6559050" y="1735175"/>
              <a:ext cx="5192400" cy="678600"/>
            </a:xfrm>
            <a:prstGeom prst="bentConnector3">
              <a:avLst>
                <a:gd fmla="val 3546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5" name="Google Shape;225;p21"/>
            <p:cNvCxnSpPr/>
            <p:nvPr/>
          </p:nvCxnSpPr>
          <p:spPr>
            <a:xfrm rot="5400000">
              <a:off x="-1267400" y="-1712325"/>
              <a:ext cx="3789900" cy="676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6" name="Google Shape;226;p21"/>
            <p:cNvCxnSpPr/>
            <p:nvPr/>
          </p:nvCxnSpPr>
          <p:spPr>
            <a:xfrm rot="5400000">
              <a:off x="-1476000" y="-1533825"/>
              <a:ext cx="4141200" cy="886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7" name="Google Shape;227;p21"/>
            <p:cNvCxnSpPr/>
            <p:nvPr/>
          </p:nvCxnSpPr>
          <p:spPr>
            <a:xfrm flipH="1" rot="-5400000">
              <a:off x="-1623700" y="-1097800"/>
              <a:ext cx="3956400" cy="30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28" name="Google Shape;228;p21"/>
            <p:cNvCxnSpPr/>
            <p:nvPr/>
          </p:nvCxnSpPr>
          <p:spPr>
            <a:xfrm rot="5400000">
              <a:off x="-1745250" y="-751875"/>
              <a:ext cx="5192400" cy="678600"/>
            </a:xfrm>
            <a:prstGeom prst="bentConnector3">
              <a:avLst>
                <a:gd fmla="val 3546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29" name="Google Shape;229;p21"/>
          <p:cNvGrpSpPr/>
          <p:nvPr/>
        </p:nvGrpSpPr>
        <p:grpSpPr>
          <a:xfrm>
            <a:off x="151475" y="1703025"/>
            <a:ext cx="8644525" cy="3344075"/>
            <a:chOff x="151475" y="1703025"/>
            <a:chExt cx="8644525" cy="3344075"/>
          </a:xfrm>
        </p:grpSpPr>
        <p:sp>
          <p:nvSpPr>
            <p:cNvPr id="230" name="Google Shape;230;p21"/>
            <p:cNvSpPr/>
            <p:nvPr/>
          </p:nvSpPr>
          <p:spPr>
            <a:xfrm>
              <a:off x="151475" y="17030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1" name="Google Shape;231;p21"/>
            <p:cNvSpPr/>
            <p:nvPr/>
          </p:nvSpPr>
          <p:spPr>
            <a:xfrm>
              <a:off x="335075" y="2612825"/>
              <a:ext cx="83400" cy="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235000" y="2880000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335075" y="3371175"/>
              <a:ext cx="83400" cy="83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8612400" y="4863500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idx="1" type="subTitle"/>
          </p:nvPr>
        </p:nvSpPr>
        <p:spPr>
          <a:xfrm>
            <a:off x="937700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2"/>
          <p:cNvSpPr txBox="1"/>
          <p:nvPr>
            <p:ph idx="2" type="subTitle"/>
          </p:nvPr>
        </p:nvSpPr>
        <p:spPr>
          <a:xfrm>
            <a:off x="3484422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2"/>
          <p:cNvSpPr txBox="1"/>
          <p:nvPr>
            <p:ph idx="3" type="subTitle"/>
          </p:nvPr>
        </p:nvSpPr>
        <p:spPr>
          <a:xfrm>
            <a:off x="6031150" y="3138773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0" name="Google Shape;240;p22"/>
          <p:cNvSpPr txBox="1"/>
          <p:nvPr>
            <p:ph idx="4" type="subTitle"/>
          </p:nvPr>
        </p:nvSpPr>
        <p:spPr>
          <a:xfrm>
            <a:off x="937700" y="2828225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1" name="Google Shape;241;p22"/>
          <p:cNvSpPr txBox="1"/>
          <p:nvPr>
            <p:ph idx="5" type="subTitle"/>
          </p:nvPr>
        </p:nvSpPr>
        <p:spPr>
          <a:xfrm>
            <a:off x="3484422" y="2828225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2" name="Google Shape;242;p22"/>
          <p:cNvSpPr txBox="1"/>
          <p:nvPr>
            <p:ph idx="6" type="subTitle"/>
          </p:nvPr>
        </p:nvSpPr>
        <p:spPr>
          <a:xfrm>
            <a:off x="6031150" y="2828225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43" name="Google Shape;243;p22"/>
          <p:cNvGrpSpPr/>
          <p:nvPr/>
        </p:nvGrpSpPr>
        <p:grpSpPr>
          <a:xfrm>
            <a:off x="4047014" y="42573"/>
            <a:ext cx="4967892" cy="427565"/>
            <a:chOff x="4047014" y="42573"/>
            <a:chExt cx="4967892" cy="427565"/>
          </a:xfrm>
        </p:grpSpPr>
        <p:sp>
          <p:nvSpPr>
            <p:cNvPr id="244" name="Google Shape;244;p22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-5400000">
              <a:off x="5047357" y="42573"/>
              <a:ext cx="181108" cy="181108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rot="-5400000">
              <a:off x="8881913" y="280415"/>
              <a:ext cx="132993" cy="132993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7" name="Google Shape;247;p22"/>
          <p:cNvGrpSpPr/>
          <p:nvPr/>
        </p:nvGrpSpPr>
        <p:grpSpPr>
          <a:xfrm>
            <a:off x="-491175" y="145189"/>
            <a:ext cx="10284997" cy="4769636"/>
            <a:chOff x="-491175" y="145189"/>
            <a:chExt cx="10284997" cy="4769636"/>
          </a:xfrm>
        </p:grpSpPr>
        <p:cxnSp>
          <p:nvCxnSpPr>
            <p:cNvPr id="248" name="Google Shape;248;p22"/>
            <p:cNvCxnSpPr/>
            <p:nvPr/>
          </p:nvCxnSpPr>
          <p:spPr>
            <a:xfrm rot="10800000">
              <a:off x="4978547" y="271239"/>
              <a:ext cx="4686900" cy="546300"/>
            </a:xfrm>
            <a:prstGeom prst="bentConnector3">
              <a:avLst>
                <a:gd fmla="val 18882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49" name="Google Shape;249;p22"/>
            <p:cNvCxnSpPr/>
            <p:nvPr/>
          </p:nvCxnSpPr>
          <p:spPr>
            <a:xfrm rot="10800000">
              <a:off x="5653822" y="145189"/>
              <a:ext cx="4140000" cy="606600"/>
            </a:xfrm>
            <a:prstGeom prst="bentConnector3">
              <a:avLst>
                <a:gd fmla="val 32793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50" name="Google Shape;250;p22"/>
            <p:cNvCxnSpPr/>
            <p:nvPr/>
          </p:nvCxnSpPr>
          <p:spPr>
            <a:xfrm>
              <a:off x="-491175" y="4640850"/>
              <a:ext cx="8531100" cy="2139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51" name="Google Shape;251;p22"/>
            <p:cNvCxnSpPr/>
            <p:nvPr/>
          </p:nvCxnSpPr>
          <p:spPr>
            <a:xfrm>
              <a:off x="-399350" y="4560525"/>
              <a:ext cx="6630600" cy="354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937700" y="3701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>
            <p:ph idx="2" type="subTitle"/>
          </p:nvPr>
        </p:nvSpPr>
        <p:spPr>
          <a:xfrm>
            <a:off x="3484422" y="3701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3"/>
          <p:cNvSpPr txBox="1"/>
          <p:nvPr>
            <p:ph idx="3" type="subTitle"/>
          </p:nvPr>
        </p:nvSpPr>
        <p:spPr>
          <a:xfrm>
            <a:off x="6031150" y="3701348"/>
            <a:ext cx="2175300" cy="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7" name="Google Shape;257;p23"/>
          <p:cNvSpPr txBox="1"/>
          <p:nvPr>
            <p:ph idx="4" type="subTitle"/>
          </p:nvPr>
        </p:nvSpPr>
        <p:spPr>
          <a:xfrm>
            <a:off x="937700" y="3390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8" name="Google Shape;258;p23"/>
          <p:cNvSpPr txBox="1"/>
          <p:nvPr>
            <p:ph idx="5" type="subTitle"/>
          </p:nvPr>
        </p:nvSpPr>
        <p:spPr>
          <a:xfrm>
            <a:off x="3484422" y="3390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9" name="Google Shape;259;p23"/>
          <p:cNvSpPr txBox="1"/>
          <p:nvPr>
            <p:ph idx="6" type="subTitle"/>
          </p:nvPr>
        </p:nvSpPr>
        <p:spPr>
          <a:xfrm>
            <a:off x="6031150" y="3390800"/>
            <a:ext cx="2175300" cy="3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60" name="Google Shape;260;p23"/>
          <p:cNvGrpSpPr/>
          <p:nvPr/>
        </p:nvGrpSpPr>
        <p:grpSpPr>
          <a:xfrm>
            <a:off x="8577868" y="74717"/>
            <a:ext cx="605875" cy="4412242"/>
            <a:chOff x="8577868" y="74717"/>
            <a:chExt cx="605875" cy="4412242"/>
          </a:xfrm>
        </p:grpSpPr>
        <p:sp>
          <p:nvSpPr>
            <p:cNvPr id="261" name="Google Shape;261;p23"/>
            <p:cNvSpPr/>
            <p:nvPr/>
          </p:nvSpPr>
          <p:spPr>
            <a:xfrm>
              <a:off x="8937302" y="74717"/>
              <a:ext cx="246441" cy="246441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8577884" y="2792122"/>
              <a:ext cx="181108" cy="181108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8577868" y="4353966"/>
              <a:ext cx="132993" cy="132993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23"/>
          <p:cNvGrpSpPr/>
          <p:nvPr/>
        </p:nvGrpSpPr>
        <p:grpSpPr>
          <a:xfrm>
            <a:off x="8264950" y="539225"/>
            <a:ext cx="672350" cy="4815275"/>
            <a:chOff x="8264950" y="539225"/>
            <a:chExt cx="672350" cy="4815275"/>
          </a:xfrm>
        </p:grpSpPr>
        <p:cxnSp>
          <p:nvCxnSpPr>
            <p:cNvPr id="265" name="Google Shape;265;p23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fmla="val 9059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66" name="Google Shape;266;p23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fmla="val 9476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9" name="Google Shape;269;p24"/>
          <p:cNvSpPr txBox="1"/>
          <p:nvPr>
            <p:ph idx="1" type="subTitle"/>
          </p:nvPr>
        </p:nvSpPr>
        <p:spPr>
          <a:xfrm>
            <a:off x="1967648" y="20846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4"/>
          <p:cNvSpPr txBox="1"/>
          <p:nvPr>
            <p:ph idx="2" type="subTitle"/>
          </p:nvPr>
        </p:nvSpPr>
        <p:spPr>
          <a:xfrm>
            <a:off x="5198152" y="20846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4"/>
          <p:cNvSpPr txBox="1"/>
          <p:nvPr>
            <p:ph idx="3" type="subTitle"/>
          </p:nvPr>
        </p:nvSpPr>
        <p:spPr>
          <a:xfrm>
            <a:off x="1967648" y="35180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24"/>
          <p:cNvSpPr txBox="1"/>
          <p:nvPr>
            <p:ph idx="4" type="subTitle"/>
          </p:nvPr>
        </p:nvSpPr>
        <p:spPr>
          <a:xfrm>
            <a:off x="5198152" y="3518067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24"/>
          <p:cNvSpPr txBox="1"/>
          <p:nvPr>
            <p:ph idx="5" type="subTitle"/>
          </p:nvPr>
        </p:nvSpPr>
        <p:spPr>
          <a:xfrm>
            <a:off x="1967648" y="177872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4" name="Google Shape;274;p24"/>
          <p:cNvSpPr txBox="1"/>
          <p:nvPr>
            <p:ph idx="6" type="subTitle"/>
          </p:nvPr>
        </p:nvSpPr>
        <p:spPr>
          <a:xfrm>
            <a:off x="5198150" y="177872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5" name="Google Shape;275;p24"/>
          <p:cNvSpPr txBox="1"/>
          <p:nvPr>
            <p:ph idx="7" type="subTitle"/>
          </p:nvPr>
        </p:nvSpPr>
        <p:spPr>
          <a:xfrm>
            <a:off x="1967648" y="321217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6" name="Google Shape;276;p24"/>
          <p:cNvSpPr txBox="1"/>
          <p:nvPr>
            <p:ph idx="8" type="subTitle"/>
          </p:nvPr>
        </p:nvSpPr>
        <p:spPr>
          <a:xfrm>
            <a:off x="5198150" y="3212175"/>
            <a:ext cx="19782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77" name="Google Shape;277;p24"/>
          <p:cNvGrpSpPr/>
          <p:nvPr/>
        </p:nvGrpSpPr>
        <p:grpSpPr>
          <a:xfrm>
            <a:off x="184960" y="-914261"/>
            <a:ext cx="8511650" cy="5875100"/>
            <a:chOff x="184960" y="-914261"/>
            <a:chExt cx="8511650" cy="5875100"/>
          </a:xfrm>
        </p:grpSpPr>
        <p:cxnSp>
          <p:nvCxnSpPr>
            <p:cNvPr id="278" name="Google Shape;278;p24"/>
            <p:cNvCxnSpPr/>
            <p:nvPr/>
          </p:nvCxnSpPr>
          <p:spPr>
            <a:xfrm rot="5400000">
              <a:off x="-1759290" y="1284414"/>
              <a:ext cx="4686900" cy="546300"/>
            </a:xfrm>
            <a:prstGeom prst="bentConnector3">
              <a:avLst>
                <a:gd fmla="val 18882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79" name="Google Shape;279;p24"/>
            <p:cNvCxnSpPr/>
            <p:nvPr/>
          </p:nvCxnSpPr>
          <p:spPr>
            <a:xfrm rot="5400000">
              <a:off x="-1581740" y="852439"/>
              <a:ext cx="4140000" cy="606600"/>
            </a:xfrm>
            <a:prstGeom prst="bentConnector3">
              <a:avLst>
                <a:gd fmla="val 32793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80" name="Google Shape;280;p24"/>
            <p:cNvCxnSpPr/>
            <p:nvPr/>
          </p:nvCxnSpPr>
          <p:spPr>
            <a:xfrm rot="5400000">
              <a:off x="5885760" y="2149989"/>
              <a:ext cx="5112900" cy="508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81" name="Google Shape;281;p24"/>
            <p:cNvCxnSpPr/>
            <p:nvPr/>
          </p:nvCxnSpPr>
          <p:spPr>
            <a:xfrm rot="5400000">
              <a:off x="5659460" y="1671214"/>
              <a:ext cx="5112900" cy="5088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282" name="Google Shape;282;p24"/>
          <p:cNvGrpSpPr/>
          <p:nvPr/>
        </p:nvGrpSpPr>
        <p:grpSpPr>
          <a:xfrm>
            <a:off x="4047014" y="27379"/>
            <a:ext cx="4845881" cy="3896497"/>
            <a:chOff x="4047014" y="27379"/>
            <a:chExt cx="4845881" cy="3896497"/>
          </a:xfrm>
        </p:grpSpPr>
        <p:sp>
          <p:nvSpPr>
            <p:cNvPr id="283" name="Google Shape;283;p24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5400000">
              <a:off x="8470281" y="3727561"/>
              <a:ext cx="196332" cy="196299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5400000">
              <a:off x="8641534" y="2927466"/>
              <a:ext cx="251378" cy="25134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5400000">
              <a:off x="4391516" y="27388"/>
              <a:ext cx="156245" cy="156228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5400000">
              <a:off x="8470291" y="2624037"/>
              <a:ext cx="161895" cy="161879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0" name="Google Shape;290;p25"/>
          <p:cNvSpPr txBox="1"/>
          <p:nvPr>
            <p:ph idx="1" type="subTitle"/>
          </p:nvPr>
        </p:nvSpPr>
        <p:spPr>
          <a:xfrm>
            <a:off x="974900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5"/>
          <p:cNvSpPr txBox="1"/>
          <p:nvPr>
            <p:ph idx="2" type="subTitle"/>
          </p:nvPr>
        </p:nvSpPr>
        <p:spPr>
          <a:xfrm>
            <a:off x="3578947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5"/>
          <p:cNvSpPr txBox="1"/>
          <p:nvPr>
            <p:ph idx="3" type="subTitle"/>
          </p:nvPr>
        </p:nvSpPr>
        <p:spPr>
          <a:xfrm>
            <a:off x="974900" y="3931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5"/>
          <p:cNvSpPr txBox="1"/>
          <p:nvPr>
            <p:ph idx="4" type="subTitle"/>
          </p:nvPr>
        </p:nvSpPr>
        <p:spPr>
          <a:xfrm>
            <a:off x="3578947" y="3931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5"/>
          <p:cNvSpPr txBox="1"/>
          <p:nvPr>
            <p:ph idx="5" type="subTitle"/>
          </p:nvPr>
        </p:nvSpPr>
        <p:spPr>
          <a:xfrm>
            <a:off x="6183000" y="21169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5"/>
          <p:cNvSpPr txBox="1"/>
          <p:nvPr>
            <p:ph idx="6" type="subTitle"/>
          </p:nvPr>
        </p:nvSpPr>
        <p:spPr>
          <a:xfrm>
            <a:off x="6183000" y="3931375"/>
            <a:ext cx="19860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5"/>
          <p:cNvSpPr txBox="1"/>
          <p:nvPr>
            <p:ph idx="7" type="subTitle"/>
          </p:nvPr>
        </p:nvSpPr>
        <p:spPr>
          <a:xfrm>
            <a:off x="974900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7" name="Google Shape;297;p25"/>
          <p:cNvSpPr txBox="1"/>
          <p:nvPr>
            <p:ph idx="8" type="subTitle"/>
          </p:nvPr>
        </p:nvSpPr>
        <p:spPr>
          <a:xfrm>
            <a:off x="3578947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8" name="Google Shape;298;p25"/>
          <p:cNvSpPr txBox="1"/>
          <p:nvPr>
            <p:ph idx="9" type="subTitle"/>
          </p:nvPr>
        </p:nvSpPr>
        <p:spPr>
          <a:xfrm>
            <a:off x="974900" y="3722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9" name="Google Shape;299;p25"/>
          <p:cNvSpPr txBox="1"/>
          <p:nvPr>
            <p:ph idx="13" type="subTitle"/>
          </p:nvPr>
        </p:nvSpPr>
        <p:spPr>
          <a:xfrm>
            <a:off x="3578947" y="3722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0" name="Google Shape;300;p25"/>
          <p:cNvSpPr txBox="1"/>
          <p:nvPr>
            <p:ph idx="14" type="subTitle"/>
          </p:nvPr>
        </p:nvSpPr>
        <p:spPr>
          <a:xfrm>
            <a:off x="6183000" y="1908247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1" name="Google Shape;301;p25"/>
          <p:cNvSpPr txBox="1"/>
          <p:nvPr>
            <p:ph idx="15" type="subTitle"/>
          </p:nvPr>
        </p:nvSpPr>
        <p:spPr>
          <a:xfrm>
            <a:off x="6183000" y="3722672"/>
            <a:ext cx="1986000" cy="3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02" name="Google Shape;302;p25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303" name="Google Shape;303;p25"/>
            <p:cNvCxnSpPr/>
            <p:nvPr/>
          </p:nvCxnSpPr>
          <p:spPr>
            <a:xfrm>
              <a:off x="378100" y="-216500"/>
              <a:ext cx="5878500" cy="5155800"/>
            </a:xfrm>
            <a:prstGeom prst="bentConnector3">
              <a:avLst>
                <a:gd fmla="val -366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04" name="Google Shape;304;p25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fmla="val -97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05" name="Google Shape;305;p25"/>
          <p:cNvGrpSpPr/>
          <p:nvPr/>
        </p:nvGrpSpPr>
        <p:grpSpPr>
          <a:xfrm rot="-5400000">
            <a:off x="8411975" y="4406800"/>
            <a:ext cx="882599" cy="403555"/>
            <a:chOff x="7884075" y="238975"/>
            <a:chExt cx="882599" cy="403555"/>
          </a:xfrm>
        </p:grpSpPr>
        <p:sp>
          <p:nvSpPr>
            <p:cNvPr id="306" name="Google Shape;306;p25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/>
          <p:nvPr>
            <p:ph hasCustomPrompt="1" type="title"/>
          </p:nvPr>
        </p:nvSpPr>
        <p:spPr>
          <a:xfrm>
            <a:off x="2223600" y="748174"/>
            <a:ext cx="4696800" cy="656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26"/>
          <p:cNvSpPr txBox="1"/>
          <p:nvPr>
            <p:ph idx="1" type="subTitle"/>
          </p:nvPr>
        </p:nvSpPr>
        <p:spPr>
          <a:xfrm>
            <a:off x="2223600" y="1441695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26"/>
          <p:cNvSpPr txBox="1"/>
          <p:nvPr>
            <p:ph hasCustomPrompt="1" idx="2" type="title"/>
          </p:nvPr>
        </p:nvSpPr>
        <p:spPr>
          <a:xfrm>
            <a:off x="2223600" y="2044979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6"/>
          <p:cNvSpPr txBox="1"/>
          <p:nvPr>
            <p:ph idx="3" type="subTitle"/>
          </p:nvPr>
        </p:nvSpPr>
        <p:spPr>
          <a:xfrm>
            <a:off x="2223600" y="2740391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26"/>
          <p:cNvSpPr txBox="1"/>
          <p:nvPr>
            <p:ph hasCustomPrompt="1" idx="4" type="title"/>
          </p:nvPr>
        </p:nvSpPr>
        <p:spPr>
          <a:xfrm>
            <a:off x="2223600" y="3343583"/>
            <a:ext cx="4696800" cy="658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6"/>
          <p:cNvSpPr txBox="1"/>
          <p:nvPr>
            <p:ph idx="5" type="subTitle"/>
          </p:nvPr>
        </p:nvSpPr>
        <p:spPr>
          <a:xfrm>
            <a:off x="2223600" y="4039087"/>
            <a:ext cx="4696800" cy="365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accent5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16" name="Google Shape;316;p26"/>
          <p:cNvGrpSpPr/>
          <p:nvPr/>
        </p:nvGrpSpPr>
        <p:grpSpPr>
          <a:xfrm>
            <a:off x="269722" y="1778"/>
            <a:ext cx="8607902" cy="5090199"/>
            <a:chOff x="269722" y="1778"/>
            <a:chExt cx="8607902" cy="5090199"/>
          </a:xfrm>
        </p:grpSpPr>
        <p:grpSp>
          <p:nvGrpSpPr>
            <p:cNvPr id="317" name="Google Shape;317;p26"/>
            <p:cNvGrpSpPr/>
            <p:nvPr/>
          </p:nvGrpSpPr>
          <p:grpSpPr>
            <a:xfrm rot="-5400000">
              <a:off x="8120892" y="4335245"/>
              <a:ext cx="595437" cy="918027"/>
              <a:chOff x="7884075" y="238975"/>
              <a:chExt cx="595437" cy="918027"/>
            </a:xfrm>
          </p:grpSpPr>
          <p:sp>
            <p:nvSpPr>
              <p:cNvPr id="318" name="Google Shape;318;p26"/>
              <p:cNvSpPr/>
              <p:nvPr/>
            </p:nvSpPr>
            <p:spPr>
              <a:xfrm>
                <a:off x="7884075" y="238975"/>
                <a:ext cx="139874" cy="13987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26"/>
              <p:cNvSpPr/>
              <p:nvPr/>
            </p:nvSpPr>
            <p:spPr>
              <a:xfrm>
                <a:off x="8255441" y="918206"/>
                <a:ext cx="224071" cy="2387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" name="Google Shape;320;p26"/>
            <p:cNvGrpSpPr/>
            <p:nvPr/>
          </p:nvGrpSpPr>
          <p:grpSpPr>
            <a:xfrm rot="-5400000">
              <a:off x="816778" y="-545278"/>
              <a:ext cx="511237" cy="1605349"/>
              <a:chOff x="8255437" y="378850"/>
              <a:chExt cx="511237" cy="1605349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8255437" y="436475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8288525" y="1844325"/>
                <a:ext cx="139874" cy="13987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8626800" y="378850"/>
                <a:ext cx="139874" cy="13987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/>
          <p:nvPr>
            <p:ph type="title"/>
          </p:nvPr>
        </p:nvSpPr>
        <p:spPr>
          <a:xfrm>
            <a:off x="713264" y="685100"/>
            <a:ext cx="46293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6" name="Google Shape;326;p27"/>
          <p:cNvSpPr txBox="1"/>
          <p:nvPr>
            <p:ph idx="1" type="subTitle"/>
          </p:nvPr>
        </p:nvSpPr>
        <p:spPr>
          <a:xfrm>
            <a:off x="713225" y="1722730"/>
            <a:ext cx="46293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7"/>
          <p:cNvSpPr txBox="1"/>
          <p:nvPr/>
        </p:nvSpPr>
        <p:spPr>
          <a:xfrm>
            <a:off x="713277" y="3611950"/>
            <a:ext cx="46293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includes icons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2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28" name="Google Shape;328;p27"/>
          <p:cNvGrpSpPr/>
          <p:nvPr/>
        </p:nvGrpSpPr>
        <p:grpSpPr>
          <a:xfrm>
            <a:off x="179243" y="1771891"/>
            <a:ext cx="400449" cy="2933146"/>
            <a:chOff x="7553711" y="-2334286"/>
            <a:chExt cx="455625" cy="3337292"/>
          </a:xfrm>
        </p:grpSpPr>
        <p:sp>
          <p:nvSpPr>
            <p:cNvPr id="329" name="Google Shape;329;p27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7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7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27"/>
          <p:cNvGrpSpPr/>
          <p:nvPr/>
        </p:nvGrpSpPr>
        <p:grpSpPr>
          <a:xfrm>
            <a:off x="312250" y="-762725"/>
            <a:ext cx="855850" cy="2170900"/>
            <a:chOff x="312250" y="-762725"/>
            <a:chExt cx="855850" cy="2170900"/>
          </a:xfrm>
        </p:grpSpPr>
        <p:cxnSp>
          <p:nvCxnSpPr>
            <p:cNvPr id="333" name="Google Shape;333;p27"/>
            <p:cNvCxnSpPr/>
            <p:nvPr/>
          </p:nvCxnSpPr>
          <p:spPr>
            <a:xfrm rot="5400000">
              <a:off x="-237850" y="2225"/>
              <a:ext cx="2082300" cy="729600"/>
            </a:xfrm>
            <a:prstGeom prst="bentConnector3">
              <a:avLst>
                <a:gd fmla="val 4350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34" name="Google Shape;334;p27"/>
            <p:cNvCxnSpPr/>
            <p:nvPr/>
          </p:nvCxnSpPr>
          <p:spPr>
            <a:xfrm rot="5400000">
              <a:off x="-317750" y="-132725"/>
              <a:ext cx="18666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8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337" name="Google Shape;337;p28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338" name="Google Shape;338;p28"/>
              <p:cNvCxnSpPr/>
              <p:nvPr/>
            </p:nvCxnSpPr>
            <p:spPr>
              <a:xfrm flipH="1" rot="5400000">
                <a:off x="-1093800" y="3815900"/>
                <a:ext cx="3045000" cy="3318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39" name="Google Shape;339;p28"/>
              <p:cNvCxnSpPr/>
              <p:nvPr/>
            </p:nvCxnSpPr>
            <p:spPr>
              <a:xfrm flipH="1" rot="5400000">
                <a:off x="-1327875" y="4449875"/>
                <a:ext cx="3325500" cy="317400"/>
              </a:xfrm>
              <a:prstGeom prst="bentConnector3">
                <a:avLst>
                  <a:gd fmla="val 64575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40" name="Google Shape;340;p28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341" name="Google Shape;341;p28"/>
              <p:cNvCxnSpPr/>
              <p:nvPr/>
            </p:nvCxnSpPr>
            <p:spPr>
              <a:xfrm flipH="1" rot="10800000">
                <a:off x="-709225" y="4185350"/>
                <a:ext cx="7895400" cy="1147500"/>
              </a:xfrm>
              <a:prstGeom prst="bentConnector3">
                <a:avLst>
                  <a:gd fmla="val 71221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42" name="Google Shape;342;p28"/>
              <p:cNvCxnSpPr/>
              <p:nvPr/>
            </p:nvCxnSpPr>
            <p:spPr>
              <a:xfrm flipH="1" rot="10800000">
                <a:off x="2953025" y="4367125"/>
                <a:ext cx="3567000" cy="1794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43" name="Google Shape;343;p28"/>
            <p:cNvGrpSpPr/>
            <p:nvPr/>
          </p:nvGrpSpPr>
          <p:grpSpPr>
            <a:xfrm>
              <a:off x="8878450" y="2020450"/>
              <a:ext cx="816250" cy="2568900"/>
              <a:chOff x="8878450" y="2020450"/>
              <a:chExt cx="816250" cy="2568900"/>
            </a:xfrm>
          </p:grpSpPr>
          <p:cxnSp>
            <p:nvCxnSpPr>
              <p:cNvPr id="344" name="Google Shape;344;p28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fmla="val 4494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45" name="Google Shape;345;p28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fmla="val 50000" name="adj1"/>
                </a:avLst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346" name="Google Shape;346;p28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347" name="Google Shape;347;p28"/>
            <p:cNvSpPr/>
            <p:nvPr/>
          </p:nvSpPr>
          <p:spPr>
            <a:xfrm>
              <a:off x="84278" y="22408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8777403" y="4814673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9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51" name="Google Shape;351;p29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52" name="Google Shape;352;p29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354" name="Google Shape;354;p29"/>
          <p:cNvGrpSpPr/>
          <p:nvPr/>
        </p:nvGrpSpPr>
        <p:grpSpPr>
          <a:xfrm>
            <a:off x="64493" y="394791"/>
            <a:ext cx="400449" cy="2933146"/>
            <a:chOff x="7553711" y="-2334286"/>
            <a:chExt cx="455625" cy="3337292"/>
          </a:xfrm>
        </p:grpSpPr>
        <p:sp>
          <p:nvSpPr>
            <p:cNvPr id="355" name="Google Shape;355;p29"/>
            <p:cNvSpPr/>
            <p:nvPr/>
          </p:nvSpPr>
          <p:spPr>
            <a:xfrm>
              <a:off x="7728940" y="-1977361"/>
              <a:ext cx="280396" cy="280396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766124" y="796950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553711" y="-2334286"/>
              <a:ext cx="151325" cy="15132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1"/>
            <a:ext cx="7704000" cy="3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rabicPeriod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alphaLcPeriod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AutoNum type="romanLcPeriod"/>
              <a:defRPr/>
            </a:lvl9pPr>
          </a:lstStyle>
          <a:p/>
        </p:txBody>
      </p:sp>
      <p:cxnSp>
        <p:nvCxnSpPr>
          <p:cNvPr id="36" name="Google Shape;36;p4"/>
          <p:cNvCxnSpPr/>
          <p:nvPr/>
        </p:nvCxnSpPr>
        <p:spPr>
          <a:xfrm flipH="1" rot="-5400000">
            <a:off x="-1741502" y="1903025"/>
            <a:ext cx="4581000" cy="3420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7" name="Google Shape;37;p4"/>
          <p:cNvGrpSpPr/>
          <p:nvPr/>
        </p:nvGrpSpPr>
        <p:grpSpPr>
          <a:xfrm>
            <a:off x="378000" y="4579925"/>
            <a:ext cx="7970450" cy="273800"/>
            <a:chOff x="378000" y="4579925"/>
            <a:chExt cx="7970450" cy="273800"/>
          </a:xfrm>
        </p:grpSpPr>
        <p:sp>
          <p:nvSpPr>
            <p:cNvPr id="38" name="Google Shape;38;p4"/>
            <p:cNvSpPr/>
            <p:nvPr/>
          </p:nvSpPr>
          <p:spPr>
            <a:xfrm>
              <a:off x="378000" y="45799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164850" y="4670125"/>
              <a:ext cx="183600" cy="183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6756550" y="4670125"/>
              <a:ext cx="183600" cy="183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5040058" y="3057025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1543450" y="3057025"/>
            <a:ext cx="2560500" cy="12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5040058" y="26622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1543450" y="2662226"/>
            <a:ext cx="2560500" cy="4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000"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7" name="Google Shape;47;p5"/>
          <p:cNvGrpSpPr/>
          <p:nvPr/>
        </p:nvGrpSpPr>
        <p:grpSpPr>
          <a:xfrm>
            <a:off x="65750" y="123192"/>
            <a:ext cx="9078236" cy="5947020"/>
            <a:chOff x="65750" y="123192"/>
            <a:chExt cx="9078236" cy="5947020"/>
          </a:xfrm>
        </p:grpSpPr>
        <p:cxnSp>
          <p:nvCxnSpPr>
            <p:cNvPr id="48" name="Google Shape;48;p5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49" name="Google Shape;49;p5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50" name="Google Shape;50;p5"/>
            <p:cNvCxnSpPr/>
            <p:nvPr/>
          </p:nvCxnSpPr>
          <p:spPr>
            <a:xfrm rot="-5400000">
              <a:off x="-2013300" y="3409838"/>
              <a:ext cx="4697700" cy="3663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-5400000">
              <a:off x="-1700950" y="3696913"/>
              <a:ext cx="4140000" cy="606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244996" y="123192"/>
              <a:ext cx="8898990" cy="3904742"/>
              <a:chOff x="244996" y="123192"/>
              <a:chExt cx="8898990" cy="3904742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8307552" y="123192"/>
                <a:ext cx="246441" cy="246441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8554009" y="836635"/>
                <a:ext cx="181108" cy="181108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9010993" y="3894941"/>
                <a:ext cx="132993" cy="132993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244996" y="1750985"/>
                <a:ext cx="181108" cy="181108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" name="Google Shape;59;p6"/>
          <p:cNvGrpSpPr/>
          <p:nvPr/>
        </p:nvGrpSpPr>
        <p:grpSpPr>
          <a:xfrm>
            <a:off x="8576588" y="4496315"/>
            <a:ext cx="422946" cy="368845"/>
            <a:chOff x="8576588" y="4496315"/>
            <a:chExt cx="422946" cy="368845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8576580" y="4720848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8775019" y="4496328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6"/>
          <p:cNvGrpSpPr/>
          <p:nvPr/>
        </p:nvGrpSpPr>
        <p:grpSpPr>
          <a:xfrm>
            <a:off x="67325" y="-592117"/>
            <a:ext cx="8932200" cy="5485500"/>
            <a:chOff x="67325" y="-592117"/>
            <a:chExt cx="8932200" cy="5485500"/>
          </a:xfrm>
        </p:grpSpPr>
        <p:cxnSp>
          <p:nvCxnSpPr>
            <p:cNvPr id="63" name="Google Shape;63;p6"/>
            <p:cNvCxnSpPr/>
            <p:nvPr/>
          </p:nvCxnSpPr>
          <p:spPr>
            <a:xfrm>
              <a:off x="67325" y="-592117"/>
              <a:ext cx="8932200" cy="5485500"/>
            </a:xfrm>
            <a:prstGeom prst="bentConnector3">
              <a:avLst>
                <a:gd fmla="val 81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64" name="Google Shape;64;p6"/>
            <p:cNvCxnSpPr/>
            <p:nvPr/>
          </p:nvCxnSpPr>
          <p:spPr>
            <a:xfrm flipH="1" rot="-5400000">
              <a:off x="-2079325" y="1859333"/>
              <a:ext cx="4747800" cy="1497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/>
          <p:nvPr>
            <p:ph idx="1" type="subTitle"/>
          </p:nvPr>
        </p:nvSpPr>
        <p:spPr>
          <a:xfrm>
            <a:off x="2375775" y="2379467"/>
            <a:ext cx="32475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lphaLcPeriod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romanLcPeriod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AutoNum type="arabicPeriod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alphaLcPeriod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AutoNum type="romanLcPeriod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rabicPeriod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AutoNum type="alphaLcPeriod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AutoNum type="romanLcPeriod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8" name="Google Shape;68;p7"/>
          <p:cNvGrpSpPr/>
          <p:nvPr/>
        </p:nvGrpSpPr>
        <p:grpSpPr>
          <a:xfrm>
            <a:off x="144288" y="147077"/>
            <a:ext cx="454046" cy="1101386"/>
            <a:chOff x="144288" y="147077"/>
            <a:chExt cx="454046" cy="1101386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144280" y="147085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193389" y="1068025"/>
              <a:ext cx="180450" cy="180425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7"/>
            <p:cNvSpPr/>
            <p:nvPr/>
          </p:nvSpPr>
          <p:spPr>
            <a:xfrm rot="-5400000">
              <a:off x="211443" y="746585"/>
              <a:ext cx="144320" cy="144304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7"/>
            <p:cNvSpPr/>
            <p:nvPr/>
          </p:nvSpPr>
          <p:spPr>
            <a:xfrm rot="-5400000">
              <a:off x="373819" y="291403"/>
              <a:ext cx="224528" cy="224503"/>
            </a:xfrm>
            <a:custGeom>
              <a:rect b="b" l="l" r="r" t="t"/>
              <a:pathLst>
                <a:path extrusionOk="0" h="3298" w="3298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7"/>
          <p:cNvGrpSpPr/>
          <p:nvPr/>
        </p:nvGrpSpPr>
        <p:grpSpPr>
          <a:xfrm>
            <a:off x="569675" y="183250"/>
            <a:ext cx="8764375" cy="5229850"/>
            <a:chOff x="569675" y="183250"/>
            <a:chExt cx="8764375" cy="5229850"/>
          </a:xfrm>
        </p:grpSpPr>
        <p:cxnSp>
          <p:nvCxnSpPr>
            <p:cNvPr id="74" name="Google Shape;74;p7"/>
            <p:cNvCxnSpPr/>
            <p:nvPr/>
          </p:nvCxnSpPr>
          <p:spPr>
            <a:xfrm rot="10800000">
              <a:off x="569675" y="18325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75" name="Google Shape;75;p7"/>
            <p:cNvCxnSpPr/>
            <p:nvPr/>
          </p:nvCxnSpPr>
          <p:spPr>
            <a:xfrm rot="10800000">
              <a:off x="761550" y="29480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838650" y="1518450"/>
            <a:ext cx="4151400" cy="21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78" name="Google Shape;78;p8"/>
          <p:cNvGrpSpPr/>
          <p:nvPr/>
        </p:nvGrpSpPr>
        <p:grpSpPr>
          <a:xfrm>
            <a:off x="-950200" y="-235500"/>
            <a:ext cx="9904500" cy="5229850"/>
            <a:chOff x="-950200" y="-235500"/>
            <a:chExt cx="9904500" cy="5229850"/>
          </a:xfrm>
        </p:grpSpPr>
        <p:cxnSp>
          <p:nvCxnSpPr>
            <p:cNvPr id="79" name="Google Shape;79;p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fmla="val 5355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-766600" y="2793225"/>
              <a:ext cx="9720900" cy="1699500"/>
            </a:xfrm>
            <a:prstGeom prst="bentConnector3">
              <a:avLst>
                <a:gd fmla="val 5194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-950200" y="2976850"/>
              <a:ext cx="9712500" cy="1404300"/>
            </a:xfrm>
            <a:prstGeom prst="bentConnector3">
              <a:avLst>
                <a:gd fmla="val 14297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/>
          <p:nvPr>
            <p:ph type="title"/>
          </p:nvPr>
        </p:nvSpPr>
        <p:spPr>
          <a:xfrm>
            <a:off x="4906675" y="1132975"/>
            <a:ext cx="35241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" type="subTitle"/>
          </p:nvPr>
        </p:nvSpPr>
        <p:spPr>
          <a:xfrm>
            <a:off x="4906675" y="2724350"/>
            <a:ext cx="35241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6" name="Google Shape;86;p9"/>
          <p:cNvSpPr/>
          <p:nvPr>
            <p:ph idx="2" type="pic"/>
          </p:nvPr>
        </p:nvSpPr>
        <p:spPr>
          <a:xfrm>
            <a:off x="202954" y="388500"/>
            <a:ext cx="4379700" cy="43797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87" name="Google Shape;87;p9"/>
          <p:cNvGrpSpPr/>
          <p:nvPr/>
        </p:nvGrpSpPr>
        <p:grpSpPr>
          <a:xfrm rot="-1395165">
            <a:off x="172631" y="490168"/>
            <a:ext cx="882626" cy="403567"/>
            <a:chOff x="7884075" y="238975"/>
            <a:chExt cx="882599" cy="403555"/>
          </a:xfrm>
        </p:grpSpPr>
        <p:sp>
          <p:nvSpPr>
            <p:cNvPr id="88" name="Google Shape;88;p9"/>
            <p:cNvSpPr/>
            <p:nvPr/>
          </p:nvSpPr>
          <p:spPr>
            <a:xfrm>
              <a:off x="8255437" y="436475"/>
              <a:ext cx="206055" cy="206055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7884075" y="238975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8626800" y="378850"/>
              <a:ext cx="139874" cy="139874"/>
            </a:xfrm>
            <a:custGeom>
              <a:rect b="b" l="l" r="r" t="t"/>
              <a:pathLst>
                <a:path extrusionOk="0" h="6648" w="6648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9"/>
          <p:cNvGrpSpPr/>
          <p:nvPr/>
        </p:nvGrpSpPr>
        <p:grpSpPr>
          <a:xfrm>
            <a:off x="2422725" y="4313625"/>
            <a:ext cx="7035600" cy="513300"/>
            <a:chOff x="2422725" y="4313625"/>
            <a:chExt cx="7035600" cy="513300"/>
          </a:xfrm>
        </p:grpSpPr>
        <p:cxnSp>
          <p:nvCxnSpPr>
            <p:cNvPr id="92" name="Google Shape;92;p9"/>
            <p:cNvCxnSpPr/>
            <p:nvPr/>
          </p:nvCxnSpPr>
          <p:spPr>
            <a:xfrm rot="10800000">
              <a:off x="3750275" y="4313625"/>
              <a:ext cx="5590200" cy="513300"/>
            </a:xfrm>
            <a:prstGeom prst="bentConnector3">
              <a:avLst>
                <a:gd fmla="val 64140" name="adj1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93" name="Google Shape;93;p9"/>
            <p:cNvCxnSpPr/>
            <p:nvPr/>
          </p:nvCxnSpPr>
          <p:spPr>
            <a:xfrm flipH="1">
              <a:off x="2422725" y="4652400"/>
              <a:ext cx="7035600" cy="115800"/>
            </a:xfrm>
            <a:prstGeom prst="bentConnector4">
              <a:avLst>
                <a:gd fmla="val 34437" name="adj1"/>
                <a:gd fmla="val 305635" name="adj2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0"/>
          <p:cNvSpPr txBox="1"/>
          <p:nvPr>
            <p:ph type="title"/>
          </p:nvPr>
        </p:nvSpPr>
        <p:spPr>
          <a:xfrm>
            <a:off x="5403175" y="3859175"/>
            <a:ext cx="3027600" cy="749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ericwuu11/NU_DS4300_Practical_02_imatry-notalose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"/>
          <p:cNvSpPr txBox="1"/>
          <p:nvPr>
            <p:ph type="ctrTitle"/>
          </p:nvPr>
        </p:nvSpPr>
        <p:spPr>
          <a:xfrm>
            <a:off x="3994075" y="922125"/>
            <a:ext cx="4674300" cy="113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Retrieval-Augmented Generation System</a:t>
            </a:r>
            <a:endParaRPr sz="3100"/>
          </a:p>
        </p:txBody>
      </p:sp>
      <p:sp>
        <p:nvSpPr>
          <p:cNvPr id="363" name="Google Shape;363;p30"/>
          <p:cNvSpPr txBox="1"/>
          <p:nvPr>
            <p:ph idx="1" type="subTitle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Wu | Gregory Zeng </a:t>
            </a:r>
            <a:endParaRPr/>
          </a:p>
        </p:txBody>
      </p:sp>
      <p:cxnSp>
        <p:nvCxnSpPr>
          <p:cNvPr id="364" name="Google Shape;364;p30"/>
          <p:cNvCxnSpPr>
            <a:endCxn id="363" idx="1"/>
          </p:cNvCxnSpPr>
          <p:nvPr/>
        </p:nvCxnSpPr>
        <p:spPr>
          <a:xfrm flipH="1" rot="-5400000">
            <a:off x="1987200" y="1009550"/>
            <a:ext cx="3995700" cy="345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365" name="Google Shape;365;p30"/>
          <p:cNvGrpSpPr/>
          <p:nvPr/>
        </p:nvGrpSpPr>
        <p:grpSpPr>
          <a:xfrm>
            <a:off x="713228" y="756273"/>
            <a:ext cx="2795593" cy="3610859"/>
            <a:chOff x="713228" y="756273"/>
            <a:chExt cx="2795593" cy="3610859"/>
          </a:xfrm>
        </p:grpSpPr>
        <p:grpSp>
          <p:nvGrpSpPr>
            <p:cNvPr id="366" name="Google Shape;366;p30"/>
            <p:cNvGrpSpPr/>
            <p:nvPr/>
          </p:nvGrpSpPr>
          <p:grpSpPr>
            <a:xfrm>
              <a:off x="713228" y="756273"/>
              <a:ext cx="2795593" cy="3610859"/>
              <a:chOff x="293087" y="273641"/>
              <a:chExt cx="3511170" cy="4535116"/>
            </a:xfrm>
          </p:grpSpPr>
          <p:sp>
            <p:nvSpPr>
              <p:cNvPr id="367" name="Google Shape;367;p30"/>
              <p:cNvSpPr/>
              <p:nvPr/>
            </p:nvSpPr>
            <p:spPr>
              <a:xfrm>
                <a:off x="2601618" y="4214808"/>
                <a:ext cx="324803" cy="324793"/>
              </a:xfrm>
              <a:custGeom>
                <a:rect b="b" l="l" r="r" t="t"/>
                <a:pathLst>
                  <a:path extrusionOk="0" h="4231" w="4231">
                    <a:moveTo>
                      <a:pt x="4230" y="2118"/>
                    </a:moveTo>
                    <a:cubicBezTo>
                      <a:pt x="4230" y="3280"/>
                      <a:pt x="3281" y="4230"/>
                      <a:pt x="2113" y="4230"/>
                    </a:cubicBezTo>
                    <a:cubicBezTo>
                      <a:pt x="944" y="4230"/>
                      <a:pt x="1" y="3280"/>
                      <a:pt x="1" y="2118"/>
                    </a:cubicBezTo>
                    <a:cubicBezTo>
                      <a:pt x="1" y="950"/>
                      <a:pt x="944" y="0"/>
                      <a:pt x="2113" y="0"/>
                    </a:cubicBezTo>
                    <a:cubicBezTo>
                      <a:pt x="3281" y="0"/>
                      <a:pt x="4230" y="950"/>
                      <a:pt x="4230" y="211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0"/>
              <p:cNvSpPr/>
              <p:nvPr/>
            </p:nvSpPr>
            <p:spPr>
              <a:xfrm>
                <a:off x="3332150" y="2479887"/>
                <a:ext cx="187378" cy="187402"/>
              </a:xfrm>
              <a:custGeom>
                <a:rect b="b" l="l" r="r" t="t"/>
                <a:pathLst>
                  <a:path extrusionOk="0" h="4231" w="4230">
                    <a:moveTo>
                      <a:pt x="4230" y="2119"/>
                    </a:moveTo>
                    <a:cubicBezTo>
                      <a:pt x="4230" y="3287"/>
                      <a:pt x="3280" y="4231"/>
                      <a:pt x="2112" y="4231"/>
                    </a:cubicBezTo>
                    <a:cubicBezTo>
                      <a:pt x="944" y="4231"/>
                      <a:pt x="0" y="3287"/>
                      <a:pt x="0" y="2119"/>
                    </a:cubicBezTo>
                    <a:cubicBezTo>
                      <a:pt x="0" y="950"/>
                      <a:pt x="944" y="1"/>
                      <a:pt x="2112" y="1"/>
                    </a:cubicBezTo>
                    <a:cubicBezTo>
                      <a:pt x="3280" y="1"/>
                      <a:pt x="4230" y="950"/>
                      <a:pt x="4230" y="21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0"/>
              <p:cNvSpPr/>
              <p:nvPr/>
            </p:nvSpPr>
            <p:spPr>
              <a:xfrm>
                <a:off x="293087" y="273641"/>
                <a:ext cx="181266" cy="181242"/>
              </a:xfrm>
              <a:custGeom>
                <a:rect b="b" l="l" r="r" t="t"/>
                <a:pathLst>
                  <a:path extrusionOk="0" h="3298" w="3298">
                    <a:moveTo>
                      <a:pt x="3298" y="1646"/>
                    </a:moveTo>
                    <a:cubicBezTo>
                      <a:pt x="3298" y="2555"/>
                      <a:pt x="2556" y="3298"/>
                      <a:pt x="1646" y="3298"/>
                    </a:cubicBezTo>
                    <a:cubicBezTo>
                      <a:pt x="737" y="3298"/>
                      <a:pt x="0" y="2555"/>
                      <a:pt x="0" y="1646"/>
                    </a:cubicBezTo>
                    <a:cubicBezTo>
                      <a:pt x="0" y="737"/>
                      <a:pt x="737" y="0"/>
                      <a:pt x="1646" y="0"/>
                    </a:cubicBezTo>
                    <a:cubicBezTo>
                      <a:pt x="2556" y="0"/>
                      <a:pt x="3298" y="737"/>
                      <a:pt x="3298" y="16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0"/>
              <p:cNvSpPr/>
              <p:nvPr/>
            </p:nvSpPr>
            <p:spPr>
              <a:xfrm>
                <a:off x="1038559" y="4453324"/>
                <a:ext cx="192303" cy="192296"/>
              </a:xfrm>
              <a:custGeom>
                <a:rect b="b" l="l" r="r" t="t"/>
                <a:pathLst>
                  <a:path extrusionOk="0" h="2505" w="2505">
                    <a:moveTo>
                      <a:pt x="2504" y="1255"/>
                    </a:moveTo>
                    <a:cubicBezTo>
                      <a:pt x="2504" y="1946"/>
                      <a:pt x="1946" y="2504"/>
                      <a:pt x="1256" y="2504"/>
                    </a:cubicBezTo>
                    <a:cubicBezTo>
                      <a:pt x="559" y="2504"/>
                      <a:pt x="1" y="1946"/>
                      <a:pt x="1" y="1255"/>
                    </a:cubicBezTo>
                    <a:cubicBezTo>
                      <a:pt x="1" y="559"/>
                      <a:pt x="559" y="1"/>
                      <a:pt x="1256" y="1"/>
                    </a:cubicBezTo>
                    <a:cubicBezTo>
                      <a:pt x="1946" y="1"/>
                      <a:pt x="2504" y="559"/>
                      <a:pt x="2504" y="12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0"/>
              <p:cNvSpPr/>
              <p:nvPr/>
            </p:nvSpPr>
            <p:spPr>
              <a:xfrm>
                <a:off x="434250" y="2832705"/>
                <a:ext cx="192226" cy="192220"/>
              </a:xfrm>
              <a:custGeom>
                <a:rect b="b" l="l" r="r" t="t"/>
                <a:pathLst>
                  <a:path extrusionOk="0" h="2504" w="2504">
                    <a:moveTo>
                      <a:pt x="2504" y="1249"/>
                    </a:moveTo>
                    <a:cubicBezTo>
                      <a:pt x="2504" y="1940"/>
                      <a:pt x="1945" y="2504"/>
                      <a:pt x="1255" y="2504"/>
                    </a:cubicBezTo>
                    <a:cubicBezTo>
                      <a:pt x="564" y="2504"/>
                      <a:pt x="0" y="1940"/>
                      <a:pt x="0" y="1249"/>
                    </a:cubicBezTo>
                    <a:cubicBezTo>
                      <a:pt x="0" y="558"/>
                      <a:pt x="564" y="0"/>
                      <a:pt x="1255" y="0"/>
                    </a:cubicBezTo>
                    <a:cubicBezTo>
                      <a:pt x="1945" y="0"/>
                      <a:pt x="2504" y="558"/>
                      <a:pt x="2504" y="12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0"/>
              <p:cNvSpPr/>
              <p:nvPr/>
            </p:nvSpPr>
            <p:spPr>
              <a:xfrm>
                <a:off x="1464919" y="461450"/>
                <a:ext cx="510350" cy="510334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0"/>
              <p:cNvSpPr/>
              <p:nvPr/>
            </p:nvSpPr>
            <p:spPr>
              <a:xfrm>
                <a:off x="627777" y="1786738"/>
                <a:ext cx="324727" cy="324793"/>
              </a:xfrm>
              <a:custGeom>
                <a:rect b="b" l="l" r="r" t="t"/>
                <a:pathLst>
                  <a:path extrusionOk="0" h="4231" w="4230">
                    <a:moveTo>
                      <a:pt x="4230" y="2113"/>
                    </a:moveTo>
                    <a:cubicBezTo>
                      <a:pt x="4230" y="3281"/>
                      <a:pt x="3280" y="4231"/>
                      <a:pt x="2112" y="4231"/>
                    </a:cubicBezTo>
                    <a:cubicBezTo>
                      <a:pt x="950" y="4231"/>
                      <a:pt x="0" y="3281"/>
                      <a:pt x="0" y="2113"/>
                    </a:cubicBezTo>
                    <a:cubicBezTo>
                      <a:pt x="0" y="945"/>
                      <a:pt x="950" y="1"/>
                      <a:pt x="2112" y="1"/>
                    </a:cubicBezTo>
                    <a:cubicBezTo>
                      <a:pt x="3280" y="1"/>
                      <a:pt x="4230" y="945"/>
                      <a:pt x="4230" y="2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0"/>
              <p:cNvSpPr/>
              <p:nvPr/>
            </p:nvSpPr>
            <p:spPr>
              <a:xfrm>
                <a:off x="782300" y="4555574"/>
                <a:ext cx="2362761" cy="253182"/>
              </a:xfrm>
              <a:custGeom>
                <a:rect b="b" l="l" r="r" t="t"/>
                <a:pathLst>
                  <a:path extrusionOk="0" h="8058" w="34075">
                    <a:moveTo>
                      <a:pt x="34075" y="4029"/>
                    </a:moveTo>
                    <a:cubicBezTo>
                      <a:pt x="34075" y="6256"/>
                      <a:pt x="26444" y="8057"/>
                      <a:pt x="17041" y="8057"/>
                    </a:cubicBezTo>
                    <a:cubicBezTo>
                      <a:pt x="7632" y="8057"/>
                      <a:pt x="1" y="6256"/>
                      <a:pt x="1" y="4029"/>
                    </a:cubicBezTo>
                    <a:cubicBezTo>
                      <a:pt x="1" y="1807"/>
                      <a:pt x="7632" y="0"/>
                      <a:pt x="17041" y="0"/>
                    </a:cubicBezTo>
                    <a:cubicBezTo>
                      <a:pt x="26444" y="0"/>
                      <a:pt x="34075" y="1807"/>
                      <a:pt x="34075" y="4029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0"/>
              <p:cNvSpPr/>
              <p:nvPr/>
            </p:nvSpPr>
            <p:spPr>
              <a:xfrm>
                <a:off x="1535627" y="4051294"/>
                <a:ext cx="926891" cy="682211"/>
              </a:xfrm>
              <a:custGeom>
                <a:rect b="b" l="l" r="r" t="t"/>
                <a:pathLst>
                  <a:path extrusionOk="0" h="8887" w="12074">
                    <a:moveTo>
                      <a:pt x="5151" y="8881"/>
                    </a:moveTo>
                    <a:cubicBezTo>
                      <a:pt x="5013" y="8869"/>
                      <a:pt x="4886" y="8840"/>
                      <a:pt x="4754" y="8800"/>
                    </a:cubicBezTo>
                    <a:lnTo>
                      <a:pt x="1600" y="7707"/>
                    </a:lnTo>
                    <a:cubicBezTo>
                      <a:pt x="599" y="7361"/>
                      <a:pt x="0" y="6435"/>
                      <a:pt x="190" y="5549"/>
                    </a:cubicBezTo>
                    <a:lnTo>
                      <a:pt x="1180" y="858"/>
                    </a:lnTo>
                    <a:cubicBezTo>
                      <a:pt x="1197" y="778"/>
                      <a:pt x="1266" y="720"/>
                      <a:pt x="1358" y="715"/>
                    </a:cubicBezTo>
                    <a:lnTo>
                      <a:pt x="8621" y="7"/>
                    </a:lnTo>
                    <a:cubicBezTo>
                      <a:pt x="8696" y="1"/>
                      <a:pt x="8776" y="30"/>
                      <a:pt x="8828" y="82"/>
                    </a:cubicBezTo>
                    <a:cubicBezTo>
                      <a:pt x="8880" y="133"/>
                      <a:pt x="8897" y="202"/>
                      <a:pt x="8886" y="260"/>
                    </a:cubicBezTo>
                    <a:lnTo>
                      <a:pt x="7591" y="4634"/>
                    </a:lnTo>
                    <a:lnTo>
                      <a:pt x="7591" y="4634"/>
                    </a:lnTo>
                    <a:cubicBezTo>
                      <a:pt x="7366" y="5399"/>
                      <a:pt x="7890" y="6210"/>
                      <a:pt x="8799" y="6498"/>
                    </a:cubicBezTo>
                    <a:lnTo>
                      <a:pt x="11803" y="7448"/>
                    </a:lnTo>
                    <a:cubicBezTo>
                      <a:pt x="11964" y="7499"/>
                      <a:pt x="12074" y="7626"/>
                      <a:pt x="12062" y="7764"/>
                    </a:cubicBezTo>
                    <a:cubicBezTo>
                      <a:pt x="12057" y="7902"/>
                      <a:pt x="11947" y="8006"/>
                      <a:pt x="11786" y="8029"/>
                    </a:cubicBezTo>
                    <a:lnTo>
                      <a:pt x="5438" y="8881"/>
                    </a:lnTo>
                    <a:cubicBezTo>
                      <a:pt x="5352" y="8886"/>
                      <a:pt x="5254" y="8886"/>
                      <a:pt x="5151" y="8881"/>
                    </a:cubicBezTo>
                    <a:close/>
                    <a:moveTo>
                      <a:pt x="1583" y="1071"/>
                    </a:moveTo>
                    <a:lnTo>
                      <a:pt x="610" y="5641"/>
                    </a:lnTo>
                    <a:cubicBezTo>
                      <a:pt x="461" y="6349"/>
                      <a:pt x="944" y="7079"/>
                      <a:pt x="1732" y="7356"/>
                    </a:cubicBezTo>
                    <a:lnTo>
                      <a:pt x="4892" y="8438"/>
                    </a:lnTo>
                    <a:cubicBezTo>
                      <a:pt x="5036" y="8489"/>
                      <a:pt x="5197" y="8507"/>
                      <a:pt x="5346" y="8484"/>
                    </a:cubicBezTo>
                    <a:lnTo>
                      <a:pt x="11257" y="7684"/>
                    </a:lnTo>
                    <a:lnTo>
                      <a:pt x="8667" y="6855"/>
                    </a:lnTo>
                    <a:cubicBezTo>
                      <a:pt x="7533" y="6492"/>
                      <a:pt x="6866" y="5462"/>
                      <a:pt x="7153" y="4507"/>
                    </a:cubicBezTo>
                    <a:lnTo>
                      <a:pt x="8350" y="427"/>
                    </a:lnTo>
                    <a:close/>
                    <a:moveTo>
                      <a:pt x="7366" y="4570"/>
                    </a:move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0"/>
              <p:cNvSpPr/>
              <p:nvPr/>
            </p:nvSpPr>
            <p:spPr>
              <a:xfrm>
                <a:off x="1553284" y="4069027"/>
                <a:ext cx="908390" cy="648971"/>
              </a:xfrm>
              <a:custGeom>
                <a:rect b="b" l="l" r="r" t="t"/>
                <a:pathLst>
                  <a:path extrusionOk="0" h="8454" w="11833">
                    <a:moveTo>
                      <a:pt x="11585" y="7153"/>
                    </a:moveTo>
                    <a:lnTo>
                      <a:pt x="8564" y="6233"/>
                    </a:lnTo>
                    <a:cubicBezTo>
                      <a:pt x="7689" y="5956"/>
                      <a:pt x="7188" y="5174"/>
                      <a:pt x="7401" y="4437"/>
                    </a:cubicBezTo>
                    <a:lnTo>
                      <a:pt x="8638" y="248"/>
                    </a:lnTo>
                    <a:cubicBezTo>
                      <a:pt x="8661" y="190"/>
                      <a:pt x="8638" y="115"/>
                      <a:pt x="8592" y="75"/>
                    </a:cubicBezTo>
                    <a:cubicBezTo>
                      <a:pt x="8541" y="23"/>
                      <a:pt x="8466" y="0"/>
                      <a:pt x="8391" y="6"/>
                    </a:cubicBezTo>
                    <a:lnTo>
                      <a:pt x="1307" y="581"/>
                    </a:lnTo>
                    <a:cubicBezTo>
                      <a:pt x="1226" y="587"/>
                      <a:pt x="1151" y="650"/>
                      <a:pt x="1134" y="725"/>
                    </a:cubicBezTo>
                    <a:lnTo>
                      <a:pt x="179" y="5237"/>
                    </a:lnTo>
                    <a:cubicBezTo>
                      <a:pt x="0" y="6095"/>
                      <a:pt x="576" y="6987"/>
                      <a:pt x="1537" y="7315"/>
                    </a:cubicBezTo>
                    <a:lnTo>
                      <a:pt x="4575" y="8368"/>
                    </a:lnTo>
                    <a:cubicBezTo>
                      <a:pt x="4696" y="8408"/>
                      <a:pt x="4829" y="8437"/>
                      <a:pt x="4955" y="8448"/>
                    </a:cubicBezTo>
                    <a:cubicBezTo>
                      <a:pt x="5047" y="8454"/>
                      <a:pt x="5145" y="8448"/>
                      <a:pt x="5237" y="8437"/>
                    </a:cubicBezTo>
                    <a:lnTo>
                      <a:pt x="11568" y="7597"/>
                    </a:lnTo>
                    <a:cubicBezTo>
                      <a:pt x="11723" y="7573"/>
                      <a:pt x="11832" y="7516"/>
                      <a:pt x="11832" y="7412"/>
                    </a:cubicBezTo>
                    <a:cubicBezTo>
                      <a:pt x="11832" y="7326"/>
                      <a:pt x="11740" y="7194"/>
                      <a:pt x="11585" y="71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0"/>
              <p:cNvSpPr/>
              <p:nvPr/>
            </p:nvSpPr>
            <p:spPr>
              <a:xfrm>
                <a:off x="700629" y="2436189"/>
                <a:ext cx="2361445" cy="1971248"/>
              </a:xfrm>
              <a:custGeom>
                <a:rect b="b" l="l" r="r" t="t"/>
                <a:pathLst>
                  <a:path extrusionOk="0" h="25679" w="30761">
                    <a:moveTo>
                      <a:pt x="29931" y="23601"/>
                    </a:moveTo>
                    <a:lnTo>
                      <a:pt x="1474" y="25638"/>
                    </a:lnTo>
                    <a:cubicBezTo>
                      <a:pt x="881" y="25678"/>
                      <a:pt x="375" y="25178"/>
                      <a:pt x="369" y="24516"/>
                    </a:cubicBezTo>
                    <a:lnTo>
                      <a:pt x="6" y="1215"/>
                    </a:lnTo>
                    <a:cubicBezTo>
                      <a:pt x="1" y="559"/>
                      <a:pt x="570" y="12"/>
                      <a:pt x="1635" y="0"/>
                    </a:cubicBezTo>
                    <a:lnTo>
                      <a:pt x="29373" y="1059"/>
                    </a:lnTo>
                    <a:cubicBezTo>
                      <a:pt x="29834" y="1071"/>
                      <a:pt x="30219" y="1548"/>
                      <a:pt x="30236" y="2124"/>
                    </a:cubicBezTo>
                    <a:lnTo>
                      <a:pt x="30754" y="22496"/>
                    </a:lnTo>
                    <a:cubicBezTo>
                      <a:pt x="30760" y="23071"/>
                      <a:pt x="30403" y="23566"/>
                      <a:pt x="29931" y="236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0"/>
              <p:cNvSpPr/>
              <p:nvPr/>
            </p:nvSpPr>
            <p:spPr>
              <a:xfrm>
                <a:off x="754981" y="2433963"/>
                <a:ext cx="2362750" cy="1968178"/>
              </a:xfrm>
              <a:custGeom>
                <a:rect b="b" l="l" r="r" t="t"/>
                <a:pathLst>
                  <a:path extrusionOk="0" h="25639" w="30778">
                    <a:moveTo>
                      <a:pt x="29954" y="23572"/>
                    </a:moveTo>
                    <a:lnTo>
                      <a:pt x="1479" y="25592"/>
                    </a:lnTo>
                    <a:cubicBezTo>
                      <a:pt x="875" y="25638"/>
                      <a:pt x="380" y="25132"/>
                      <a:pt x="369" y="24470"/>
                    </a:cubicBezTo>
                    <a:lnTo>
                      <a:pt x="6" y="1163"/>
                    </a:lnTo>
                    <a:cubicBezTo>
                      <a:pt x="0" y="513"/>
                      <a:pt x="472" y="1"/>
                      <a:pt x="1071" y="18"/>
                    </a:cubicBezTo>
                    <a:lnTo>
                      <a:pt x="29385" y="1019"/>
                    </a:lnTo>
                    <a:cubicBezTo>
                      <a:pt x="29845" y="1036"/>
                      <a:pt x="30230" y="1520"/>
                      <a:pt x="30248" y="2084"/>
                    </a:cubicBezTo>
                    <a:lnTo>
                      <a:pt x="30766" y="22462"/>
                    </a:lnTo>
                    <a:cubicBezTo>
                      <a:pt x="30777" y="23049"/>
                      <a:pt x="30415" y="23544"/>
                      <a:pt x="29954" y="235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0"/>
              <p:cNvSpPr/>
              <p:nvPr/>
            </p:nvSpPr>
            <p:spPr>
              <a:xfrm>
                <a:off x="754059" y="2433963"/>
                <a:ext cx="2359219" cy="1751701"/>
              </a:xfrm>
              <a:custGeom>
                <a:rect b="b" l="l" r="r" t="t"/>
                <a:pathLst>
                  <a:path extrusionOk="0" h="22819" w="30732">
                    <a:moveTo>
                      <a:pt x="30732" y="21017"/>
                    </a:moveTo>
                    <a:lnTo>
                      <a:pt x="30254" y="2084"/>
                    </a:lnTo>
                    <a:cubicBezTo>
                      <a:pt x="30237" y="1508"/>
                      <a:pt x="29851" y="1036"/>
                      <a:pt x="29391" y="1019"/>
                    </a:cubicBezTo>
                    <a:lnTo>
                      <a:pt x="1077" y="18"/>
                    </a:lnTo>
                    <a:cubicBezTo>
                      <a:pt x="479" y="1"/>
                      <a:pt x="1" y="507"/>
                      <a:pt x="12" y="1163"/>
                    </a:cubicBezTo>
                    <a:lnTo>
                      <a:pt x="346" y="228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0"/>
              <p:cNvSpPr/>
              <p:nvPr/>
            </p:nvSpPr>
            <p:spPr>
              <a:xfrm>
                <a:off x="854394" y="2555025"/>
                <a:ext cx="2180274" cy="1505208"/>
              </a:xfrm>
              <a:custGeom>
                <a:rect b="b" l="l" r="r" t="t"/>
                <a:pathLst>
                  <a:path extrusionOk="0" h="19608" w="28401">
                    <a:moveTo>
                      <a:pt x="28400" y="18128"/>
                    </a:moveTo>
                    <a:lnTo>
                      <a:pt x="317" y="19607"/>
                    </a:lnTo>
                    <a:lnTo>
                      <a:pt x="0" y="0"/>
                    </a:lnTo>
                    <a:lnTo>
                      <a:pt x="27957" y="806"/>
                    </a:lnTo>
                    <a:close/>
                  </a:path>
                </a:pathLst>
              </a:custGeom>
              <a:solidFill>
                <a:srgbClr val="D1E0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0"/>
              <p:cNvSpPr/>
              <p:nvPr/>
            </p:nvSpPr>
            <p:spPr>
              <a:xfrm>
                <a:off x="861917" y="2562932"/>
                <a:ext cx="2166072" cy="1488013"/>
              </a:xfrm>
              <a:custGeom>
                <a:rect b="b" l="l" r="r" t="t"/>
                <a:pathLst>
                  <a:path extrusionOk="0" h="19384" w="28216">
                    <a:moveTo>
                      <a:pt x="317" y="19383"/>
                    </a:moveTo>
                    <a:lnTo>
                      <a:pt x="0" y="1"/>
                    </a:lnTo>
                    <a:lnTo>
                      <a:pt x="27784" y="795"/>
                    </a:lnTo>
                    <a:lnTo>
                      <a:pt x="28216" y="179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0"/>
              <p:cNvSpPr/>
              <p:nvPr/>
            </p:nvSpPr>
            <p:spPr>
              <a:xfrm>
                <a:off x="946285" y="2963656"/>
                <a:ext cx="1165024" cy="956952"/>
              </a:xfrm>
              <a:custGeom>
                <a:rect b="b" l="l" r="r" t="t"/>
                <a:pathLst>
                  <a:path extrusionOk="0" h="12466" w="15176">
                    <a:moveTo>
                      <a:pt x="4621" y="6308"/>
                    </a:moveTo>
                    <a:cubicBezTo>
                      <a:pt x="4621" y="6308"/>
                      <a:pt x="6123" y="12466"/>
                      <a:pt x="10647" y="12132"/>
                    </a:cubicBezTo>
                    <a:cubicBezTo>
                      <a:pt x="15176" y="11804"/>
                      <a:pt x="14698" y="478"/>
                      <a:pt x="14698" y="478"/>
                    </a:cubicBezTo>
                    <a:lnTo>
                      <a:pt x="4829" y="1"/>
                    </a:lnTo>
                    <a:cubicBezTo>
                      <a:pt x="4829" y="1"/>
                      <a:pt x="0" y="5853"/>
                      <a:pt x="892" y="7465"/>
                    </a:cubicBezTo>
                    <a:cubicBezTo>
                      <a:pt x="1784" y="9076"/>
                      <a:pt x="4621" y="6308"/>
                      <a:pt x="4621" y="630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0"/>
              <p:cNvSpPr/>
              <p:nvPr/>
            </p:nvSpPr>
            <p:spPr>
              <a:xfrm>
                <a:off x="2297236" y="2111003"/>
                <a:ext cx="1038741" cy="893391"/>
              </a:xfrm>
              <a:custGeom>
                <a:rect b="b" l="l" r="r" t="t"/>
                <a:pathLst>
                  <a:path extrusionOk="0" h="11638" w="13531">
                    <a:moveTo>
                      <a:pt x="0" y="7137"/>
                    </a:moveTo>
                    <a:cubicBezTo>
                      <a:pt x="0" y="6055"/>
                      <a:pt x="547" y="5048"/>
                      <a:pt x="1445" y="4467"/>
                    </a:cubicBezTo>
                    <a:cubicBezTo>
                      <a:pt x="3827" y="2936"/>
                      <a:pt x="8834" y="1"/>
                      <a:pt x="10848" y="1042"/>
                    </a:cubicBezTo>
                    <a:cubicBezTo>
                      <a:pt x="13530" y="2435"/>
                      <a:pt x="2855" y="11637"/>
                      <a:pt x="1134" y="10348"/>
                    </a:cubicBezTo>
                    <a:cubicBezTo>
                      <a:pt x="225" y="9669"/>
                      <a:pt x="6" y="8276"/>
                      <a:pt x="0" y="71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0"/>
              <p:cNvSpPr/>
              <p:nvPr/>
            </p:nvSpPr>
            <p:spPr>
              <a:xfrm>
                <a:off x="1290433" y="2270065"/>
                <a:ext cx="1332914" cy="1718999"/>
              </a:xfrm>
              <a:custGeom>
                <a:rect b="b" l="l" r="r" t="t"/>
                <a:pathLst>
                  <a:path extrusionOk="0" h="22393" w="17363">
                    <a:moveTo>
                      <a:pt x="7890" y="21149"/>
                    </a:moveTo>
                    <a:cubicBezTo>
                      <a:pt x="2331" y="22393"/>
                      <a:pt x="0" y="12563"/>
                      <a:pt x="1577" y="5019"/>
                    </a:cubicBezTo>
                    <a:cubicBezTo>
                      <a:pt x="2049" y="2740"/>
                      <a:pt x="4080" y="1"/>
                      <a:pt x="6647" y="127"/>
                    </a:cubicBezTo>
                    <a:lnTo>
                      <a:pt x="15343" y="1140"/>
                    </a:lnTo>
                    <a:cubicBezTo>
                      <a:pt x="17322" y="2348"/>
                      <a:pt x="17363" y="5353"/>
                      <a:pt x="16747" y="8546"/>
                    </a:cubicBezTo>
                    <a:cubicBezTo>
                      <a:pt x="15768" y="13657"/>
                      <a:pt x="12695" y="20068"/>
                      <a:pt x="7890" y="21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0"/>
              <p:cNvSpPr/>
              <p:nvPr/>
            </p:nvSpPr>
            <p:spPr>
              <a:xfrm>
                <a:off x="1638956" y="2397268"/>
                <a:ext cx="933109" cy="1358510"/>
              </a:xfrm>
              <a:custGeom>
                <a:rect b="b" l="l" r="r" t="t"/>
                <a:pathLst>
                  <a:path extrusionOk="0" h="17697" w="12155">
                    <a:moveTo>
                      <a:pt x="10354" y="628"/>
                    </a:moveTo>
                    <a:cubicBezTo>
                      <a:pt x="9358" y="1313"/>
                      <a:pt x="3005" y="2602"/>
                      <a:pt x="156" y="881"/>
                    </a:cubicBezTo>
                    <a:cubicBezTo>
                      <a:pt x="1" y="2199"/>
                      <a:pt x="1261" y="5198"/>
                      <a:pt x="1854" y="8052"/>
                    </a:cubicBezTo>
                    <a:cubicBezTo>
                      <a:pt x="2775" y="12426"/>
                      <a:pt x="4864" y="17697"/>
                      <a:pt x="6630" y="16114"/>
                    </a:cubicBezTo>
                    <a:cubicBezTo>
                      <a:pt x="10072" y="13036"/>
                      <a:pt x="11608" y="7770"/>
                      <a:pt x="11908" y="4616"/>
                    </a:cubicBezTo>
                    <a:cubicBezTo>
                      <a:pt x="12155" y="1923"/>
                      <a:pt x="11263" y="1"/>
                      <a:pt x="10354" y="628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0"/>
              <p:cNvSpPr/>
              <p:nvPr/>
            </p:nvSpPr>
            <p:spPr>
              <a:xfrm>
                <a:off x="1597121" y="2215241"/>
                <a:ext cx="891876" cy="343381"/>
              </a:xfrm>
              <a:custGeom>
                <a:rect b="b" l="l" r="r" t="t"/>
                <a:pathLst>
                  <a:path extrusionOk="0" h="4473" w="13237">
                    <a:moveTo>
                      <a:pt x="13237" y="2539"/>
                    </a:moveTo>
                    <a:cubicBezTo>
                      <a:pt x="13237" y="3609"/>
                      <a:pt x="10676" y="4472"/>
                      <a:pt x="7229" y="4467"/>
                    </a:cubicBezTo>
                    <a:cubicBezTo>
                      <a:pt x="3407" y="4461"/>
                      <a:pt x="1" y="3408"/>
                      <a:pt x="1" y="2124"/>
                    </a:cubicBezTo>
                    <a:cubicBezTo>
                      <a:pt x="1" y="835"/>
                      <a:pt x="3407" y="1"/>
                      <a:pt x="7229" y="231"/>
                    </a:cubicBezTo>
                    <a:cubicBezTo>
                      <a:pt x="10676" y="438"/>
                      <a:pt x="13237" y="1468"/>
                      <a:pt x="13237" y="25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0"/>
              <p:cNvSpPr/>
              <p:nvPr/>
            </p:nvSpPr>
            <p:spPr>
              <a:xfrm>
                <a:off x="1464925" y="1398911"/>
                <a:ext cx="1239718" cy="1054521"/>
              </a:xfrm>
              <a:custGeom>
                <a:rect b="b" l="l" r="r" t="t"/>
                <a:pathLst>
                  <a:path extrusionOk="0" h="13737" w="16149">
                    <a:moveTo>
                      <a:pt x="16148" y="8074"/>
                    </a:moveTo>
                    <a:cubicBezTo>
                      <a:pt x="16148" y="11233"/>
                      <a:pt x="13127" y="13737"/>
                      <a:pt x="8978" y="13656"/>
                    </a:cubicBezTo>
                    <a:cubicBezTo>
                      <a:pt x="4282" y="13570"/>
                      <a:pt x="0" y="10272"/>
                      <a:pt x="0" y="6319"/>
                    </a:cubicBezTo>
                    <a:cubicBezTo>
                      <a:pt x="0" y="2359"/>
                      <a:pt x="4288" y="0"/>
                      <a:pt x="8978" y="927"/>
                    </a:cubicBezTo>
                    <a:cubicBezTo>
                      <a:pt x="13121" y="1755"/>
                      <a:pt x="16148" y="4915"/>
                      <a:pt x="16148" y="80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0"/>
              <p:cNvSpPr/>
              <p:nvPr/>
            </p:nvSpPr>
            <p:spPr>
              <a:xfrm>
                <a:off x="1566948" y="1676347"/>
                <a:ext cx="1070523" cy="622487"/>
              </a:xfrm>
              <a:custGeom>
                <a:rect b="b" l="l" r="r" t="t"/>
                <a:pathLst>
                  <a:path extrusionOk="0" h="8109" w="13945">
                    <a:moveTo>
                      <a:pt x="12241" y="1634"/>
                    </a:moveTo>
                    <a:lnTo>
                      <a:pt x="2372" y="184"/>
                    </a:lnTo>
                    <a:cubicBezTo>
                      <a:pt x="1083" y="0"/>
                      <a:pt x="1" y="875"/>
                      <a:pt x="1" y="2158"/>
                    </a:cubicBezTo>
                    <a:lnTo>
                      <a:pt x="1" y="3205"/>
                    </a:lnTo>
                    <a:cubicBezTo>
                      <a:pt x="1" y="4489"/>
                      <a:pt x="1083" y="5611"/>
                      <a:pt x="2372" y="5703"/>
                    </a:cubicBezTo>
                    <a:lnTo>
                      <a:pt x="2832" y="5738"/>
                    </a:lnTo>
                    <a:cubicBezTo>
                      <a:pt x="3644" y="5795"/>
                      <a:pt x="4392" y="6209"/>
                      <a:pt x="4875" y="6825"/>
                    </a:cubicBezTo>
                    <a:cubicBezTo>
                      <a:pt x="5405" y="7510"/>
                      <a:pt x="6463" y="8005"/>
                      <a:pt x="7643" y="8057"/>
                    </a:cubicBezTo>
                    <a:cubicBezTo>
                      <a:pt x="8788" y="8109"/>
                      <a:pt x="9744" y="7740"/>
                      <a:pt x="10210" y="7159"/>
                    </a:cubicBezTo>
                    <a:cubicBezTo>
                      <a:pt x="10618" y="6641"/>
                      <a:pt x="11240" y="6365"/>
                      <a:pt x="11879" y="6417"/>
                    </a:cubicBezTo>
                    <a:lnTo>
                      <a:pt x="12230" y="6445"/>
                    </a:lnTo>
                    <a:cubicBezTo>
                      <a:pt x="13179" y="6514"/>
                      <a:pt x="13927" y="5720"/>
                      <a:pt x="13927" y="4661"/>
                    </a:cubicBezTo>
                    <a:lnTo>
                      <a:pt x="13927" y="3798"/>
                    </a:lnTo>
                    <a:cubicBezTo>
                      <a:pt x="13945" y="2739"/>
                      <a:pt x="13191" y="1767"/>
                      <a:pt x="12241" y="1634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0"/>
              <p:cNvSpPr/>
              <p:nvPr/>
            </p:nvSpPr>
            <p:spPr>
              <a:xfrm>
                <a:off x="1659760" y="1744209"/>
                <a:ext cx="912305" cy="381906"/>
              </a:xfrm>
              <a:custGeom>
                <a:rect b="b" l="l" r="r" t="t"/>
                <a:pathLst>
                  <a:path extrusionOk="0" h="4975" w="11884">
                    <a:moveTo>
                      <a:pt x="1663" y="1"/>
                    </a:moveTo>
                    <a:cubicBezTo>
                      <a:pt x="732" y="1"/>
                      <a:pt x="0" y="655"/>
                      <a:pt x="0" y="1568"/>
                    </a:cubicBezTo>
                    <a:lnTo>
                      <a:pt x="0" y="2298"/>
                    </a:lnTo>
                    <a:cubicBezTo>
                      <a:pt x="0" y="3300"/>
                      <a:pt x="881" y="4186"/>
                      <a:pt x="1940" y="4272"/>
                    </a:cubicBezTo>
                    <a:lnTo>
                      <a:pt x="10428" y="4969"/>
                    </a:lnTo>
                    <a:cubicBezTo>
                      <a:pt x="10471" y="4973"/>
                      <a:pt x="10514" y="4975"/>
                      <a:pt x="10557" y="4975"/>
                    </a:cubicBezTo>
                    <a:cubicBezTo>
                      <a:pt x="11306" y="4975"/>
                      <a:pt x="11884" y="4359"/>
                      <a:pt x="11878" y="3553"/>
                    </a:cubicBezTo>
                    <a:lnTo>
                      <a:pt x="11878" y="2931"/>
                    </a:lnTo>
                    <a:cubicBezTo>
                      <a:pt x="11878" y="2091"/>
                      <a:pt x="11239" y="1314"/>
                      <a:pt x="10428" y="1199"/>
                    </a:cubicBezTo>
                    <a:lnTo>
                      <a:pt x="1940" y="20"/>
                    </a:lnTo>
                    <a:cubicBezTo>
                      <a:pt x="1846" y="7"/>
                      <a:pt x="1753" y="1"/>
                      <a:pt x="1663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0"/>
              <p:cNvSpPr/>
              <p:nvPr/>
            </p:nvSpPr>
            <p:spPr>
              <a:xfrm>
                <a:off x="1869181" y="1868649"/>
                <a:ext cx="542977" cy="150920"/>
              </a:xfrm>
              <a:custGeom>
                <a:rect b="b" l="l" r="r" t="t"/>
                <a:pathLst>
                  <a:path extrusionOk="0" h="1966" w="7073">
                    <a:moveTo>
                      <a:pt x="816" y="1"/>
                    </a:moveTo>
                    <a:cubicBezTo>
                      <a:pt x="355" y="1"/>
                      <a:pt x="0" y="251"/>
                      <a:pt x="0" y="608"/>
                    </a:cubicBezTo>
                    <a:cubicBezTo>
                      <a:pt x="0" y="1005"/>
                      <a:pt x="437" y="1368"/>
                      <a:pt x="973" y="1420"/>
                    </a:cubicBezTo>
                    <a:cubicBezTo>
                      <a:pt x="1020" y="1425"/>
                      <a:pt x="1067" y="1428"/>
                      <a:pt x="1112" y="1428"/>
                    </a:cubicBezTo>
                    <a:cubicBezTo>
                      <a:pt x="1570" y="1428"/>
                      <a:pt x="1922" y="1173"/>
                      <a:pt x="1922" y="827"/>
                    </a:cubicBezTo>
                    <a:cubicBezTo>
                      <a:pt x="1922" y="442"/>
                      <a:pt x="1502" y="85"/>
                      <a:pt x="973" y="10"/>
                    </a:cubicBezTo>
                    <a:cubicBezTo>
                      <a:pt x="919" y="4"/>
                      <a:pt x="867" y="1"/>
                      <a:pt x="816" y="1"/>
                    </a:cubicBezTo>
                    <a:close/>
                    <a:moveTo>
                      <a:pt x="6129" y="642"/>
                    </a:moveTo>
                    <a:cubicBezTo>
                      <a:pt x="5726" y="642"/>
                      <a:pt x="5415" y="877"/>
                      <a:pt x="5415" y="1213"/>
                    </a:cubicBezTo>
                    <a:cubicBezTo>
                      <a:pt x="5415" y="1581"/>
                      <a:pt x="5789" y="1909"/>
                      <a:pt x="6250" y="1961"/>
                    </a:cubicBezTo>
                    <a:cubicBezTo>
                      <a:pt x="6282" y="1964"/>
                      <a:pt x="6314" y="1965"/>
                      <a:pt x="6346" y="1965"/>
                    </a:cubicBezTo>
                    <a:cubicBezTo>
                      <a:pt x="6755" y="1965"/>
                      <a:pt x="7073" y="1728"/>
                      <a:pt x="7073" y="1403"/>
                    </a:cubicBezTo>
                    <a:cubicBezTo>
                      <a:pt x="7067" y="1040"/>
                      <a:pt x="6704" y="712"/>
                      <a:pt x="6250" y="649"/>
                    </a:cubicBezTo>
                    <a:cubicBezTo>
                      <a:pt x="6209" y="644"/>
                      <a:pt x="6169" y="642"/>
                      <a:pt x="6129" y="64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0"/>
              <p:cNvSpPr/>
              <p:nvPr/>
            </p:nvSpPr>
            <p:spPr>
              <a:xfrm>
                <a:off x="1638572" y="1464239"/>
                <a:ext cx="1018781" cy="568215"/>
              </a:xfrm>
              <a:custGeom>
                <a:rect b="b" l="l" r="r" t="t"/>
                <a:pathLst>
                  <a:path extrusionOk="0" h="7402" w="13271">
                    <a:moveTo>
                      <a:pt x="6768" y="524"/>
                    </a:moveTo>
                    <a:cubicBezTo>
                      <a:pt x="4028" y="1"/>
                      <a:pt x="1456" y="732"/>
                      <a:pt x="0" y="2337"/>
                    </a:cubicBezTo>
                    <a:cubicBezTo>
                      <a:pt x="414" y="3655"/>
                      <a:pt x="2503" y="5497"/>
                      <a:pt x="5812" y="6486"/>
                    </a:cubicBezTo>
                    <a:cubicBezTo>
                      <a:pt x="8839" y="7401"/>
                      <a:pt x="10934" y="7355"/>
                      <a:pt x="13271" y="6964"/>
                    </a:cubicBezTo>
                    <a:cubicBezTo>
                      <a:pt x="13271" y="4092"/>
                      <a:pt x="10514" y="1244"/>
                      <a:pt x="6768" y="524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0"/>
              <p:cNvSpPr/>
              <p:nvPr/>
            </p:nvSpPr>
            <p:spPr>
              <a:xfrm>
                <a:off x="1435753" y="1242075"/>
                <a:ext cx="1302054" cy="651197"/>
              </a:xfrm>
              <a:custGeom>
                <a:rect b="b" l="l" r="r" t="t"/>
                <a:pathLst>
                  <a:path extrusionOk="0" h="8483" w="16961">
                    <a:moveTo>
                      <a:pt x="16960" y="8483"/>
                    </a:moveTo>
                    <a:lnTo>
                      <a:pt x="16442" y="8414"/>
                    </a:lnTo>
                    <a:cubicBezTo>
                      <a:pt x="16442" y="5594"/>
                      <a:pt x="13501" y="2659"/>
                      <a:pt x="9496" y="1778"/>
                    </a:cubicBezTo>
                    <a:cubicBezTo>
                      <a:pt x="4961" y="788"/>
                      <a:pt x="818" y="2745"/>
                      <a:pt x="818" y="6267"/>
                    </a:cubicBezTo>
                    <a:lnTo>
                      <a:pt x="1" y="6152"/>
                    </a:lnTo>
                    <a:cubicBezTo>
                      <a:pt x="1" y="2187"/>
                      <a:pt x="4558" y="0"/>
                      <a:pt x="9496" y="1122"/>
                    </a:cubicBezTo>
                    <a:cubicBezTo>
                      <a:pt x="13818" y="2118"/>
                      <a:pt x="16960" y="5369"/>
                      <a:pt x="16960" y="8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0"/>
              <p:cNvSpPr/>
              <p:nvPr/>
            </p:nvSpPr>
            <p:spPr>
              <a:xfrm>
                <a:off x="2731048" y="1636121"/>
                <a:ext cx="31014" cy="285412"/>
              </a:xfrm>
              <a:custGeom>
                <a:rect b="b" l="l" r="r" t="t"/>
                <a:pathLst>
                  <a:path extrusionOk="0" h="3718" w="404">
                    <a:moveTo>
                      <a:pt x="202" y="3701"/>
                    </a:moveTo>
                    <a:lnTo>
                      <a:pt x="202" y="3701"/>
                    </a:lnTo>
                    <a:cubicBezTo>
                      <a:pt x="99" y="3689"/>
                      <a:pt x="1" y="3580"/>
                      <a:pt x="1" y="3453"/>
                    </a:cubicBezTo>
                    <a:lnTo>
                      <a:pt x="1" y="208"/>
                    </a:lnTo>
                    <a:cubicBezTo>
                      <a:pt x="1" y="87"/>
                      <a:pt x="87" y="0"/>
                      <a:pt x="202" y="18"/>
                    </a:cubicBezTo>
                    <a:lnTo>
                      <a:pt x="202" y="18"/>
                    </a:lnTo>
                    <a:cubicBezTo>
                      <a:pt x="311" y="41"/>
                      <a:pt x="404" y="156"/>
                      <a:pt x="404" y="277"/>
                    </a:cubicBezTo>
                    <a:lnTo>
                      <a:pt x="404" y="3511"/>
                    </a:lnTo>
                    <a:cubicBezTo>
                      <a:pt x="404" y="3626"/>
                      <a:pt x="311" y="3718"/>
                      <a:pt x="202" y="37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0"/>
              <p:cNvSpPr/>
              <p:nvPr/>
            </p:nvSpPr>
            <p:spPr>
              <a:xfrm>
                <a:off x="2356884" y="2088971"/>
                <a:ext cx="391898" cy="288483"/>
              </a:xfrm>
              <a:custGeom>
                <a:rect b="b" l="l" r="r" t="t"/>
                <a:pathLst>
                  <a:path extrusionOk="0" h="3758" w="5105">
                    <a:moveTo>
                      <a:pt x="259" y="3758"/>
                    </a:moveTo>
                    <a:cubicBezTo>
                      <a:pt x="127" y="3752"/>
                      <a:pt x="12" y="3643"/>
                      <a:pt x="6" y="3499"/>
                    </a:cubicBezTo>
                    <a:cubicBezTo>
                      <a:pt x="0" y="3355"/>
                      <a:pt x="110" y="3234"/>
                      <a:pt x="242" y="3234"/>
                    </a:cubicBezTo>
                    <a:cubicBezTo>
                      <a:pt x="4155" y="3177"/>
                      <a:pt x="4633" y="328"/>
                      <a:pt x="4656" y="207"/>
                    </a:cubicBezTo>
                    <a:cubicBezTo>
                      <a:pt x="4673" y="75"/>
                      <a:pt x="4783" y="0"/>
                      <a:pt x="4903" y="29"/>
                    </a:cubicBezTo>
                    <a:cubicBezTo>
                      <a:pt x="5019" y="63"/>
                      <a:pt x="5105" y="190"/>
                      <a:pt x="5088" y="322"/>
                    </a:cubicBezTo>
                    <a:cubicBezTo>
                      <a:pt x="5076" y="357"/>
                      <a:pt x="4547" y="3660"/>
                      <a:pt x="271" y="3752"/>
                    </a:cubicBezTo>
                    <a:cubicBezTo>
                      <a:pt x="265" y="3758"/>
                      <a:pt x="265" y="3758"/>
                      <a:pt x="259" y="375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0"/>
              <p:cNvSpPr/>
              <p:nvPr/>
            </p:nvSpPr>
            <p:spPr>
              <a:xfrm>
                <a:off x="2671016" y="1833566"/>
                <a:ext cx="141406" cy="306676"/>
              </a:xfrm>
              <a:custGeom>
                <a:rect b="b" l="l" r="r" t="t"/>
                <a:pathLst>
                  <a:path extrusionOk="0" h="3995" w="1842">
                    <a:moveTo>
                      <a:pt x="1209" y="3972"/>
                    </a:moveTo>
                    <a:lnTo>
                      <a:pt x="345" y="3903"/>
                    </a:lnTo>
                    <a:cubicBezTo>
                      <a:pt x="161" y="3885"/>
                      <a:pt x="259" y="3822"/>
                      <a:pt x="259" y="3621"/>
                    </a:cubicBezTo>
                    <a:cubicBezTo>
                      <a:pt x="259" y="3621"/>
                      <a:pt x="691" y="1837"/>
                      <a:pt x="0" y="306"/>
                    </a:cubicBezTo>
                    <a:cubicBezTo>
                      <a:pt x="0" y="133"/>
                      <a:pt x="52" y="35"/>
                      <a:pt x="150" y="1"/>
                    </a:cubicBezTo>
                    <a:lnTo>
                      <a:pt x="1209" y="81"/>
                    </a:lnTo>
                    <a:cubicBezTo>
                      <a:pt x="1387" y="110"/>
                      <a:pt x="1491" y="294"/>
                      <a:pt x="1531" y="490"/>
                    </a:cubicBezTo>
                    <a:cubicBezTo>
                      <a:pt x="1813" y="1693"/>
                      <a:pt x="1842" y="2809"/>
                      <a:pt x="1531" y="3644"/>
                    </a:cubicBezTo>
                    <a:cubicBezTo>
                      <a:pt x="1462" y="3828"/>
                      <a:pt x="1387" y="3995"/>
                      <a:pt x="1209" y="39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0"/>
              <p:cNvSpPr/>
              <p:nvPr/>
            </p:nvSpPr>
            <p:spPr>
              <a:xfrm>
                <a:off x="2282650" y="2306759"/>
                <a:ext cx="140561" cy="98566"/>
              </a:xfrm>
              <a:custGeom>
                <a:rect b="b" l="l" r="r" t="t"/>
                <a:pathLst>
                  <a:path extrusionOk="0" h="1284" w="1831">
                    <a:moveTo>
                      <a:pt x="1" y="616"/>
                    </a:moveTo>
                    <a:lnTo>
                      <a:pt x="1" y="616"/>
                    </a:lnTo>
                    <a:cubicBezTo>
                      <a:pt x="1" y="271"/>
                      <a:pt x="277" y="0"/>
                      <a:pt x="605" y="23"/>
                    </a:cubicBezTo>
                    <a:lnTo>
                      <a:pt x="1249" y="52"/>
                    </a:lnTo>
                    <a:cubicBezTo>
                      <a:pt x="1572" y="69"/>
                      <a:pt x="1831" y="345"/>
                      <a:pt x="1831" y="685"/>
                    </a:cubicBezTo>
                    <a:lnTo>
                      <a:pt x="1831" y="685"/>
                    </a:lnTo>
                    <a:cubicBezTo>
                      <a:pt x="1831" y="1019"/>
                      <a:pt x="1572" y="1283"/>
                      <a:pt x="1249" y="1278"/>
                    </a:cubicBezTo>
                    <a:lnTo>
                      <a:pt x="605" y="1260"/>
                    </a:lnTo>
                    <a:cubicBezTo>
                      <a:pt x="271" y="1249"/>
                      <a:pt x="1" y="961"/>
                      <a:pt x="1" y="6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0"/>
              <p:cNvSpPr/>
              <p:nvPr/>
            </p:nvSpPr>
            <p:spPr>
              <a:xfrm>
                <a:off x="1327972" y="1655083"/>
                <a:ext cx="269147" cy="433953"/>
              </a:xfrm>
              <a:custGeom>
                <a:rect b="b" l="l" r="r" t="t"/>
                <a:pathLst>
                  <a:path extrusionOk="0" h="5653" w="3506">
                    <a:moveTo>
                      <a:pt x="3355" y="3080"/>
                    </a:moveTo>
                    <a:cubicBezTo>
                      <a:pt x="3212" y="4570"/>
                      <a:pt x="2492" y="5652"/>
                      <a:pt x="1733" y="5635"/>
                    </a:cubicBezTo>
                    <a:cubicBezTo>
                      <a:pt x="1232" y="5629"/>
                      <a:pt x="426" y="5635"/>
                      <a:pt x="426" y="5635"/>
                    </a:cubicBezTo>
                    <a:cubicBezTo>
                      <a:pt x="0" y="5169"/>
                      <a:pt x="541" y="3903"/>
                      <a:pt x="651" y="2815"/>
                    </a:cubicBezTo>
                    <a:cubicBezTo>
                      <a:pt x="754" y="1739"/>
                      <a:pt x="162" y="335"/>
                      <a:pt x="979" y="1"/>
                    </a:cubicBezTo>
                    <a:cubicBezTo>
                      <a:pt x="979" y="1"/>
                      <a:pt x="1876" y="139"/>
                      <a:pt x="2268" y="260"/>
                    </a:cubicBezTo>
                    <a:cubicBezTo>
                      <a:pt x="2987" y="473"/>
                      <a:pt x="3505" y="1595"/>
                      <a:pt x="3355" y="30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0"/>
              <p:cNvSpPr/>
              <p:nvPr/>
            </p:nvSpPr>
            <p:spPr>
              <a:xfrm>
                <a:off x="1266558" y="1649786"/>
                <a:ext cx="231147" cy="443625"/>
              </a:xfrm>
              <a:custGeom>
                <a:rect b="b" l="l" r="r" t="t"/>
                <a:pathLst>
                  <a:path extrusionOk="0" h="5779" w="3011">
                    <a:moveTo>
                      <a:pt x="2861" y="3022"/>
                    </a:moveTo>
                    <a:cubicBezTo>
                      <a:pt x="2705" y="4576"/>
                      <a:pt x="1974" y="5779"/>
                      <a:pt x="1232" y="5704"/>
                    </a:cubicBezTo>
                    <a:cubicBezTo>
                      <a:pt x="484" y="5635"/>
                      <a:pt x="0" y="4311"/>
                      <a:pt x="162" y="2757"/>
                    </a:cubicBezTo>
                    <a:cubicBezTo>
                      <a:pt x="311" y="1204"/>
                      <a:pt x="1048" y="1"/>
                      <a:pt x="1784" y="70"/>
                    </a:cubicBezTo>
                    <a:cubicBezTo>
                      <a:pt x="2527" y="145"/>
                      <a:pt x="3010" y="1462"/>
                      <a:pt x="2861" y="30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0"/>
              <p:cNvSpPr/>
              <p:nvPr/>
            </p:nvSpPr>
            <p:spPr>
              <a:xfrm>
                <a:off x="936535" y="2478564"/>
                <a:ext cx="957444" cy="1122611"/>
              </a:xfrm>
              <a:custGeom>
                <a:rect b="b" l="l" r="r" t="t"/>
                <a:pathLst>
                  <a:path extrusionOk="0" h="14624" w="12472">
                    <a:moveTo>
                      <a:pt x="7908" y="47"/>
                    </a:moveTo>
                    <a:cubicBezTo>
                      <a:pt x="6774" y="1"/>
                      <a:pt x="5698" y="565"/>
                      <a:pt x="5042" y="1520"/>
                    </a:cubicBezTo>
                    <a:cubicBezTo>
                      <a:pt x="3321" y="4052"/>
                      <a:pt x="1" y="9404"/>
                      <a:pt x="990" y="11643"/>
                    </a:cubicBezTo>
                    <a:cubicBezTo>
                      <a:pt x="2314" y="14624"/>
                      <a:pt x="12471" y="3333"/>
                      <a:pt x="11211" y="1405"/>
                    </a:cubicBezTo>
                    <a:cubicBezTo>
                      <a:pt x="10543" y="381"/>
                      <a:pt x="9105" y="93"/>
                      <a:pt x="7908" y="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0"/>
              <p:cNvSpPr/>
              <p:nvPr/>
            </p:nvSpPr>
            <p:spPr>
              <a:xfrm>
                <a:off x="2974297" y="4595200"/>
                <a:ext cx="715241" cy="165725"/>
              </a:xfrm>
              <a:custGeom>
                <a:rect b="b" l="l" r="r" t="t"/>
                <a:pathLst>
                  <a:path extrusionOk="0" h="2159" w="18704">
                    <a:moveTo>
                      <a:pt x="18704" y="1082"/>
                    </a:moveTo>
                    <a:cubicBezTo>
                      <a:pt x="18704" y="1675"/>
                      <a:pt x="14520" y="2158"/>
                      <a:pt x="9352" y="2158"/>
                    </a:cubicBezTo>
                    <a:cubicBezTo>
                      <a:pt x="4190" y="2158"/>
                      <a:pt x="1" y="1675"/>
                      <a:pt x="1" y="1082"/>
                    </a:cubicBezTo>
                    <a:cubicBezTo>
                      <a:pt x="1" y="484"/>
                      <a:pt x="4190" y="0"/>
                      <a:pt x="9352" y="0"/>
                    </a:cubicBezTo>
                    <a:cubicBezTo>
                      <a:pt x="14520" y="0"/>
                      <a:pt x="18704" y="484"/>
                      <a:pt x="18704" y="1082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0"/>
              <p:cNvSpPr/>
              <p:nvPr/>
            </p:nvSpPr>
            <p:spPr>
              <a:xfrm>
                <a:off x="3386257" y="3189429"/>
                <a:ext cx="41992" cy="47364"/>
              </a:xfrm>
              <a:custGeom>
                <a:rect b="b" l="l" r="r" t="t"/>
                <a:pathLst>
                  <a:path extrusionOk="0" h="617" w="547">
                    <a:moveTo>
                      <a:pt x="0" y="311"/>
                    </a:moveTo>
                    <a:cubicBezTo>
                      <a:pt x="0" y="484"/>
                      <a:pt x="121" y="616"/>
                      <a:pt x="271" y="616"/>
                    </a:cubicBezTo>
                    <a:cubicBezTo>
                      <a:pt x="426" y="616"/>
                      <a:pt x="547" y="484"/>
                      <a:pt x="547" y="311"/>
                    </a:cubicBezTo>
                    <a:cubicBezTo>
                      <a:pt x="547" y="138"/>
                      <a:pt x="426" y="0"/>
                      <a:pt x="271" y="0"/>
                    </a:cubicBezTo>
                    <a:cubicBezTo>
                      <a:pt x="121" y="0"/>
                      <a:pt x="0" y="138"/>
                      <a:pt x="0" y="31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0"/>
              <p:cNvSpPr/>
              <p:nvPr/>
            </p:nvSpPr>
            <p:spPr>
              <a:xfrm>
                <a:off x="3298282" y="3187203"/>
                <a:ext cx="108780" cy="291170"/>
              </a:xfrm>
              <a:custGeom>
                <a:rect b="b" l="l" r="r" t="t"/>
                <a:pathLst>
                  <a:path extrusionOk="0" h="3793" w="1417">
                    <a:moveTo>
                      <a:pt x="1" y="1951"/>
                    </a:moveTo>
                    <a:cubicBezTo>
                      <a:pt x="1" y="1951"/>
                      <a:pt x="122" y="3684"/>
                      <a:pt x="496" y="3718"/>
                    </a:cubicBezTo>
                    <a:cubicBezTo>
                      <a:pt x="1215" y="3793"/>
                      <a:pt x="1417" y="1951"/>
                      <a:pt x="1417" y="1951"/>
                    </a:cubicBezTo>
                    <a:lnTo>
                      <a:pt x="1417" y="1"/>
                    </a:lnTo>
                    <a:lnTo>
                      <a:pt x="1" y="1"/>
                    </a:lnTo>
                    <a:lnTo>
                      <a:pt x="1" y="1951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0"/>
              <p:cNvSpPr/>
              <p:nvPr/>
            </p:nvSpPr>
            <p:spPr>
              <a:xfrm>
                <a:off x="3298282" y="3185897"/>
                <a:ext cx="109701" cy="129963"/>
              </a:xfrm>
              <a:custGeom>
                <a:rect b="b" l="l" r="r" t="t"/>
                <a:pathLst>
                  <a:path extrusionOk="0" h="1693" w="1429">
                    <a:moveTo>
                      <a:pt x="398" y="1692"/>
                    </a:moveTo>
                    <a:lnTo>
                      <a:pt x="398" y="1692"/>
                    </a:lnTo>
                    <a:cubicBezTo>
                      <a:pt x="254" y="1692"/>
                      <a:pt x="122" y="1663"/>
                      <a:pt x="1" y="1606"/>
                    </a:cubicBezTo>
                    <a:lnTo>
                      <a:pt x="1" y="0"/>
                    </a:lnTo>
                    <a:lnTo>
                      <a:pt x="1417" y="0"/>
                    </a:lnTo>
                    <a:lnTo>
                      <a:pt x="1417" y="645"/>
                    </a:lnTo>
                    <a:cubicBezTo>
                      <a:pt x="1428" y="1226"/>
                      <a:pt x="956" y="1692"/>
                      <a:pt x="398" y="1692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0"/>
              <p:cNvSpPr/>
              <p:nvPr/>
            </p:nvSpPr>
            <p:spPr>
              <a:xfrm>
                <a:off x="3254140" y="3084258"/>
                <a:ext cx="153842" cy="216554"/>
              </a:xfrm>
              <a:custGeom>
                <a:rect b="b" l="l" r="r" t="t"/>
                <a:pathLst>
                  <a:path extrusionOk="0" h="2821" w="2004">
                    <a:moveTo>
                      <a:pt x="973" y="2821"/>
                    </a:moveTo>
                    <a:lnTo>
                      <a:pt x="973" y="2821"/>
                    </a:lnTo>
                    <a:cubicBezTo>
                      <a:pt x="1531" y="2821"/>
                      <a:pt x="2003" y="2349"/>
                      <a:pt x="2003" y="1779"/>
                    </a:cubicBezTo>
                    <a:lnTo>
                      <a:pt x="2003" y="944"/>
                    </a:lnTo>
                    <a:cubicBezTo>
                      <a:pt x="2003" y="403"/>
                      <a:pt x="1560" y="1"/>
                      <a:pt x="1031" y="29"/>
                    </a:cubicBezTo>
                    <a:lnTo>
                      <a:pt x="1031" y="29"/>
                    </a:lnTo>
                    <a:cubicBezTo>
                      <a:pt x="513" y="58"/>
                      <a:pt x="81" y="490"/>
                      <a:pt x="58" y="1008"/>
                    </a:cubicBezTo>
                    <a:lnTo>
                      <a:pt x="23" y="1813"/>
                    </a:lnTo>
                    <a:cubicBezTo>
                      <a:pt x="0" y="2372"/>
                      <a:pt x="421" y="2821"/>
                      <a:pt x="973" y="2821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0"/>
              <p:cNvSpPr/>
              <p:nvPr/>
            </p:nvSpPr>
            <p:spPr>
              <a:xfrm>
                <a:off x="3247538" y="3022844"/>
                <a:ext cx="193531" cy="195367"/>
              </a:xfrm>
              <a:custGeom>
                <a:rect b="b" l="l" r="r" t="t"/>
                <a:pathLst>
                  <a:path extrusionOk="0" h="2545" w="2521">
                    <a:moveTo>
                      <a:pt x="1473" y="1405"/>
                    </a:moveTo>
                    <a:cubicBezTo>
                      <a:pt x="1560" y="1319"/>
                      <a:pt x="1801" y="1911"/>
                      <a:pt x="1893" y="2055"/>
                    </a:cubicBezTo>
                    <a:cubicBezTo>
                      <a:pt x="1986" y="2199"/>
                      <a:pt x="1957" y="2544"/>
                      <a:pt x="1957" y="2544"/>
                    </a:cubicBezTo>
                    <a:lnTo>
                      <a:pt x="2089" y="2544"/>
                    </a:lnTo>
                    <a:lnTo>
                      <a:pt x="2089" y="2170"/>
                    </a:lnTo>
                    <a:cubicBezTo>
                      <a:pt x="2089" y="2170"/>
                      <a:pt x="2181" y="2147"/>
                      <a:pt x="2250" y="2228"/>
                    </a:cubicBezTo>
                    <a:cubicBezTo>
                      <a:pt x="2250" y="2228"/>
                      <a:pt x="2521" y="1652"/>
                      <a:pt x="2452" y="1336"/>
                    </a:cubicBezTo>
                    <a:cubicBezTo>
                      <a:pt x="2377" y="904"/>
                      <a:pt x="2262" y="893"/>
                      <a:pt x="2106" y="617"/>
                    </a:cubicBezTo>
                    <a:cubicBezTo>
                      <a:pt x="1784" y="24"/>
                      <a:pt x="6" y="1"/>
                      <a:pt x="6" y="1687"/>
                    </a:cubicBezTo>
                    <a:cubicBezTo>
                      <a:pt x="0" y="1693"/>
                      <a:pt x="1042" y="1854"/>
                      <a:pt x="1473" y="14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2855641" y="3298515"/>
                <a:ext cx="353054" cy="306216"/>
              </a:xfrm>
              <a:custGeom>
                <a:rect b="b" l="l" r="r" t="t"/>
                <a:pathLst>
                  <a:path extrusionOk="0" h="3989" w="4599">
                    <a:moveTo>
                      <a:pt x="449" y="329"/>
                    </a:moveTo>
                    <a:cubicBezTo>
                      <a:pt x="996" y="709"/>
                      <a:pt x="1399" y="588"/>
                      <a:pt x="1399" y="588"/>
                    </a:cubicBezTo>
                    <a:cubicBezTo>
                      <a:pt x="1399" y="588"/>
                      <a:pt x="1341" y="444"/>
                      <a:pt x="1313" y="231"/>
                    </a:cubicBezTo>
                    <a:cubicBezTo>
                      <a:pt x="1284" y="1"/>
                      <a:pt x="1577" y="133"/>
                      <a:pt x="1641" y="519"/>
                    </a:cubicBezTo>
                    <a:cubicBezTo>
                      <a:pt x="1681" y="789"/>
                      <a:pt x="2492" y="2360"/>
                      <a:pt x="3125" y="2763"/>
                    </a:cubicBezTo>
                    <a:lnTo>
                      <a:pt x="3586" y="2130"/>
                    </a:lnTo>
                    <a:lnTo>
                      <a:pt x="4599" y="2636"/>
                    </a:lnTo>
                    <a:cubicBezTo>
                      <a:pt x="4599" y="2636"/>
                      <a:pt x="3730" y="3989"/>
                      <a:pt x="3223" y="3960"/>
                    </a:cubicBezTo>
                    <a:cubicBezTo>
                      <a:pt x="2458" y="3914"/>
                      <a:pt x="1324" y="1439"/>
                      <a:pt x="1324" y="1439"/>
                    </a:cubicBezTo>
                    <a:cubicBezTo>
                      <a:pt x="939" y="916"/>
                      <a:pt x="214" y="916"/>
                      <a:pt x="104" y="801"/>
                    </a:cubicBezTo>
                    <a:cubicBezTo>
                      <a:pt x="1" y="674"/>
                      <a:pt x="208" y="156"/>
                      <a:pt x="449" y="329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0"/>
              <p:cNvSpPr/>
              <p:nvPr/>
            </p:nvSpPr>
            <p:spPr>
              <a:xfrm>
                <a:off x="3091087" y="3331678"/>
                <a:ext cx="532459" cy="433876"/>
              </a:xfrm>
              <a:custGeom>
                <a:rect b="b" l="l" r="r" t="t"/>
                <a:pathLst>
                  <a:path extrusionOk="0" h="5652" w="6936">
                    <a:moveTo>
                      <a:pt x="6935" y="2492"/>
                    </a:moveTo>
                    <a:lnTo>
                      <a:pt x="5756" y="472"/>
                    </a:lnTo>
                    <a:cubicBezTo>
                      <a:pt x="5727" y="415"/>
                      <a:pt x="5687" y="357"/>
                      <a:pt x="5641" y="305"/>
                    </a:cubicBezTo>
                    <a:cubicBezTo>
                      <a:pt x="5635" y="300"/>
                      <a:pt x="5629" y="288"/>
                      <a:pt x="5629" y="282"/>
                    </a:cubicBezTo>
                    <a:lnTo>
                      <a:pt x="5595" y="248"/>
                    </a:lnTo>
                    <a:lnTo>
                      <a:pt x="5554" y="213"/>
                    </a:lnTo>
                    <a:lnTo>
                      <a:pt x="5543" y="196"/>
                    </a:lnTo>
                    <a:cubicBezTo>
                      <a:pt x="5428" y="104"/>
                      <a:pt x="5249" y="0"/>
                      <a:pt x="4996" y="0"/>
                    </a:cubicBezTo>
                    <a:lnTo>
                      <a:pt x="4087" y="0"/>
                    </a:lnTo>
                    <a:cubicBezTo>
                      <a:pt x="4087" y="0"/>
                      <a:pt x="3972" y="950"/>
                      <a:pt x="3091" y="731"/>
                    </a:cubicBezTo>
                    <a:cubicBezTo>
                      <a:pt x="2671" y="622"/>
                      <a:pt x="2706" y="0"/>
                      <a:pt x="2706" y="0"/>
                    </a:cubicBezTo>
                    <a:lnTo>
                      <a:pt x="2096" y="0"/>
                    </a:lnTo>
                    <a:cubicBezTo>
                      <a:pt x="1796" y="0"/>
                      <a:pt x="1526" y="161"/>
                      <a:pt x="1371" y="392"/>
                    </a:cubicBezTo>
                    <a:lnTo>
                      <a:pt x="53" y="1899"/>
                    </a:lnTo>
                    <a:cubicBezTo>
                      <a:pt x="1" y="2009"/>
                      <a:pt x="904" y="3189"/>
                      <a:pt x="1140" y="2930"/>
                    </a:cubicBezTo>
                    <a:lnTo>
                      <a:pt x="1227" y="2814"/>
                    </a:lnTo>
                    <a:lnTo>
                      <a:pt x="1227" y="5652"/>
                    </a:lnTo>
                    <a:lnTo>
                      <a:pt x="5859" y="5652"/>
                    </a:lnTo>
                    <a:lnTo>
                      <a:pt x="5859" y="3096"/>
                    </a:lnTo>
                    <a:lnTo>
                      <a:pt x="5859" y="3327"/>
                    </a:lnTo>
                    <a:cubicBezTo>
                      <a:pt x="6182" y="3235"/>
                      <a:pt x="6792" y="2907"/>
                      <a:pt x="6935" y="24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0"/>
              <p:cNvSpPr/>
              <p:nvPr/>
            </p:nvSpPr>
            <p:spPr>
              <a:xfrm>
                <a:off x="3170618" y="3763724"/>
                <a:ext cx="221014" cy="831518"/>
              </a:xfrm>
              <a:custGeom>
                <a:rect b="b" l="l" r="r" t="t"/>
                <a:pathLst>
                  <a:path extrusionOk="0" h="10832" w="2879">
                    <a:moveTo>
                      <a:pt x="1" y="10831"/>
                    </a:moveTo>
                    <a:lnTo>
                      <a:pt x="1324" y="10831"/>
                    </a:lnTo>
                    <a:lnTo>
                      <a:pt x="2878" y="1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0"/>
              <p:cNvSpPr/>
              <p:nvPr/>
            </p:nvSpPr>
            <p:spPr>
              <a:xfrm>
                <a:off x="3236484" y="3763724"/>
                <a:ext cx="155147" cy="831518"/>
              </a:xfrm>
              <a:custGeom>
                <a:rect b="b" l="l" r="r" t="t"/>
                <a:pathLst>
                  <a:path extrusionOk="0" h="10832" w="2021">
                    <a:moveTo>
                      <a:pt x="1554" y="1"/>
                    </a:moveTo>
                    <a:lnTo>
                      <a:pt x="0" y="10831"/>
                    </a:lnTo>
                    <a:lnTo>
                      <a:pt x="466" y="10831"/>
                    </a:lnTo>
                    <a:lnTo>
                      <a:pt x="2020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0"/>
              <p:cNvSpPr/>
              <p:nvPr/>
            </p:nvSpPr>
            <p:spPr>
              <a:xfrm>
                <a:off x="3316015" y="3763724"/>
                <a:ext cx="222703" cy="831518"/>
              </a:xfrm>
              <a:custGeom>
                <a:rect b="b" l="l" r="r" t="t"/>
                <a:pathLst>
                  <a:path extrusionOk="0" h="10832" w="2901">
                    <a:moveTo>
                      <a:pt x="1600" y="10831"/>
                    </a:moveTo>
                    <a:lnTo>
                      <a:pt x="2901" y="10831"/>
                    </a:lnTo>
                    <a:lnTo>
                      <a:pt x="2849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0"/>
              <p:cNvSpPr/>
              <p:nvPr/>
            </p:nvSpPr>
            <p:spPr>
              <a:xfrm>
                <a:off x="3427328" y="3763724"/>
                <a:ext cx="111390" cy="831518"/>
              </a:xfrm>
              <a:custGeom>
                <a:rect b="b" l="l" r="r" t="t"/>
                <a:pathLst>
                  <a:path extrusionOk="0" h="10832" w="1451">
                    <a:moveTo>
                      <a:pt x="0" y="1"/>
                    </a:moveTo>
                    <a:cubicBezTo>
                      <a:pt x="0" y="1100"/>
                      <a:pt x="829" y="1129"/>
                      <a:pt x="818" y="2210"/>
                    </a:cubicBezTo>
                    <a:cubicBezTo>
                      <a:pt x="766" y="5531"/>
                      <a:pt x="818" y="10831"/>
                      <a:pt x="818" y="10831"/>
                    </a:cubicBezTo>
                    <a:lnTo>
                      <a:pt x="1451" y="10831"/>
                    </a:lnTo>
                    <a:lnTo>
                      <a:pt x="1399" y="1"/>
                    </a:ln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0"/>
              <p:cNvSpPr/>
              <p:nvPr/>
            </p:nvSpPr>
            <p:spPr>
              <a:xfrm>
                <a:off x="3185203" y="3415201"/>
                <a:ext cx="51357" cy="255858"/>
              </a:xfrm>
              <a:custGeom>
                <a:rect b="b" l="l" r="r" t="t"/>
                <a:pathLst>
                  <a:path extrusionOk="0" h="3333" w="669">
                    <a:moveTo>
                      <a:pt x="668" y="0"/>
                    </a:moveTo>
                    <a:lnTo>
                      <a:pt x="668" y="0"/>
                    </a:lnTo>
                    <a:cubicBezTo>
                      <a:pt x="404" y="46"/>
                      <a:pt x="317" y="512"/>
                      <a:pt x="1" y="806"/>
                    </a:cubicBezTo>
                    <a:lnTo>
                      <a:pt x="1" y="3332"/>
                    </a:lnTo>
                    <a:cubicBezTo>
                      <a:pt x="58" y="3102"/>
                      <a:pt x="317" y="1514"/>
                      <a:pt x="668" y="0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30"/>
              <p:cNvSpPr/>
              <p:nvPr/>
            </p:nvSpPr>
            <p:spPr>
              <a:xfrm>
                <a:off x="3450742" y="4594729"/>
                <a:ext cx="213414" cy="86207"/>
              </a:xfrm>
              <a:custGeom>
                <a:rect b="b" l="l" r="r" t="t"/>
                <a:pathLst>
                  <a:path extrusionOk="0" h="1123" w="2780">
                    <a:moveTo>
                      <a:pt x="0" y="6"/>
                    </a:moveTo>
                    <a:lnTo>
                      <a:pt x="0" y="1123"/>
                    </a:lnTo>
                    <a:lnTo>
                      <a:pt x="2671" y="1123"/>
                    </a:lnTo>
                    <a:cubicBezTo>
                      <a:pt x="2671" y="1123"/>
                      <a:pt x="2780" y="564"/>
                      <a:pt x="1802" y="518"/>
                    </a:cubicBezTo>
                    <a:cubicBezTo>
                      <a:pt x="1088" y="490"/>
                      <a:pt x="1007" y="0"/>
                      <a:pt x="1007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30"/>
              <p:cNvSpPr/>
              <p:nvPr/>
            </p:nvSpPr>
            <p:spPr>
              <a:xfrm>
                <a:off x="3170618" y="4595190"/>
                <a:ext cx="87592" cy="86207"/>
              </a:xfrm>
              <a:custGeom>
                <a:rect b="b" l="l" r="r" t="t"/>
                <a:pathLst>
                  <a:path extrusionOk="0" h="1123" w="1141">
                    <a:moveTo>
                      <a:pt x="1" y="1122"/>
                    </a:moveTo>
                    <a:lnTo>
                      <a:pt x="1140" y="1122"/>
                    </a:lnTo>
                    <a:lnTo>
                      <a:pt x="1140" y="0"/>
                    </a:lnTo>
                    <a:lnTo>
                      <a:pt x="3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3132234" y="4622979"/>
                <a:ext cx="113155" cy="58418"/>
              </a:xfrm>
              <a:custGeom>
                <a:rect b="b" l="l" r="r" t="t"/>
                <a:pathLst>
                  <a:path extrusionOk="0" h="761" w="1474">
                    <a:moveTo>
                      <a:pt x="0" y="760"/>
                    </a:moveTo>
                    <a:lnTo>
                      <a:pt x="1473" y="760"/>
                    </a:lnTo>
                    <a:lnTo>
                      <a:pt x="1473" y="398"/>
                    </a:lnTo>
                    <a:cubicBezTo>
                      <a:pt x="1473" y="173"/>
                      <a:pt x="1295" y="1"/>
                      <a:pt x="1076" y="1"/>
                    </a:cubicBezTo>
                    <a:lnTo>
                      <a:pt x="397" y="1"/>
                    </a:lnTo>
                    <a:cubicBezTo>
                      <a:pt x="173" y="1"/>
                      <a:pt x="0" y="179"/>
                      <a:pt x="0" y="3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0"/>
              <p:cNvSpPr/>
              <p:nvPr/>
            </p:nvSpPr>
            <p:spPr>
              <a:xfrm>
                <a:off x="3408750" y="3388179"/>
                <a:ext cx="129967" cy="375611"/>
              </a:xfrm>
              <a:custGeom>
                <a:rect b="b" l="l" r="r" t="t"/>
                <a:pathLst>
                  <a:path extrusionOk="0" h="4893" w="1693">
                    <a:moveTo>
                      <a:pt x="1290" y="1"/>
                    </a:moveTo>
                    <a:lnTo>
                      <a:pt x="1290" y="1"/>
                    </a:lnTo>
                    <a:cubicBezTo>
                      <a:pt x="1272" y="864"/>
                      <a:pt x="1301" y="2424"/>
                      <a:pt x="1226" y="2907"/>
                    </a:cubicBezTo>
                    <a:cubicBezTo>
                      <a:pt x="985" y="4415"/>
                      <a:pt x="1" y="4893"/>
                      <a:pt x="1" y="4893"/>
                    </a:cubicBezTo>
                    <a:lnTo>
                      <a:pt x="1693" y="4893"/>
                    </a:lnTo>
                    <a:lnTo>
                      <a:pt x="1693" y="1969"/>
                    </a:lnTo>
                    <a:cubicBezTo>
                      <a:pt x="1693" y="1497"/>
                      <a:pt x="1503" y="519"/>
                      <a:pt x="1290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0"/>
              <p:cNvSpPr/>
              <p:nvPr/>
            </p:nvSpPr>
            <p:spPr>
              <a:xfrm>
                <a:off x="3481679" y="3541099"/>
                <a:ext cx="160828" cy="295622"/>
              </a:xfrm>
              <a:custGeom>
                <a:rect b="b" l="l" r="r" t="t"/>
                <a:pathLst>
                  <a:path extrusionOk="0" h="3851" w="2095">
                    <a:moveTo>
                      <a:pt x="1715" y="0"/>
                    </a:moveTo>
                    <a:cubicBezTo>
                      <a:pt x="1715" y="0"/>
                      <a:pt x="1324" y="409"/>
                      <a:pt x="823" y="593"/>
                    </a:cubicBezTo>
                    <a:cubicBezTo>
                      <a:pt x="863" y="639"/>
                      <a:pt x="984" y="863"/>
                      <a:pt x="1042" y="1024"/>
                    </a:cubicBezTo>
                    <a:lnTo>
                      <a:pt x="363" y="2935"/>
                    </a:lnTo>
                    <a:cubicBezTo>
                      <a:pt x="363" y="2935"/>
                      <a:pt x="104" y="2941"/>
                      <a:pt x="0" y="3079"/>
                    </a:cubicBezTo>
                    <a:lnTo>
                      <a:pt x="484" y="3850"/>
                    </a:lnTo>
                    <a:lnTo>
                      <a:pt x="806" y="3229"/>
                    </a:lnTo>
                    <a:lnTo>
                      <a:pt x="1980" y="1347"/>
                    </a:lnTo>
                    <a:cubicBezTo>
                      <a:pt x="2072" y="1157"/>
                      <a:pt x="2095" y="909"/>
                      <a:pt x="1715" y="0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0"/>
              <p:cNvSpPr/>
              <p:nvPr/>
            </p:nvSpPr>
            <p:spPr>
              <a:xfrm>
                <a:off x="2824704" y="1073725"/>
                <a:ext cx="979553" cy="884026"/>
              </a:xfrm>
              <a:custGeom>
                <a:rect b="b" l="l" r="r" t="t"/>
                <a:pathLst>
                  <a:path extrusionOk="0" h="11516" w="12760">
                    <a:moveTo>
                      <a:pt x="6377" y="0"/>
                    </a:moveTo>
                    <a:cubicBezTo>
                      <a:pt x="2855" y="0"/>
                      <a:pt x="1" y="2274"/>
                      <a:pt x="1" y="5076"/>
                    </a:cubicBezTo>
                    <a:cubicBezTo>
                      <a:pt x="1" y="6877"/>
                      <a:pt x="1169" y="8460"/>
                      <a:pt x="2947" y="9358"/>
                    </a:cubicBezTo>
                    <a:cubicBezTo>
                      <a:pt x="2717" y="9847"/>
                      <a:pt x="2303" y="10474"/>
                      <a:pt x="1601" y="10739"/>
                    </a:cubicBezTo>
                    <a:cubicBezTo>
                      <a:pt x="852" y="11027"/>
                      <a:pt x="3828" y="11516"/>
                      <a:pt x="5387" y="10094"/>
                    </a:cubicBezTo>
                    <a:cubicBezTo>
                      <a:pt x="5710" y="10135"/>
                      <a:pt x="6043" y="10158"/>
                      <a:pt x="6377" y="10158"/>
                    </a:cubicBezTo>
                    <a:cubicBezTo>
                      <a:pt x="9905" y="10158"/>
                      <a:pt x="12759" y="7885"/>
                      <a:pt x="12759" y="5082"/>
                    </a:cubicBezTo>
                    <a:cubicBezTo>
                      <a:pt x="12759" y="2274"/>
                      <a:pt x="9905" y="0"/>
                      <a:pt x="63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9" name="Google Shape;419;p30"/>
              <p:cNvGrpSpPr/>
              <p:nvPr/>
            </p:nvGrpSpPr>
            <p:grpSpPr>
              <a:xfrm>
                <a:off x="3050673" y="1341842"/>
                <a:ext cx="527533" cy="273512"/>
                <a:chOff x="7999109" y="908965"/>
                <a:chExt cx="502460" cy="260513"/>
              </a:xfrm>
            </p:grpSpPr>
            <p:sp>
              <p:nvSpPr>
                <p:cNvPr id="420" name="Google Shape;420;p30"/>
                <p:cNvSpPr/>
                <p:nvPr/>
              </p:nvSpPr>
              <p:spPr>
                <a:xfrm>
                  <a:off x="7999109" y="908965"/>
                  <a:ext cx="178480" cy="31220"/>
                </a:xfrm>
                <a:custGeom>
                  <a:rect b="b" l="l" r="r" t="t"/>
                  <a:pathLst>
                    <a:path extrusionOk="0" h="427" w="2441">
                      <a:moveTo>
                        <a:pt x="0" y="1"/>
                      </a:moveTo>
                      <a:lnTo>
                        <a:pt x="2440" y="1"/>
                      </a:lnTo>
                      <a:lnTo>
                        <a:pt x="2440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1" name="Google Shape;421;p30"/>
                <p:cNvSpPr/>
                <p:nvPr/>
              </p:nvSpPr>
              <p:spPr>
                <a:xfrm>
                  <a:off x="7999109" y="1061705"/>
                  <a:ext cx="234853" cy="31220"/>
                </a:xfrm>
                <a:custGeom>
                  <a:rect b="b" l="l" r="r" t="t"/>
                  <a:pathLst>
                    <a:path extrusionOk="0" h="427" w="3212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30"/>
                <p:cNvSpPr/>
                <p:nvPr/>
              </p:nvSpPr>
              <p:spPr>
                <a:xfrm>
                  <a:off x="8266715" y="1061705"/>
                  <a:ext cx="234853" cy="31220"/>
                </a:xfrm>
                <a:custGeom>
                  <a:rect b="b" l="l" r="r" t="t"/>
                  <a:pathLst>
                    <a:path extrusionOk="0" h="427" w="3212">
                      <a:moveTo>
                        <a:pt x="0" y="1"/>
                      </a:moveTo>
                      <a:lnTo>
                        <a:pt x="3211" y="1"/>
                      </a:lnTo>
                      <a:lnTo>
                        <a:pt x="3211" y="426"/>
                      </a:lnTo>
                      <a:lnTo>
                        <a:pt x="0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</a:t>
                  </a:r>
                  <a:endParaRPr/>
                </a:p>
              </p:txBody>
            </p:sp>
            <p:sp>
              <p:nvSpPr>
                <p:cNvPr id="423" name="Google Shape;423;p30"/>
                <p:cNvSpPr/>
                <p:nvPr/>
              </p:nvSpPr>
              <p:spPr>
                <a:xfrm>
                  <a:off x="8216192" y="908965"/>
                  <a:ext cx="285378" cy="31220"/>
                </a:xfrm>
                <a:custGeom>
                  <a:rect b="b" l="l" r="r" t="t"/>
                  <a:pathLst>
                    <a:path extrusionOk="0" h="427" w="3903">
                      <a:moveTo>
                        <a:pt x="1" y="1"/>
                      </a:moveTo>
                      <a:lnTo>
                        <a:pt x="3902" y="1"/>
                      </a:lnTo>
                      <a:lnTo>
                        <a:pt x="3902" y="426"/>
                      </a:lnTo>
                      <a:lnTo>
                        <a:pt x="1" y="42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30"/>
                <p:cNvSpPr/>
                <p:nvPr/>
              </p:nvSpPr>
              <p:spPr>
                <a:xfrm>
                  <a:off x="7999109" y="985591"/>
                  <a:ext cx="104412" cy="30781"/>
                </a:xfrm>
                <a:custGeom>
                  <a:rect b="b" l="l" r="r" t="t"/>
                  <a:pathLst>
                    <a:path extrusionOk="0" h="421" w="1428">
                      <a:moveTo>
                        <a:pt x="0" y="0"/>
                      </a:moveTo>
                      <a:lnTo>
                        <a:pt x="1427" y="0"/>
                      </a:lnTo>
                      <a:lnTo>
                        <a:pt x="1427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30"/>
                <p:cNvSpPr/>
                <p:nvPr/>
              </p:nvSpPr>
              <p:spPr>
                <a:xfrm>
                  <a:off x="8141759" y="985591"/>
                  <a:ext cx="144334" cy="30781"/>
                </a:xfrm>
                <a:custGeom>
                  <a:rect b="b" l="l" r="r" t="t"/>
                  <a:pathLst>
                    <a:path extrusionOk="0" h="421" w="1974">
                      <a:moveTo>
                        <a:pt x="0" y="0"/>
                      </a:moveTo>
                      <a:lnTo>
                        <a:pt x="1974" y="0"/>
                      </a:lnTo>
                      <a:lnTo>
                        <a:pt x="1974" y="420"/>
                      </a:lnTo>
                      <a:lnTo>
                        <a:pt x="0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30"/>
                <p:cNvSpPr/>
                <p:nvPr/>
              </p:nvSpPr>
              <p:spPr>
                <a:xfrm>
                  <a:off x="8328937" y="985591"/>
                  <a:ext cx="172630" cy="30781"/>
                </a:xfrm>
                <a:custGeom>
                  <a:rect b="b" l="l" r="r" t="t"/>
                  <a:pathLst>
                    <a:path extrusionOk="0" h="421" w="2361">
                      <a:moveTo>
                        <a:pt x="1" y="0"/>
                      </a:moveTo>
                      <a:lnTo>
                        <a:pt x="2360" y="0"/>
                      </a:lnTo>
                      <a:lnTo>
                        <a:pt x="2360" y="420"/>
                      </a:lnTo>
                      <a:lnTo>
                        <a:pt x="1" y="4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30"/>
                <p:cNvSpPr/>
                <p:nvPr/>
              </p:nvSpPr>
              <p:spPr>
                <a:xfrm>
                  <a:off x="7999109" y="1138696"/>
                  <a:ext cx="142287" cy="30781"/>
                </a:xfrm>
                <a:custGeom>
                  <a:rect b="b" l="l" r="r" t="t"/>
                  <a:pathLst>
                    <a:path extrusionOk="0" h="421" w="1946">
                      <a:moveTo>
                        <a:pt x="0" y="1"/>
                      </a:moveTo>
                      <a:lnTo>
                        <a:pt x="1945" y="1"/>
                      </a:lnTo>
                      <a:lnTo>
                        <a:pt x="1945" y="421"/>
                      </a:lnTo>
                      <a:lnTo>
                        <a:pt x="0" y="42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28" name="Google Shape;428;p30"/>
            <p:cNvSpPr/>
            <p:nvPr/>
          </p:nvSpPr>
          <p:spPr>
            <a:xfrm>
              <a:off x="1049321" y="900579"/>
              <a:ext cx="136492" cy="136492"/>
            </a:xfrm>
            <a:custGeom>
              <a:rect b="b" l="l" r="r" t="t"/>
              <a:pathLst>
                <a:path extrusionOk="0" h="4231" w="4231">
                  <a:moveTo>
                    <a:pt x="4231" y="2118"/>
                  </a:moveTo>
                  <a:cubicBezTo>
                    <a:pt x="4231" y="3287"/>
                    <a:pt x="3287" y="4230"/>
                    <a:pt x="2119" y="4230"/>
                  </a:cubicBezTo>
                  <a:cubicBezTo>
                    <a:pt x="950" y="4230"/>
                    <a:pt x="1" y="3287"/>
                    <a:pt x="1" y="2118"/>
                  </a:cubicBezTo>
                  <a:cubicBezTo>
                    <a:pt x="1" y="950"/>
                    <a:pt x="950" y="1"/>
                    <a:pt x="2119" y="1"/>
                  </a:cubicBezTo>
                  <a:cubicBezTo>
                    <a:pt x="3287" y="1"/>
                    <a:pt x="4231" y="950"/>
                    <a:pt x="4231" y="21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29" name="Google Shape;429;p30"/>
          <p:cNvCxnSpPr/>
          <p:nvPr/>
        </p:nvCxnSpPr>
        <p:spPr>
          <a:xfrm>
            <a:off x="4961100" y="2424975"/>
            <a:ext cx="2653200" cy="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30" name="Google Shape;430;p30"/>
          <p:cNvSpPr txBox="1"/>
          <p:nvPr>
            <p:ph idx="1" type="subTitle"/>
          </p:nvPr>
        </p:nvSpPr>
        <p:spPr>
          <a:xfrm>
            <a:off x="4739575" y="3521400"/>
            <a:ext cx="31833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GitHub:  </a:t>
            </a:r>
            <a:r>
              <a:rPr lang="en" sz="1200" u="sng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Imatry-Notalose</a:t>
            </a:r>
            <a:endParaRPr sz="1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9"/>
          <p:cNvSpPr txBox="1"/>
          <p:nvPr>
            <p:ph type="title"/>
          </p:nvPr>
        </p:nvSpPr>
        <p:spPr>
          <a:xfrm>
            <a:off x="720000" y="52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09" name="Google Shape;609;p39"/>
          <p:cNvSpPr txBox="1"/>
          <p:nvPr>
            <p:ph idx="2" type="subTitle"/>
          </p:nvPr>
        </p:nvSpPr>
        <p:spPr>
          <a:xfrm>
            <a:off x="720000" y="1095900"/>
            <a:ext cx="7523400" cy="295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MiniLM is the fastest model with moderate memory usage, suitable for quick retrieval tasks but shows lower embedding similarity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GTE-Small offers the best balance with high similarity scores and low memory usage, making it ideal for both performance and semantic consistency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Processing</a:t>
            </a:r>
            <a:endParaRPr sz="3600"/>
          </a:p>
        </p:txBody>
      </p:sp>
      <p:sp>
        <p:nvSpPr>
          <p:cNvPr id="615" name="Google Shape;615;p40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| Processing Files</a:t>
            </a:r>
            <a:endParaRPr/>
          </a:p>
        </p:txBody>
      </p:sp>
      <p:sp>
        <p:nvSpPr>
          <p:cNvPr id="616" name="Google Shape;616;p40"/>
          <p:cNvSpPr txBox="1"/>
          <p:nvPr>
            <p:ph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17" name="Google Shape;617;p40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618" name="Google Shape;618;p40"/>
            <p:cNvSpPr/>
            <p:nvPr/>
          </p:nvSpPr>
          <p:spPr>
            <a:xfrm>
              <a:off x="8185993" y="219687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5504532" y="4432120"/>
              <a:ext cx="3102092" cy="126184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0" name="Google Shape;620;p40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621" name="Google Shape;621;p40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rect b="b" l="l" r="r" t="t"/>
                <a:pathLst>
                  <a:path extrusionOk="0" h="5428" w="18123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40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rect b="b" l="l" r="r" t="t"/>
                <a:pathLst>
                  <a:path extrusionOk="0" h="29368" w="39237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40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rect b="b" l="l" r="r" t="t"/>
                <a:pathLst>
                  <a:path extrusionOk="0" h="26433" w="39237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40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rect b="b" l="l" r="r" t="t"/>
                <a:pathLst>
                  <a:path extrusionOk="0" h="23193" w="36291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40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rect b="b" l="l" r="r" t="t"/>
                <a:pathLst>
                  <a:path extrusionOk="0" h="22962" w="36061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6" name="Google Shape;626;p40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627" name="Google Shape;627;p40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628" name="Google Shape;628;p40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rect b="b" l="l" r="r" t="t"/>
                  <a:pathLst>
                    <a:path extrusionOk="0" h="14745" w="15055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40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rect b="b" l="l" r="r" t="t"/>
                  <a:pathLst>
                    <a:path extrusionOk="0" h="12402" w="12627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0" name="Google Shape;630;p40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rect b="b" l="l" r="r" t="t"/>
                <a:pathLst>
                  <a:path extrusionOk="0" h="5082" w="6303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1" name="Google Shape;631;p40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632" name="Google Shape;632;p40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rect b="b" l="l" r="r" t="t"/>
                <a:pathLst>
                  <a:path extrusionOk="0" h="14704" w="15016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40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rect b="b" l="l" r="r" t="t"/>
                <a:pathLst>
                  <a:path extrusionOk="0" h="12368" w="12587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40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rect b="b" l="l" r="r" t="t"/>
                <a:pathLst>
                  <a:path extrusionOk="0" h="5060" w="6273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5" name="Google Shape;635;p40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636" name="Google Shape;636;p40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rect b="b" l="l" r="r" t="t"/>
                <a:pathLst>
                  <a:path extrusionOk="0" h="13813" w="13812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40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rect b="b" l="l" r="r" t="t"/>
                <a:pathLst>
                  <a:path extrusionOk="0" h="16661" w="16662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40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rect b="b" l="l" r="r" t="t"/>
                <a:pathLst>
                  <a:path extrusionOk="0" h="9566" w="8777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9" name="Google Shape;639;p40"/>
            <p:cNvSpPr/>
            <p:nvPr/>
          </p:nvSpPr>
          <p:spPr>
            <a:xfrm>
              <a:off x="8399355" y="3558815"/>
              <a:ext cx="337021" cy="271928"/>
            </a:xfrm>
            <a:custGeom>
              <a:rect b="b" l="l" r="r" t="t"/>
              <a:pathLst>
                <a:path extrusionOk="0" fill="none" h="4282" w="5307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6054669" y="4040401"/>
              <a:ext cx="411957" cy="412274"/>
            </a:xfrm>
            <a:custGeom>
              <a:rect b="b" l="l" r="r" t="t"/>
              <a:pathLst>
                <a:path extrusionOk="0" fill="none" h="6492" w="6487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6379556" y="178092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40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643" name="Google Shape;643;p40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rect b="b" l="l" r="r" t="t"/>
                <a:pathLst>
                  <a:path extrusionOk="0" h="13767" w="13767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40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rect b="b" l="l" r="r" t="t"/>
                <a:pathLst>
                  <a:path extrusionOk="0" h="16604" w="16615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40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rect b="b" l="l" r="r" t="t"/>
                <a:pathLst>
                  <a:path extrusionOk="0" fill="none" h="6487" w="6492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28575">
                <a:solidFill>
                  <a:schemeClr val="accent4"/>
                </a:solidFill>
                <a:prstDash val="solid"/>
                <a:miter lim="575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6" name="Google Shape;646;p40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647" name="Google Shape;647;p40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40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40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650" name="Google Shape;650;p40"/>
          <p:cNvCxnSpPr>
            <a:stCxn id="615" idx="3"/>
          </p:cNvCxnSpPr>
          <p:nvPr/>
        </p:nvCxnSpPr>
        <p:spPr>
          <a:xfrm flipH="1" rot="10800000">
            <a:off x="4764900" y="1058050"/>
            <a:ext cx="240900" cy="2436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51" name="Google Shape;651;p40"/>
          <p:cNvCxnSpPr/>
          <p:nvPr/>
        </p:nvCxnSpPr>
        <p:spPr>
          <a:xfrm flipH="1" rot="10800000">
            <a:off x="-329025" y="4087775"/>
            <a:ext cx="3096900" cy="91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1"/>
          <p:cNvSpPr txBox="1"/>
          <p:nvPr>
            <p:ph type="title"/>
          </p:nvPr>
        </p:nvSpPr>
        <p:spPr>
          <a:xfrm>
            <a:off x="720000" y="327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657" name="Google Shape;657;p41"/>
          <p:cNvSpPr txBox="1"/>
          <p:nvPr>
            <p:ph idx="1" type="subTitle"/>
          </p:nvPr>
        </p:nvSpPr>
        <p:spPr>
          <a:xfrm>
            <a:off x="664800" y="947825"/>
            <a:ext cx="3907200" cy="4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/>
              <a:t>Preprocessing </a:t>
            </a:r>
            <a:endParaRPr b="1" sz="1200"/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/>
              <a:t>Clean and extract text from various file formats</a:t>
            </a:r>
            <a:endParaRPr sz="1200"/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/>
              <a:t>Support for .pptx and .pdf</a:t>
            </a:r>
            <a:endParaRPr sz="1200"/>
          </a:p>
          <a:p>
            <a:pPr indent="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/>
              <a:t>Chunking</a:t>
            </a:r>
            <a:endParaRPr b="1" sz="1200"/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/>
              <a:t>Tunable </a:t>
            </a:r>
            <a:r>
              <a:rPr lang="en" sz="1200">
                <a:solidFill>
                  <a:srgbClr val="188038"/>
                </a:solidFill>
              </a:rPr>
              <a:t>chunk_size</a:t>
            </a:r>
            <a:r>
              <a:rPr lang="en" sz="1200"/>
              <a:t> (200, 500, 1000) and </a:t>
            </a:r>
            <a:r>
              <a:rPr lang="en" sz="1200">
                <a:solidFill>
                  <a:srgbClr val="188038"/>
                </a:solidFill>
              </a:rPr>
              <a:t>overlap</a:t>
            </a:r>
            <a:r>
              <a:rPr lang="en" sz="1200"/>
              <a:t> (0, 50, 100)</a:t>
            </a:r>
            <a:endParaRPr sz="1200"/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/>
              <a:t>Ensures semantic preservation across contexts</a:t>
            </a:r>
            <a:endParaRPr sz="1200"/>
          </a:p>
          <a:p>
            <a:pPr indent="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/>
              <a:t>Embedding</a:t>
            </a:r>
            <a:endParaRPr b="1" sz="1200"/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/>
              <a:t>Supports multiple models:</a:t>
            </a:r>
            <a:endParaRPr sz="1200"/>
          </a:p>
          <a:p>
            <a:pPr indent="-30480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/>
              <a:t>MiniLM (</a:t>
            </a:r>
            <a:r>
              <a:rPr lang="en" sz="1200">
                <a:solidFill>
                  <a:srgbClr val="188038"/>
                </a:solidFill>
              </a:rPr>
              <a:t>all-MiniLM-L6-v2</a:t>
            </a:r>
            <a:r>
              <a:rPr lang="en" sz="1200"/>
              <a:t>)</a:t>
            </a:r>
            <a:endParaRPr sz="1200"/>
          </a:p>
          <a:p>
            <a:pPr indent="-30480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/>
              <a:t>MPNet (</a:t>
            </a:r>
            <a:r>
              <a:rPr lang="en" sz="1200">
                <a:solidFill>
                  <a:srgbClr val="188038"/>
                </a:solidFill>
              </a:rPr>
              <a:t>all-mpnet-base-v2</a:t>
            </a:r>
            <a:r>
              <a:rPr lang="en" sz="1200"/>
              <a:t>)</a:t>
            </a:r>
            <a:endParaRPr sz="1200"/>
          </a:p>
          <a:p>
            <a:pPr indent="-304800" lvl="2" marL="1371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</a:pPr>
            <a:r>
              <a:rPr lang="en" sz="1200"/>
              <a:t>GTE-Small (</a:t>
            </a:r>
            <a:r>
              <a:rPr lang="en" sz="1200">
                <a:solidFill>
                  <a:srgbClr val="188038"/>
                </a:solidFill>
              </a:rPr>
              <a:t>gte-small</a:t>
            </a:r>
            <a:r>
              <a:rPr lang="en" sz="1200"/>
              <a:t>)</a:t>
            </a:r>
            <a:endParaRPr/>
          </a:p>
        </p:txBody>
      </p:sp>
      <p:sp>
        <p:nvSpPr>
          <p:cNvPr id="658" name="Google Shape;658;p41"/>
          <p:cNvSpPr txBox="1"/>
          <p:nvPr/>
        </p:nvSpPr>
        <p:spPr>
          <a:xfrm>
            <a:off x="4572800" y="947825"/>
            <a:ext cx="3745800" cy="3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 startAt="4"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Storage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lphaL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Stores embeddings in Redis for fast retrieval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lphaL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Efficient memory monitoring and usage tracking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AutoNum type="arabicPeriod" startAt="4"/>
            </a:pPr>
            <a:r>
              <a:rPr b="1"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Retrieval + Querying</a:t>
            </a:r>
            <a:endParaRPr b="1"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Retrieves relevant documents using cosine similarity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Queries local LLMs like </a:t>
            </a:r>
            <a:r>
              <a:rPr lang="en" sz="12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llama3.2:1b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12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mistral:v0.1</a:t>
            </a:r>
            <a:b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Processing Files</a:t>
            </a:r>
            <a:endParaRPr/>
          </a:p>
        </p:txBody>
      </p:sp>
      <p:pic>
        <p:nvPicPr>
          <p:cNvPr id="664" name="Google Shape;664;p42" title="Screenshot 2025-03-26 at 10.05.35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900" y="1255675"/>
            <a:ext cx="4343924" cy="33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42"/>
          <p:cNvSpPr txBox="1"/>
          <p:nvPr/>
        </p:nvSpPr>
        <p:spPr>
          <a:xfrm>
            <a:off x="5152825" y="1143775"/>
            <a:ext cx="3375300" cy="4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Read in documents/file paths outside the function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function extracts and consolidates text content from a list of files, specifically supporting PowerPoint and PDF formats. For each file: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it's a </a:t>
            </a:r>
            <a:r>
              <a:rPr lang="en" sz="12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.pptx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it reads the text from all shapes in every slide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 it's a </a:t>
            </a:r>
            <a:r>
              <a:rPr lang="en" sz="1200">
                <a:solidFill>
                  <a:srgbClr val="188038"/>
                </a:solidFill>
                <a:latin typeface="Lato"/>
                <a:ea typeface="Lato"/>
                <a:cs typeface="Lato"/>
                <a:sym typeface="Lato"/>
              </a:rPr>
              <a:t>.pdf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it uses a PDF extraction tool to retrieve the text content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Returns a cleaned and combined string of all extracted text for downstream processing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3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LLMs</a:t>
            </a:r>
            <a:endParaRPr/>
          </a:p>
        </p:txBody>
      </p:sp>
      <p:sp>
        <p:nvSpPr>
          <p:cNvPr id="671" name="Google Shape;671;p43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Selection</a:t>
            </a:r>
            <a:endParaRPr/>
          </a:p>
        </p:txBody>
      </p:sp>
      <p:sp>
        <p:nvSpPr>
          <p:cNvPr id="672" name="Google Shape;672;p43"/>
          <p:cNvSpPr txBox="1"/>
          <p:nvPr>
            <p:ph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673" name="Google Shape;673;p43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674" name="Google Shape;674;p43"/>
            <p:cNvSpPr/>
            <p:nvPr/>
          </p:nvSpPr>
          <p:spPr>
            <a:xfrm>
              <a:off x="8185993" y="219687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504532" y="4432120"/>
              <a:ext cx="3102092" cy="126184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6" name="Google Shape;676;p43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677" name="Google Shape;677;p43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rect b="b" l="l" r="r" t="t"/>
                <a:pathLst>
                  <a:path extrusionOk="0" h="5428" w="18123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43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rect b="b" l="l" r="r" t="t"/>
                <a:pathLst>
                  <a:path extrusionOk="0" h="29368" w="39237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43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rect b="b" l="l" r="r" t="t"/>
                <a:pathLst>
                  <a:path extrusionOk="0" h="26433" w="39237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43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rect b="b" l="l" r="r" t="t"/>
                <a:pathLst>
                  <a:path extrusionOk="0" h="23193" w="36291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43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rect b="b" l="l" r="r" t="t"/>
                <a:pathLst>
                  <a:path extrusionOk="0" h="22962" w="36061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2" name="Google Shape;682;p43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683" name="Google Shape;683;p43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684" name="Google Shape;684;p43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rect b="b" l="l" r="r" t="t"/>
                  <a:pathLst>
                    <a:path extrusionOk="0" h="14745" w="15055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43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rect b="b" l="l" r="r" t="t"/>
                  <a:pathLst>
                    <a:path extrusionOk="0" h="12402" w="12627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86" name="Google Shape;686;p43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rect b="b" l="l" r="r" t="t"/>
                <a:pathLst>
                  <a:path extrusionOk="0" h="5082" w="6303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7" name="Google Shape;687;p43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688" name="Google Shape;688;p43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rect b="b" l="l" r="r" t="t"/>
                <a:pathLst>
                  <a:path extrusionOk="0" h="14704" w="15016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43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rect b="b" l="l" r="r" t="t"/>
                <a:pathLst>
                  <a:path extrusionOk="0" h="12368" w="12587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43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rect b="b" l="l" r="r" t="t"/>
                <a:pathLst>
                  <a:path extrusionOk="0" h="5060" w="6273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1" name="Google Shape;691;p43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692" name="Google Shape;692;p43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rect b="b" l="l" r="r" t="t"/>
                <a:pathLst>
                  <a:path extrusionOk="0" h="13813" w="13812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43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rect b="b" l="l" r="r" t="t"/>
                <a:pathLst>
                  <a:path extrusionOk="0" h="16661" w="16662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43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rect b="b" l="l" r="r" t="t"/>
                <a:pathLst>
                  <a:path extrusionOk="0" h="9566" w="8777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5" name="Google Shape;695;p43"/>
            <p:cNvSpPr/>
            <p:nvPr/>
          </p:nvSpPr>
          <p:spPr>
            <a:xfrm>
              <a:off x="8399355" y="3558815"/>
              <a:ext cx="337021" cy="271928"/>
            </a:xfrm>
            <a:custGeom>
              <a:rect b="b" l="l" r="r" t="t"/>
              <a:pathLst>
                <a:path extrusionOk="0" fill="none" h="4282" w="5307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6054669" y="4040401"/>
              <a:ext cx="411957" cy="412274"/>
            </a:xfrm>
            <a:custGeom>
              <a:rect b="b" l="l" r="r" t="t"/>
              <a:pathLst>
                <a:path extrusionOk="0" fill="none" h="6492" w="6487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6379556" y="178092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8" name="Google Shape;698;p43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699" name="Google Shape;699;p43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rect b="b" l="l" r="r" t="t"/>
                <a:pathLst>
                  <a:path extrusionOk="0" h="13767" w="13767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43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rect b="b" l="l" r="r" t="t"/>
                <a:pathLst>
                  <a:path extrusionOk="0" h="16604" w="16615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43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rect b="b" l="l" r="r" t="t"/>
                <a:pathLst>
                  <a:path extrusionOk="0" fill="none" h="6487" w="6492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28575">
                <a:solidFill>
                  <a:schemeClr val="accent4"/>
                </a:solidFill>
                <a:prstDash val="solid"/>
                <a:miter lim="575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2" name="Google Shape;702;p43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703" name="Google Shape;703;p43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43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43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706" name="Google Shape;706;p43"/>
          <p:cNvCxnSpPr>
            <a:stCxn id="671" idx="3"/>
          </p:cNvCxnSpPr>
          <p:nvPr/>
        </p:nvCxnSpPr>
        <p:spPr>
          <a:xfrm flipH="1" rot="10800000">
            <a:off x="4764900" y="1058050"/>
            <a:ext cx="240900" cy="2436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07" name="Google Shape;707;p43"/>
          <p:cNvCxnSpPr/>
          <p:nvPr/>
        </p:nvCxnSpPr>
        <p:spPr>
          <a:xfrm flipH="1" rot="10800000">
            <a:off x="-329025" y="4087775"/>
            <a:ext cx="3096900" cy="91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4"/>
          <p:cNvSpPr txBox="1"/>
          <p:nvPr>
            <p:ph idx="1" type="subTitle"/>
          </p:nvPr>
        </p:nvSpPr>
        <p:spPr>
          <a:xfrm>
            <a:off x="681900" y="1189675"/>
            <a:ext cx="7780200" cy="3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/>
              <a:t>LLaMA 3 (llama3.2:1b)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/>
              <a:t>A compact local model from Meta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/>
              <a:t>Performs well on structured questions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/>
              <a:t>Fast inference and low resource usage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/>
              <a:t>Occasionally limited in handling abstract prompts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/>
              <a:t>Mistral (mistral:v0.1)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/>
              <a:t>More expressive and creative in responses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/>
              <a:t>Stronger performance on open-ended or nuanced queries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/>
              <a:t>Slightly slower than LLaMA 3 but more detailed answers</a:t>
            </a:r>
            <a:endParaRPr sz="1600"/>
          </a:p>
        </p:txBody>
      </p:sp>
      <p:sp>
        <p:nvSpPr>
          <p:cNvPr id="713" name="Google Shape;713;p44"/>
          <p:cNvSpPr txBox="1"/>
          <p:nvPr>
            <p:ph type="title"/>
          </p:nvPr>
        </p:nvSpPr>
        <p:spPr>
          <a:xfrm>
            <a:off x="720000" y="499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Selection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5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Experimental Design</a:t>
            </a:r>
            <a:endParaRPr sz="2800"/>
          </a:p>
        </p:txBody>
      </p:sp>
      <p:sp>
        <p:nvSpPr>
          <p:cNvPr id="719" name="Google Shape;719;p45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Experiments</a:t>
            </a:r>
            <a:endParaRPr/>
          </a:p>
        </p:txBody>
      </p:sp>
      <p:sp>
        <p:nvSpPr>
          <p:cNvPr id="720" name="Google Shape;720;p45"/>
          <p:cNvSpPr txBox="1"/>
          <p:nvPr>
            <p:ph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721" name="Google Shape;721;p45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722" name="Google Shape;722;p45"/>
            <p:cNvSpPr/>
            <p:nvPr/>
          </p:nvSpPr>
          <p:spPr>
            <a:xfrm>
              <a:off x="8185993" y="219687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5"/>
            <p:cNvSpPr/>
            <p:nvPr/>
          </p:nvSpPr>
          <p:spPr>
            <a:xfrm>
              <a:off x="5504532" y="4432120"/>
              <a:ext cx="3102092" cy="126184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4" name="Google Shape;724;p45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725" name="Google Shape;725;p45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rect b="b" l="l" r="r" t="t"/>
                <a:pathLst>
                  <a:path extrusionOk="0" h="5428" w="18123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45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rect b="b" l="l" r="r" t="t"/>
                <a:pathLst>
                  <a:path extrusionOk="0" h="29368" w="39237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45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rect b="b" l="l" r="r" t="t"/>
                <a:pathLst>
                  <a:path extrusionOk="0" h="26433" w="39237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45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rect b="b" l="l" r="r" t="t"/>
                <a:pathLst>
                  <a:path extrusionOk="0" h="23193" w="36291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45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rect b="b" l="l" r="r" t="t"/>
                <a:pathLst>
                  <a:path extrusionOk="0" h="22962" w="36061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0" name="Google Shape;730;p45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731" name="Google Shape;731;p45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732" name="Google Shape;732;p45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rect b="b" l="l" r="r" t="t"/>
                  <a:pathLst>
                    <a:path extrusionOk="0" h="14745" w="15055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" name="Google Shape;733;p45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rect b="b" l="l" r="r" t="t"/>
                  <a:pathLst>
                    <a:path extrusionOk="0" h="12402" w="12627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34" name="Google Shape;734;p45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rect b="b" l="l" r="r" t="t"/>
                <a:pathLst>
                  <a:path extrusionOk="0" h="5082" w="6303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5" name="Google Shape;735;p45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736" name="Google Shape;736;p45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rect b="b" l="l" r="r" t="t"/>
                <a:pathLst>
                  <a:path extrusionOk="0" h="14704" w="15016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45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rect b="b" l="l" r="r" t="t"/>
                <a:pathLst>
                  <a:path extrusionOk="0" h="12368" w="12587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45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rect b="b" l="l" r="r" t="t"/>
                <a:pathLst>
                  <a:path extrusionOk="0" h="5060" w="6273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9" name="Google Shape;739;p45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740" name="Google Shape;740;p45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rect b="b" l="l" r="r" t="t"/>
                <a:pathLst>
                  <a:path extrusionOk="0" h="13813" w="13812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45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rect b="b" l="l" r="r" t="t"/>
                <a:pathLst>
                  <a:path extrusionOk="0" h="16661" w="16662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45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rect b="b" l="l" r="r" t="t"/>
                <a:pathLst>
                  <a:path extrusionOk="0" h="9566" w="8777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3" name="Google Shape;743;p45"/>
            <p:cNvSpPr/>
            <p:nvPr/>
          </p:nvSpPr>
          <p:spPr>
            <a:xfrm>
              <a:off x="8399355" y="3558815"/>
              <a:ext cx="337021" cy="271928"/>
            </a:xfrm>
            <a:custGeom>
              <a:rect b="b" l="l" r="r" t="t"/>
              <a:pathLst>
                <a:path extrusionOk="0" fill="none" h="4282" w="5307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5"/>
            <p:cNvSpPr/>
            <p:nvPr/>
          </p:nvSpPr>
          <p:spPr>
            <a:xfrm>
              <a:off x="6054669" y="4040401"/>
              <a:ext cx="411957" cy="412274"/>
            </a:xfrm>
            <a:custGeom>
              <a:rect b="b" l="l" r="r" t="t"/>
              <a:pathLst>
                <a:path extrusionOk="0" fill="none" h="6492" w="6487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6379556" y="178092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6" name="Google Shape;746;p45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747" name="Google Shape;747;p45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rect b="b" l="l" r="r" t="t"/>
                <a:pathLst>
                  <a:path extrusionOk="0" h="13767" w="13767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45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rect b="b" l="l" r="r" t="t"/>
                <a:pathLst>
                  <a:path extrusionOk="0" h="16604" w="16615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45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rect b="b" l="l" r="r" t="t"/>
                <a:pathLst>
                  <a:path extrusionOk="0" fill="none" h="6487" w="6492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28575">
                <a:solidFill>
                  <a:schemeClr val="accent4"/>
                </a:solidFill>
                <a:prstDash val="solid"/>
                <a:miter lim="575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0" name="Google Shape;750;p45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751" name="Google Shape;751;p45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45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45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754" name="Google Shape;754;p45"/>
          <p:cNvCxnSpPr>
            <a:stCxn id="719" idx="3"/>
          </p:cNvCxnSpPr>
          <p:nvPr/>
        </p:nvCxnSpPr>
        <p:spPr>
          <a:xfrm flipH="1" rot="10800000">
            <a:off x="4764900" y="1058050"/>
            <a:ext cx="240900" cy="2436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55" name="Google Shape;755;p45"/>
          <p:cNvCxnSpPr/>
          <p:nvPr/>
        </p:nvCxnSpPr>
        <p:spPr>
          <a:xfrm flipH="1" rot="10800000">
            <a:off x="-329025" y="4087775"/>
            <a:ext cx="3096900" cy="91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6"/>
          <p:cNvSpPr txBox="1"/>
          <p:nvPr>
            <p:ph idx="1" type="subTitle"/>
          </p:nvPr>
        </p:nvSpPr>
        <p:spPr>
          <a:xfrm>
            <a:off x="681900" y="1396275"/>
            <a:ext cx="7780200" cy="32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Tested 27 chunking variations (3 sizes × 3 overlaps) to explore how text segmentation affects retrieval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Combined each chunking strategy with three embedding models (MiniLM, MPNet, GTE-Small) to evaluate differences in representation quality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Used Redis as the primary vector database for storing and searching embeddings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Queried each setup using real user questions related to course material</a:t>
            </a:r>
            <a:endParaRPr sz="1600"/>
          </a:p>
        </p:txBody>
      </p:sp>
      <p:sp>
        <p:nvSpPr>
          <p:cNvPr id="761" name="Google Shape;761;p46"/>
          <p:cNvSpPr txBox="1"/>
          <p:nvPr>
            <p:ph type="title"/>
          </p:nvPr>
        </p:nvSpPr>
        <p:spPr>
          <a:xfrm>
            <a:off x="720000" y="738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r>
              <a:rPr lang="en"/>
              <a:t> Experiments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7"/>
          <p:cNvSpPr txBox="1"/>
          <p:nvPr>
            <p:ph idx="1" type="subTitle"/>
          </p:nvPr>
        </p:nvSpPr>
        <p:spPr>
          <a:xfrm>
            <a:off x="681900" y="1396275"/>
            <a:ext cx="7780200" cy="32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Responses were generated using both LLaMA 3 and Mistral, allowing direct comparison of LLM output quality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/>
              <a:t>Logged and reviewed results to assess:</a:t>
            </a:r>
            <a:endParaRPr sz="16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Memory and computation time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Retrieval relevance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LLM response clarity and completeness</a:t>
            </a:r>
            <a:endParaRPr sz="1500"/>
          </a:p>
        </p:txBody>
      </p:sp>
      <p:sp>
        <p:nvSpPr>
          <p:cNvPr id="767" name="Google Shape;767;p47"/>
          <p:cNvSpPr txBox="1"/>
          <p:nvPr>
            <p:ph type="title"/>
          </p:nvPr>
        </p:nvSpPr>
        <p:spPr>
          <a:xfrm>
            <a:off x="720000" y="738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 Experiments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8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Data</a:t>
            </a:r>
            <a:endParaRPr sz="4600"/>
          </a:p>
        </p:txBody>
      </p:sp>
      <p:sp>
        <p:nvSpPr>
          <p:cNvPr id="773" name="Google Shape;773;p48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| Data Interpretation </a:t>
            </a:r>
            <a:endParaRPr/>
          </a:p>
        </p:txBody>
      </p:sp>
      <p:sp>
        <p:nvSpPr>
          <p:cNvPr id="774" name="Google Shape;774;p48"/>
          <p:cNvSpPr txBox="1"/>
          <p:nvPr>
            <p:ph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grpSp>
        <p:nvGrpSpPr>
          <p:cNvPr id="775" name="Google Shape;775;p48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776" name="Google Shape;776;p48"/>
            <p:cNvSpPr/>
            <p:nvPr/>
          </p:nvSpPr>
          <p:spPr>
            <a:xfrm>
              <a:off x="8185993" y="219687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8"/>
            <p:cNvSpPr/>
            <p:nvPr/>
          </p:nvSpPr>
          <p:spPr>
            <a:xfrm>
              <a:off x="5504532" y="4432120"/>
              <a:ext cx="3102092" cy="126184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8" name="Google Shape;778;p48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779" name="Google Shape;779;p48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rect b="b" l="l" r="r" t="t"/>
                <a:pathLst>
                  <a:path extrusionOk="0" h="5428" w="18123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8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rect b="b" l="l" r="r" t="t"/>
                <a:pathLst>
                  <a:path extrusionOk="0" h="29368" w="39237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48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rect b="b" l="l" r="r" t="t"/>
                <a:pathLst>
                  <a:path extrusionOk="0" h="26433" w="39237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48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rect b="b" l="l" r="r" t="t"/>
                <a:pathLst>
                  <a:path extrusionOk="0" h="23193" w="36291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8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rect b="b" l="l" r="r" t="t"/>
                <a:pathLst>
                  <a:path extrusionOk="0" h="22962" w="36061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4" name="Google Shape;784;p48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785" name="Google Shape;785;p48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786" name="Google Shape;786;p48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rect b="b" l="l" r="r" t="t"/>
                  <a:pathLst>
                    <a:path extrusionOk="0" h="14745" w="15055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7" name="Google Shape;787;p48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rect b="b" l="l" r="r" t="t"/>
                  <a:pathLst>
                    <a:path extrusionOk="0" h="12402" w="12627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88" name="Google Shape;788;p48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rect b="b" l="l" r="r" t="t"/>
                <a:pathLst>
                  <a:path extrusionOk="0" h="5082" w="6303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9" name="Google Shape;789;p48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790" name="Google Shape;790;p48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rect b="b" l="l" r="r" t="t"/>
                <a:pathLst>
                  <a:path extrusionOk="0" h="14704" w="15016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48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rect b="b" l="l" r="r" t="t"/>
                <a:pathLst>
                  <a:path extrusionOk="0" h="12368" w="12587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48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rect b="b" l="l" r="r" t="t"/>
                <a:pathLst>
                  <a:path extrusionOk="0" h="5060" w="6273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3" name="Google Shape;793;p48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794" name="Google Shape;794;p48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rect b="b" l="l" r="r" t="t"/>
                <a:pathLst>
                  <a:path extrusionOk="0" h="13813" w="13812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48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rect b="b" l="l" r="r" t="t"/>
                <a:pathLst>
                  <a:path extrusionOk="0" h="16661" w="16662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48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rect b="b" l="l" r="r" t="t"/>
                <a:pathLst>
                  <a:path extrusionOk="0" h="9566" w="8777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7" name="Google Shape;797;p48"/>
            <p:cNvSpPr/>
            <p:nvPr/>
          </p:nvSpPr>
          <p:spPr>
            <a:xfrm>
              <a:off x="8399355" y="3558815"/>
              <a:ext cx="337021" cy="271928"/>
            </a:xfrm>
            <a:custGeom>
              <a:rect b="b" l="l" r="r" t="t"/>
              <a:pathLst>
                <a:path extrusionOk="0" fill="none" h="4282" w="5307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8"/>
            <p:cNvSpPr/>
            <p:nvPr/>
          </p:nvSpPr>
          <p:spPr>
            <a:xfrm>
              <a:off x="6054669" y="4040401"/>
              <a:ext cx="411957" cy="412274"/>
            </a:xfrm>
            <a:custGeom>
              <a:rect b="b" l="l" r="r" t="t"/>
              <a:pathLst>
                <a:path extrusionOk="0" fill="none" h="6492" w="6487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8"/>
            <p:cNvSpPr/>
            <p:nvPr/>
          </p:nvSpPr>
          <p:spPr>
            <a:xfrm>
              <a:off x="6379556" y="178092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0" name="Google Shape;800;p48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801" name="Google Shape;801;p48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rect b="b" l="l" r="r" t="t"/>
                <a:pathLst>
                  <a:path extrusionOk="0" h="13767" w="13767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8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rect b="b" l="l" r="r" t="t"/>
                <a:pathLst>
                  <a:path extrusionOk="0" h="16604" w="16615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8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rect b="b" l="l" r="r" t="t"/>
                <a:pathLst>
                  <a:path extrusionOk="0" fill="none" h="6487" w="6492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28575">
                <a:solidFill>
                  <a:schemeClr val="accent4"/>
                </a:solidFill>
                <a:prstDash val="solid"/>
                <a:miter lim="575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4" name="Google Shape;804;p48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805" name="Google Shape;805;p48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8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8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808" name="Google Shape;808;p48"/>
          <p:cNvCxnSpPr>
            <a:stCxn id="773" idx="3"/>
          </p:cNvCxnSpPr>
          <p:nvPr/>
        </p:nvCxnSpPr>
        <p:spPr>
          <a:xfrm flipH="1" rot="10800000">
            <a:off x="4764900" y="1058050"/>
            <a:ext cx="240900" cy="2436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09" name="Google Shape;809;p48"/>
          <p:cNvCxnSpPr/>
          <p:nvPr/>
        </p:nvCxnSpPr>
        <p:spPr>
          <a:xfrm flipH="1" rot="10800000">
            <a:off x="-329025" y="4087775"/>
            <a:ext cx="3096900" cy="91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1"/>
          <p:cNvSpPr txBox="1"/>
          <p:nvPr>
            <p:ph type="title"/>
          </p:nvPr>
        </p:nvSpPr>
        <p:spPr>
          <a:xfrm>
            <a:off x="726975" y="242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436" name="Google Shape;436;p31"/>
          <p:cNvSpPr txBox="1"/>
          <p:nvPr>
            <p:ph idx="5" type="title"/>
          </p:nvPr>
        </p:nvSpPr>
        <p:spPr>
          <a:xfrm>
            <a:off x="783275" y="1048400"/>
            <a:ext cx="5448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7" name="Google Shape;437;p31"/>
          <p:cNvSpPr txBox="1"/>
          <p:nvPr>
            <p:ph idx="7" type="title"/>
          </p:nvPr>
        </p:nvSpPr>
        <p:spPr>
          <a:xfrm>
            <a:off x="783275" y="1828237"/>
            <a:ext cx="5448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38" name="Google Shape;438;p31"/>
          <p:cNvSpPr txBox="1"/>
          <p:nvPr>
            <p:ph idx="6" type="title"/>
          </p:nvPr>
        </p:nvSpPr>
        <p:spPr>
          <a:xfrm>
            <a:off x="783275" y="2608150"/>
            <a:ext cx="5448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39" name="Google Shape;439;p31"/>
          <p:cNvSpPr txBox="1"/>
          <p:nvPr>
            <p:ph idx="9" type="subTitle"/>
          </p:nvPr>
        </p:nvSpPr>
        <p:spPr>
          <a:xfrm>
            <a:off x="1641745" y="1048400"/>
            <a:ext cx="3910200" cy="4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40" name="Google Shape;440;p31"/>
          <p:cNvSpPr txBox="1"/>
          <p:nvPr>
            <p:ph idx="13" type="subTitle"/>
          </p:nvPr>
        </p:nvSpPr>
        <p:spPr>
          <a:xfrm>
            <a:off x="1641749" y="1828281"/>
            <a:ext cx="3910200" cy="4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Databases</a:t>
            </a:r>
            <a:endParaRPr/>
          </a:p>
        </p:txBody>
      </p:sp>
      <p:sp>
        <p:nvSpPr>
          <p:cNvPr id="441" name="Google Shape;441;p31"/>
          <p:cNvSpPr txBox="1"/>
          <p:nvPr>
            <p:ph idx="14" type="subTitle"/>
          </p:nvPr>
        </p:nvSpPr>
        <p:spPr>
          <a:xfrm>
            <a:off x="1641745" y="2608140"/>
            <a:ext cx="3910200" cy="4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 Models</a:t>
            </a:r>
            <a:endParaRPr/>
          </a:p>
        </p:txBody>
      </p:sp>
      <p:sp>
        <p:nvSpPr>
          <p:cNvPr id="442" name="Google Shape;442;p31"/>
          <p:cNvSpPr txBox="1"/>
          <p:nvPr>
            <p:ph idx="5" type="title"/>
          </p:nvPr>
        </p:nvSpPr>
        <p:spPr>
          <a:xfrm>
            <a:off x="4725100" y="1048400"/>
            <a:ext cx="5613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43" name="Google Shape;443;p31"/>
          <p:cNvSpPr txBox="1"/>
          <p:nvPr>
            <p:ph idx="7" type="title"/>
          </p:nvPr>
        </p:nvSpPr>
        <p:spPr>
          <a:xfrm>
            <a:off x="4725100" y="1816425"/>
            <a:ext cx="5613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444" name="Google Shape;444;p31"/>
          <p:cNvSpPr txBox="1"/>
          <p:nvPr>
            <p:ph idx="6" type="title"/>
          </p:nvPr>
        </p:nvSpPr>
        <p:spPr>
          <a:xfrm>
            <a:off x="4725100" y="2584425"/>
            <a:ext cx="5613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445" name="Google Shape;445;p31"/>
          <p:cNvSpPr txBox="1"/>
          <p:nvPr>
            <p:ph idx="9" type="subTitle"/>
          </p:nvPr>
        </p:nvSpPr>
        <p:spPr>
          <a:xfrm>
            <a:off x="5609644" y="1053600"/>
            <a:ext cx="4029300" cy="4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Design</a:t>
            </a:r>
            <a:endParaRPr/>
          </a:p>
        </p:txBody>
      </p:sp>
      <p:sp>
        <p:nvSpPr>
          <p:cNvPr id="446" name="Google Shape;446;p31"/>
          <p:cNvSpPr txBox="1"/>
          <p:nvPr>
            <p:ph idx="13" type="subTitle"/>
          </p:nvPr>
        </p:nvSpPr>
        <p:spPr>
          <a:xfrm>
            <a:off x="5609650" y="1828225"/>
            <a:ext cx="4029300" cy="4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47" name="Google Shape;447;p31"/>
          <p:cNvSpPr txBox="1"/>
          <p:nvPr>
            <p:ph idx="14" type="subTitle"/>
          </p:nvPr>
        </p:nvSpPr>
        <p:spPr>
          <a:xfrm>
            <a:off x="5609650" y="2608150"/>
            <a:ext cx="3971700" cy="4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448" name="Google Shape;448;p31"/>
          <p:cNvSpPr txBox="1"/>
          <p:nvPr>
            <p:ph idx="9" type="subTitle"/>
          </p:nvPr>
        </p:nvSpPr>
        <p:spPr>
          <a:xfrm>
            <a:off x="1641745" y="3340588"/>
            <a:ext cx="3910200" cy="4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Processing</a:t>
            </a:r>
            <a:endParaRPr/>
          </a:p>
        </p:txBody>
      </p:sp>
      <p:sp>
        <p:nvSpPr>
          <p:cNvPr id="449" name="Google Shape;449;p31"/>
          <p:cNvSpPr txBox="1"/>
          <p:nvPr>
            <p:ph idx="6" type="title"/>
          </p:nvPr>
        </p:nvSpPr>
        <p:spPr>
          <a:xfrm>
            <a:off x="783275" y="3340588"/>
            <a:ext cx="5448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04</a:t>
            </a:r>
            <a:endParaRPr sz="1900"/>
          </a:p>
        </p:txBody>
      </p:sp>
      <p:sp>
        <p:nvSpPr>
          <p:cNvPr id="450" name="Google Shape;450;p31"/>
          <p:cNvSpPr txBox="1"/>
          <p:nvPr>
            <p:ph idx="6" type="title"/>
          </p:nvPr>
        </p:nvSpPr>
        <p:spPr>
          <a:xfrm>
            <a:off x="783275" y="4073025"/>
            <a:ext cx="5448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51" name="Google Shape;451;p31"/>
          <p:cNvSpPr txBox="1"/>
          <p:nvPr>
            <p:ph idx="9" type="subTitle"/>
          </p:nvPr>
        </p:nvSpPr>
        <p:spPr>
          <a:xfrm>
            <a:off x="1641745" y="4073025"/>
            <a:ext cx="3910200" cy="4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LLMs</a:t>
            </a:r>
            <a:endParaRPr/>
          </a:p>
        </p:txBody>
      </p:sp>
      <p:sp>
        <p:nvSpPr>
          <p:cNvPr id="452" name="Google Shape;452;p31"/>
          <p:cNvSpPr txBox="1"/>
          <p:nvPr>
            <p:ph idx="9" type="subTitle"/>
          </p:nvPr>
        </p:nvSpPr>
        <p:spPr>
          <a:xfrm>
            <a:off x="5609650" y="3340600"/>
            <a:ext cx="3541500" cy="4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453" name="Google Shape;453;p31"/>
          <p:cNvSpPr txBox="1"/>
          <p:nvPr>
            <p:ph idx="6" type="title"/>
          </p:nvPr>
        </p:nvSpPr>
        <p:spPr>
          <a:xfrm>
            <a:off x="4725100" y="3340587"/>
            <a:ext cx="561300" cy="4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9"/>
          <p:cNvSpPr txBox="1"/>
          <p:nvPr>
            <p:ph type="title"/>
          </p:nvPr>
        </p:nvSpPr>
        <p:spPr>
          <a:xfrm>
            <a:off x="720000" y="280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pic>
        <p:nvPicPr>
          <p:cNvPr id="815" name="Google Shape;815;p49"/>
          <p:cNvPicPr preferRelativeResize="0"/>
          <p:nvPr/>
        </p:nvPicPr>
        <p:blipFill rotWithShape="1">
          <a:blip r:embed="rId3">
            <a:alphaModFix/>
          </a:blip>
          <a:srcRect b="0" l="10820" r="42114" t="0"/>
          <a:stretch/>
        </p:blipFill>
        <p:spPr>
          <a:xfrm>
            <a:off x="643725" y="995550"/>
            <a:ext cx="3542525" cy="39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5725" y="995538"/>
            <a:ext cx="4767475" cy="3235651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49"/>
          <p:cNvSpPr txBox="1"/>
          <p:nvPr/>
        </p:nvSpPr>
        <p:spPr>
          <a:xfrm>
            <a:off x="4275663" y="4231200"/>
            <a:ext cx="4767600" cy="8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Fig. 1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Pipeline logs of all the combinations between embedded models, vector DBs, and LLMs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(left)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; </a:t>
            </a: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Fig. 2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 sample output of the Mistral LLM response text file </a:t>
            </a:r>
            <a:r>
              <a:rPr i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(right)</a:t>
            </a:r>
            <a:endParaRPr i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0"/>
          <p:cNvSpPr txBox="1"/>
          <p:nvPr>
            <p:ph type="title"/>
          </p:nvPr>
        </p:nvSpPr>
        <p:spPr>
          <a:xfrm>
            <a:off x="720000" y="483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(cont.)</a:t>
            </a:r>
            <a:endParaRPr/>
          </a:p>
        </p:txBody>
      </p:sp>
      <p:pic>
        <p:nvPicPr>
          <p:cNvPr id="823" name="Google Shape;823;p50" title="Screenshot 2025-03-26 at 10.54.10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800" y="1270150"/>
            <a:ext cx="7848400" cy="173287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50"/>
          <p:cNvSpPr txBox="1"/>
          <p:nvPr/>
        </p:nvSpPr>
        <p:spPr>
          <a:xfrm>
            <a:off x="649800" y="3105725"/>
            <a:ext cx="78330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Fig. 3 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Table of embedded model comparisons between MiniLM, MPNet, and GTE-Small between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computation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time, memory usage, average cosine similarity, and overall retrieval quality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Interpretation</a:t>
            </a:r>
            <a:endParaRPr/>
          </a:p>
        </p:txBody>
      </p:sp>
      <p:sp>
        <p:nvSpPr>
          <p:cNvPr id="830" name="Google Shape;830;p51"/>
          <p:cNvSpPr txBox="1"/>
          <p:nvPr/>
        </p:nvSpPr>
        <p:spPr>
          <a:xfrm>
            <a:off x="680200" y="1199675"/>
            <a:ext cx="7603500" cy="3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Response Quality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We assessed the clarity, accuracy, and relevance of the generated answers (This was done through manual evaluation on a 1–5 scale)</a:t>
            </a:r>
            <a:b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Latency (Response Time)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We measured how long each pipeline took to return a response after receiving a query (This helped us understand the trade-off between speed and quality)</a:t>
            </a:r>
            <a:b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Token Usage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We tracked how many tokens were generated per response (This gave insight into verbosity and completeness)</a:t>
            </a:r>
            <a:b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Memory Usage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We recorded the amount of memory each embedding model used during retrieval (This was important for understanding deployment feasibility on limited hardware)</a:t>
            </a:r>
            <a:b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Semantic Similarity Scores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We calculated similarity between the user’s query and the retrieved chunks using cosine similarity (Higher scores indicated better matches)</a:t>
            </a:r>
            <a:b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Context Retention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We evaluated how well each model maintained coherence in multi-turn conversations or when responding to compound questions</a:t>
            </a:r>
            <a:endParaRPr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2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Data Analysis</a:t>
            </a:r>
            <a:endParaRPr sz="4300"/>
          </a:p>
        </p:txBody>
      </p:sp>
      <p:sp>
        <p:nvSpPr>
          <p:cNvPr id="836" name="Google Shape;836;p52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of User Questions | Parameters</a:t>
            </a:r>
            <a:endParaRPr/>
          </a:p>
        </p:txBody>
      </p:sp>
      <p:sp>
        <p:nvSpPr>
          <p:cNvPr id="837" name="Google Shape;837;p52"/>
          <p:cNvSpPr txBox="1"/>
          <p:nvPr>
            <p:ph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grpSp>
        <p:nvGrpSpPr>
          <p:cNvPr id="838" name="Google Shape;838;p52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839" name="Google Shape;839;p52"/>
            <p:cNvSpPr/>
            <p:nvPr/>
          </p:nvSpPr>
          <p:spPr>
            <a:xfrm>
              <a:off x="8185993" y="219687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2"/>
            <p:cNvSpPr/>
            <p:nvPr/>
          </p:nvSpPr>
          <p:spPr>
            <a:xfrm>
              <a:off x="5504532" y="4432120"/>
              <a:ext cx="3102092" cy="126184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1" name="Google Shape;841;p52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842" name="Google Shape;842;p52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rect b="b" l="l" r="r" t="t"/>
                <a:pathLst>
                  <a:path extrusionOk="0" h="5428" w="18123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52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rect b="b" l="l" r="r" t="t"/>
                <a:pathLst>
                  <a:path extrusionOk="0" h="29368" w="39237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52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rect b="b" l="l" r="r" t="t"/>
                <a:pathLst>
                  <a:path extrusionOk="0" h="26433" w="39237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52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rect b="b" l="l" r="r" t="t"/>
                <a:pathLst>
                  <a:path extrusionOk="0" h="23193" w="36291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52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rect b="b" l="l" r="r" t="t"/>
                <a:pathLst>
                  <a:path extrusionOk="0" h="22962" w="36061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7" name="Google Shape;847;p52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848" name="Google Shape;848;p52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849" name="Google Shape;849;p52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rect b="b" l="l" r="r" t="t"/>
                  <a:pathLst>
                    <a:path extrusionOk="0" h="14745" w="15055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52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rect b="b" l="l" r="r" t="t"/>
                  <a:pathLst>
                    <a:path extrusionOk="0" h="12402" w="12627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51" name="Google Shape;851;p52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rect b="b" l="l" r="r" t="t"/>
                <a:pathLst>
                  <a:path extrusionOk="0" h="5082" w="6303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52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853" name="Google Shape;853;p52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rect b="b" l="l" r="r" t="t"/>
                <a:pathLst>
                  <a:path extrusionOk="0" h="14704" w="15016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52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rect b="b" l="l" r="r" t="t"/>
                <a:pathLst>
                  <a:path extrusionOk="0" h="12368" w="12587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52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rect b="b" l="l" r="r" t="t"/>
                <a:pathLst>
                  <a:path extrusionOk="0" h="5060" w="6273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6" name="Google Shape;856;p52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857" name="Google Shape;857;p52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rect b="b" l="l" r="r" t="t"/>
                <a:pathLst>
                  <a:path extrusionOk="0" h="13813" w="13812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52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rect b="b" l="l" r="r" t="t"/>
                <a:pathLst>
                  <a:path extrusionOk="0" h="16661" w="16662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52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rect b="b" l="l" r="r" t="t"/>
                <a:pathLst>
                  <a:path extrusionOk="0" h="9566" w="8777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60" name="Google Shape;860;p52"/>
            <p:cNvSpPr/>
            <p:nvPr/>
          </p:nvSpPr>
          <p:spPr>
            <a:xfrm>
              <a:off x="8399355" y="3558815"/>
              <a:ext cx="337021" cy="271928"/>
            </a:xfrm>
            <a:custGeom>
              <a:rect b="b" l="l" r="r" t="t"/>
              <a:pathLst>
                <a:path extrusionOk="0" fill="none" h="4282" w="5307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2"/>
            <p:cNvSpPr/>
            <p:nvPr/>
          </p:nvSpPr>
          <p:spPr>
            <a:xfrm>
              <a:off x="6054669" y="4040401"/>
              <a:ext cx="411957" cy="412274"/>
            </a:xfrm>
            <a:custGeom>
              <a:rect b="b" l="l" r="r" t="t"/>
              <a:pathLst>
                <a:path extrusionOk="0" fill="none" h="6492" w="6487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2"/>
            <p:cNvSpPr/>
            <p:nvPr/>
          </p:nvSpPr>
          <p:spPr>
            <a:xfrm>
              <a:off x="6379556" y="178092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3" name="Google Shape;863;p52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864" name="Google Shape;864;p52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rect b="b" l="l" r="r" t="t"/>
                <a:pathLst>
                  <a:path extrusionOk="0" h="13767" w="13767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52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rect b="b" l="l" r="r" t="t"/>
                <a:pathLst>
                  <a:path extrusionOk="0" h="16604" w="16615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52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rect b="b" l="l" r="r" t="t"/>
                <a:pathLst>
                  <a:path extrusionOk="0" fill="none" h="6487" w="6492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28575">
                <a:solidFill>
                  <a:schemeClr val="accent4"/>
                </a:solidFill>
                <a:prstDash val="solid"/>
                <a:miter lim="575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7" name="Google Shape;867;p52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868" name="Google Shape;868;p52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52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52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871" name="Google Shape;871;p52"/>
          <p:cNvCxnSpPr>
            <a:stCxn id="836" idx="3"/>
          </p:cNvCxnSpPr>
          <p:nvPr/>
        </p:nvCxnSpPr>
        <p:spPr>
          <a:xfrm flipH="1" rot="10800000">
            <a:off x="4764900" y="1058050"/>
            <a:ext cx="240900" cy="2436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72" name="Google Shape;872;p52"/>
          <p:cNvCxnSpPr/>
          <p:nvPr/>
        </p:nvCxnSpPr>
        <p:spPr>
          <a:xfrm flipH="1" rot="10800000">
            <a:off x="-329025" y="4087775"/>
            <a:ext cx="3096900" cy="91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53"/>
          <p:cNvSpPr txBox="1"/>
          <p:nvPr>
            <p:ph type="title"/>
          </p:nvPr>
        </p:nvSpPr>
        <p:spPr>
          <a:xfrm>
            <a:off x="720000" y="7168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of User Questions</a:t>
            </a:r>
            <a:endParaRPr/>
          </a:p>
        </p:txBody>
      </p:sp>
      <p:sp>
        <p:nvSpPr>
          <p:cNvPr id="878" name="Google Shape;878;p53"/>
          <p:cNvSpPr txBox="1"/>
          <p:nvPr>
            <p:ph idx="2" type="subTitle"/>
          </p:nvPr>
        </p:nvSpPr>
        <p:spPr>
          <a:xfrm>
            <a:off x="903900" y="1385675"/>
            <a:ext cx="7248000" cy="21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What is the purpose of data replication?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Explain key-value databases with examples.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How does the AVL tree maintain balance?</a:t>
            </a:r>
            <a:endParaRPr sz="19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4"/>
          <p:cNvSpPr txBox="1"/>
          <p:nvPr>
            <p:ph type="title"/>
          </p:nvPr>
        </p:nvSpPr>
        <p:spPr>
          <a:xfrm>
            <a:off x="720000" y="3751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</a:t>
            </a:r>
            <a:endParaRPr/>
          </a:p>
        </p:txBody>
      </p:sp>
      <p:sp>
        <p:nvSpPr>
          <p:cNvPr id="884" name="Google Shape;884;p54"/>
          <p:cNvSpPr txBox="1"/>
          <p:nvPr>
            <p:ph idx="2" type="subTitle"/>
          </p:nvPr>
        </p:nvSpPr>
        <p:spPr>
          <a:xfrm>
            <a:off x="778050" y="1061425"/>
            <a:ext cx="7442700" cy="30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Accuracy &amp; Fluency</a:t>
            </a:r>
            <a:r>
              <a:rPr lang="en"/>
              <a:t>:</a:t>
            </a:r>
            <a:br>
              <a:rPr lang="en"/>
            </a:br>
            <a:r>
              <a:rPr lang="en"/>
              <a:t> </a:t>
            </a:r>
            <a:r>
              <a:rPr i="1" lang="en"/>
              <a:t>Mistral</a:t>
            </a:r>
            <a:r>
              <a:rPr lang="en"/>
              <a:t> produced more accurate, coherent, and context-aware responses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Speed &amp; Efficiency</a:t>
            </a:r>
            <a:r>
              <a:rPr lang="en"/>
              <a:t>:</a:t>
            </a:r>
            <a:br>
              <a:rPr lang="en"/>
            </a:br>
            <a:r>
              <a:rPr lang="en"/>
              <a:t> </a:t>
            </a:r>
            <a:r>
              <a:rPr i="1" lang="en"/>
              <a:t>Llama3.2:1b</a:t>
            </a:r>
            <a:r>
              <a:rPr lang="en"/>
              <a:t> was faster and more lightweight, better for low-resource environments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Domain Understanding</a:t>
            </a:r>
            <a:r>
              <a:rPr lang="en"/>
              <a:t>:</a:t>
            </a:r>
            <a:br>
              <a:rPr lang="en"/>
            </a:br>
            <a:r>
              <a:rPr lang="en"/>
              <a:t> </a:t>
            </a:r>
            <a:r>
              <a:rPr i="1" lang="en"/>
              <a:t>Mistral</a:t>
            </a:r>
            <a:r>
              <a:rPr lang="en"/>
              <a:t> handled technical language and tone more effectively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Robustness</a:t>
            </a:r>
            <a:r>
              <a:rPr lang="en"/>
              <a:t>:</a:t>
            </a:r>
            <a:br>
              <a:rPr lang="en"/>
            </a:br>
            <a:r>
              <a:rPr lang="en"/>
              <a:t> </a:t>
            </a:r>
            <a:r>
              <a:rPr i="1" lang="en"/>
              <a:t>Mistral</a:t>
            </a:r>
            <a:r>
              <a:rPr lang="en"/>
              <a:t> showed greater reliability under edge cases and adversarial inputs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5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Recommendation</a:t>
            </a:r>
            <a:endParaRPr sz="3200"/>
          </a:p>
        </p:txBody>
      </p:sp>
      <p:sp>
        <p:nvSpPr>
          <p:cNvPr id="890" name="Google Shape;890;p55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is better for an exam?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1" name="Google Shape;891;p55"/>
          <p:cNvSpPr txBox="1"/>
          <p:nvPr>
            <p:ph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grpSp>
        <p:nvGrpSpPr>
          <p:cNvPr id="892" name="Google Shape;892;p55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893" name="Google Shape;893;p55"/>
            <p:cNvSpPr/>
            <p:nvPr/>
          </p:nvSpPr>
          <p:spPr>
            <a:xfrm>
              <a:off x="8185993" y="219687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5"/>
            <p:cNvSpPr/>
            <p:nvPr/>
          </p:nvSpPr>
          <p:spPr>
            <a:xfrm>
              <a:off x="5504532" y="4432120"/>
              <a:ext cx="3102092" cy="126184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5" name="Google Shape;895;p55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896" name="Google Shape;896;p55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rect b="b" l="l" r="r" t="t"/>
                <a:pathLst>
                  <a:path extrusionOk="0" h="5428" w="18123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55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rect b="b" l="l" r="r" t="t"/>
                <a:pathLst>
                  <a:path extrusionOk="0" h="29368" w="39237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55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rect b="b" l="l" r="r" t="t"/>
                <a:pathLst>
                  <a:path extrusionOk="0" h="26433" w="39237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55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rect b="b" l="l" r="r" t="t"/>
                <a:pathLst>
                  <a:path extrusionOk="0" h="23193" w="36291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55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rect b="b" l="l" r="r" t="t"/>
                <a:pathLst>
                  <a:path extrusionOk="0" h="22962" w="36061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1" name="Google Shape;901;p55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902" name="Google Shape;902;p55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903" name="Google Shape;903;p55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rect b="b" l="l" r="r" t="t"/>
                  <a:pathLst>
                    <a:path extrusionOk="0" h="14745" w="15055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" name="Google Shape;904;p55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rect b="b" l="l" r="r" t="t"/>
                  <a:pathLst>
                    <a:path extrusionOk="0" h="12402" w="12627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05" name="Google Shape;905;p55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rect b="b" l="l" r="r" t="t"/>
                <a:pathLst>
                  <a:path extrusionOk="0" h="5082" w="6303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6" name="Google Shape;906;p55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907" name="Google Shape;907;p55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rect b="b" l="l" r="r" t="t"/>
                <a:pathLst>
                  <a:path extrusionOk="0" h="14704" w="15016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55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rect b="b" l="l" r="r" t="t"/>
                <a:pathLst>
                  <a:path extrusionOk="0" h="12368" w="12587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55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rect b="b" l="l" r="r" t="t"/>
                <a:pathLst>
                  <a:path extrusionOk="0" h="5060" w="6273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0" name="Google Shape;910;p55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911" name="Google Shape;911;p55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rect b="b" l="l" r="r" t="t"/>
                <a:pathLst>
                  <a:path extrusionOk="0" h="13813" w="13812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55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rect b="b" l="l" r="r" t="t"/>
                <a:pathLst>
                  <a:path extrusionOk="0" h="16661" w="16662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55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rect b="b" l="l" r="r" t="t"/>
                <a:pathLst>
                  <a:path extrusionOk="0" h="9566" w="8777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4" name="Google Shape;914;p55"/>
            <p:cNvSpPr/>
            <p:nvPr/>
          </p:nvSpPr>
          <p:spPr>
            <a:xfrm>
              <a:off x="8399355" y="3558815"/>
              <a:ext cx="337021" cy="271928"/>
            </a:xfrm>
            <a:custGeom>
              <a:rect b="b" l="l" r="r" t="t"/>
              <a:pathLst>
                <a:path extrusionOk="0" fill="none" h="4282" w="5307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5"/>
            <p:cNvSpPr/>
            <p:nvPr/>
          </p:nvSpPr>
          <p:spPr>
            <a:xfrm>
              <a:off x="6054669" y="4040401"/>
              <a:ext cx="411957" cy="412274"/>
            </a:xfrm>
            <a:custGeom>
              <a:rect b="b" l="l" r="r" t="t"/>
              <a:pathLst>
                <a:path extrusionOk="0" fill="none" h="6492" w="6487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5"/>
            <p:cNvSpPr/>
            <p:nvPr/>
          </p:nvSpPr>
          <p:spPr>
            <a:xfrm>
              <a:off x="6379556" y="178092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7" name="Google Shape;917;p55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918" name="Google Shape;918;p55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rect b="b" l="l" r="r" t="t"/>
                <a:pathLst>
                  <a:path extrusionOk="0" h="13767" w="13767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55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rect b="b" l="l" r="r" t="t"/>
                <a:pathLst>
                  <a:path extrusionOk="0" h="16604" w="16615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55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rect b="b" l="l" r="r" t="t"/>
                <a:pathLst>
                  <a:path extrusionOk="0" fill="none" h="6487" w="6492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28575">
                <a:solidFill>
                  <a:schemeClr val="accent4"/>
                </a:solidFill>
                <a:prstDash val="solid"/>
                <a:miter lim="575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21" name="Google Shape;921;p55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922" name="Google Shape;922;p55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55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55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925" name="Google Shape;925;p55"/>
          <p:cNvCxnSpPr>
            <a:stCxn id="890" idx="3"/>
          </p:cNvCxnSpPr>
          <p:nvPr/>
        </p:nvCxnSpPr>
        <p:spPr>
          <a:xfrm flipH="1" rot="10800000">
            <a:off x="4764900" y="1058050"/>
            <a:ext cx="240900" cy="2436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26" name="Google Shape;926;p55"/>
          <p:cNvCxnSpPr/>
          <p:nvPr/>
        </p:nvCxnSpPr>
        <p:spPr>
          <a:xfrm flipH="1" rot="10800000">
            <a:off x="-329025" y="4087775"/>
            <a:ext cx="3096900" cy="91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56"/>
          <p:cNvSpPr txBox="1"/>
          <p:nvPr>
            <p:ph idx="1" type="subTitle"/>
          </p:nvPr>
        </p:nvSpPr>
        <p:spPr>
          <a:xfrm>
            <a:off x="532650" y="1124400"/>
            <a:ext cx="8078700" cy="391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/>
              <a:t>Clear, Focused Responses:</a:t>
            </a:r>
            <a:br>
              <a:rPr b="1" lang="en" sz="1200"/>
            </a:br>
            <a:r>
              <a:rPr lang="en" sz="1200"/>
              <a:t>Mistral excels at generating concise, easy-to-understand answers (perfect for studying)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/>
              <a:t>Lightweight &amp; Efficient:</a:t>
            </a:r>
            <a:br>
              <a:rPr b="1" lang="en" sz="1200"/>
            </a:br>
            <a:r>
              <a:rPr lang="en" sz="1200"/>
              <a:t>Runs smoothly on limited resources, ideal for a small team without access to heavy infrastructure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/>
              <a:t>Strong Context Handling:</a:t>
            </a:r>
            <a:br>
              <a:rPr b="1" lang="en" sz="1200"/>
            </a:br>
            <a:r>
              <a:rPr lang="en" sz="1200"/>
              <a:t>Great at rephrasing notes and connecting related concepts (helpful for reviewing and clarifying material)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/>
              <a:t>Reliable on Academic Content:</a:t>
            </a:r>
            <a:br>
              <a:rPr b="1" lang="en" sz="1200"/>
            </a:br>
            <a:r>
              <a:rPr lang="en" sz="1200"/>
              <a:t>Performs well in technical and educational domains, especially when grounded with retrieved content</a:t>
            </a:r>
            <a:endParaRPr sz="1200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For a team of 2 building a focused, exam-ready study assistant, Mistral is the right balance of clarity, performance, and deployability—helping students not just find answers, but </a:t>
            </a:r>
            <a:r>
              <a:rPr i="1" lang="en" sz="1200"/>
              <a:t>understand</a:t>
            </a:r>
            <a:r>
              <a:rPr lang="en" sz="1200"/>
              <a:t> them</a:t>
            </a:r>
            <a:endParaRPr sz="1200"/>
          </a:p>
        </p:txBody>
      </p:sp>
      <p:sp>
        <p:nvSpPr>
          <p:cNvPr id="932" name="Google Shape;932;p56"/>
          <p:cNvSpPr txBox="1"/>
          <p:nvPr>
            <p:ph type="title"/>
          </p:nvPr>
        </p:nvSpPr>
        <p:spPr>
          <a:xfrm>
            <a:off x="720000" y="443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Recommendation - </a:t>
            </a:r>
            <a:r>
              <a:rPr lang="en">
                <a:solidFill>
                  <a:srgbClr val="4A86E8"/>
                </a:solidFill>
              </a:rPr>
              <a:t>Mistral</a:t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2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Overview</a:t>
            </a:r>
            <a:endParaRPr sz="4300"/>
          </a:p>
        </p:txBody>
      </p:sp>
      <p:sp>
        <p:nvSpPr>
          <p:cNvPr id="459" name="Google Shape;459;p32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  <p:sp>
        <p:nvSpPr>
          <p:cNvPr id="460" name="Google Shape;460;p32"/>
          <p:cNvSpPr txBox="1"/>
          <p:nvPr>
            <p:ph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61" name="Google Shape;461;p32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462" name="Google Shape;462;p32"/>
            <p:cNvSpPr/>
            <p:nvPr/>
          </p:nvSpPr>
          <p:spPr>
            <a:xfrm>
              <a:off x="8185993" y="219687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2"/>
            <p:cNvSpPr/>
            <p:nvPr/>
          </p:nvSpPr>
          <p:spPr>
            <a:xfrm>
              <a:off x="5504532" y="4432120"/>
              <a:ext cx="3102092" cy="126184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4" name="Google Shape;464;p32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465" name="Google Shape;465;p32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rect b="b" l="l" r="r" t="t"/>
                <a:pathLst>
                  <a:path extrusionOk="0" h="5428" w="18123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rect b="b" l="l" r="r" t="t"/>
                <a:pathLst>
                  <a:path extrusionOk="0" h="29368" w="39237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rect b="b" l="l" r="r" t="t"/>
                <a:pathLst>
                  <a:path extrusionOk="0" h="26433" w="39237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2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rect b="b" l="l" r="r" t="t"/>
                <a:pathLst>
                  <a:path extrusionOk="0" h="23193" w="36291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2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rect b="b" l="l" r="r" t="t"/>
                <a:pathLst>
                  <a:path extrusionOk="0" h="22962" w="36061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0" name="Google Shape;470;p32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471" name="Google Shape;471;p32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472" name="Google Shape;472;p32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rect b="b" l="l" r="r" t="t"/>
                  <a:pathLst>
                    <a:path extrusionOk="0" h="14745" w="15055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rect b="b" l="l" r="r" t="t"/>
                  <a:pathLst>
                    <a:path extrusionOk="0" h="12402" w="12627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74" name="Google Shape;474;p32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rect b="b" l="l" r="r" t="t"/>
                <a:pathLst>
                  <a:path extrusionOk="0" h="5082" w="6303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32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476" name="Google Shape;476;p32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rect b="b" l="l" r="r" t="t"/>
                <a:pathLst>
                  <a:path extrusionOk="0" h="14704" w="15016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2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rect b="b" l="l" r="r" t="t"/>
                <a:pathLst>
                  <a:path extrusionOk="0" h="12368" w="12587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2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rect b="b" l="l" r="r" t="t"/>
                <a:pathLst>
                  <a:path extrusionOk="0" h="5060" w="6273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9" name="Google Shape;479;p32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480" name="Google Shape;480;p32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rect b="b" l="l" r="r" t="t"/>
                <a:pathLst>
                  <a:path extrusionOk="0" h="13813" w="13812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rect b="b" l="l" r="r" t="t"/>
                <a:pathLst>
                  <a:path extrusionOk="0" h="16661" w="16662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rect b="b" l="l" r="r" t="t"/>
                <a:pathLst>
                  <a:path extrusionOk="0" h="9566" w="8777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3" name="Google Shape;483;p32"/>
            <p:cNvSpPr/>
            <p:nvPr/>
          </p:nvSpPr>
          <p:spPr>
            <a:xfrm>
              <a:off x="8399355" y="3558815"/>
              <a:ext cx="337021" cy="271928"/>
            </a:xfrm>
            <a:custGeom>
              <a:rect b="b" l="l" r="r" t="t"/>
              <a:pathLst>
                <a:path extrusionOk="0" fill="none" h="4282" w="5307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2"/>
            <p:cNvSpPr/>
            <p:nvPr/>
          </p:nvSpPr>
          <p:spPr>
            <a:xfrm>
              <a:off x="6054669" y="4040401"/>
              <a:ext cx="411957" cy="412274"/>
            </a:xfrm>
            <a:custGeom>
              <a:rect b="b" l="l" r="r" t="t"/>
              <a:pathLst>
                <a:path extrusionOk="0" fill="none" h="6492" w="6487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2"/>
            <p:cNvSpPr/>
            <p:nvPr/>
          </p:nvSpPr>
          <p:spPr>
            <a:xfrm>
              <a:off x="6379556" y="178092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6" name="Google Shape;486;p32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487" name="Google Shape;487;p32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rect b="b" l="l" r="r" t="t"/>
                <a:pathLst>
                  <a:path extrusionOk="0" h="13767" w="13767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rect b="b" l="l" r="r" t="t"/>
                <a:pathLst>
                  <a:path extrusionOk="0" h="16604" w="16615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rect b="b" l="l" r="r" t="t"/>
                <a:pathLst>
                  <a:path extrusionOk="0" fill="none" h="6487" w="6492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28575">
                <a:solidFill>
                  <a:schemeClr val="accent4"/>
                </a:solidFill>
                <a:prstDash val="solid"/>
                <a:miter lim="575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0" name="Google Shape;490;p32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491" name="Google Shape;491;p32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494" name="Google Shape;494;p32"/>
          <p:cNvCxnSpPr>
            <a:stCxn id="459" idx="3"/>
          </p:cNvCxnSpPr>
          <p:nvPr/>
        </p:nvCxnSpPr>
        <p:spPr>
          <a:xfrm flipH="1" rot="10800000">
            <a:off x="4764900" y="1058050"/>
            <a:ext cx="240900" cy="2436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95" name="Google Shape;495;p32"/>
          <p:cNvCxnSpPr/>
          <p:nvPr/>
        </p:nvCxnSpPr>
        <p:spPr>
          <a:xfrm flipH="1" rot="10800000">
            <a:off x="-329025" y="4087775"/>
            <a:ext cx="3096900" cy="91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3"/>
          <p:cNvSpPr txBox="1"/>
          <p:nvPr>
            <p:ph type="title"/>
          </p:nvPr>
        </p:nvSpPr>
        <p:spPr>
          <a:xfrm>
            <a:off x="720000" y="416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  <p:sp>
        <p:nvSpPr>
          <p:cNvPr id="501" name="Google Shape;501;p33"/>
          <p:cNvSpPr txBox="1"/>
          <p:nvPr>
            <p:ph idx="2" type="subTitle"/>
          </p:nvPr>
        </p:nvSpPr>
        <p:spPr>
          <a:xfrm>
            <a:off x="720000" y="1179200"/>
            <a:ext cx="7389000" cy="27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Our project involves building a local Retrieval-Augmented Generation (RAG) system that enables users to query DS4300 course materials collected throughout the semester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 implemented a full pipeline that extracts and preprocesses text, explores multiple chunking strategies, compares three embedding models, and tests vector storage using Redis, FAISS, and ChromaDB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Retrieved content is fed into local LLMs (Llama 3 and Mistral) to generate natural language responses 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system evaluates performance based on speed, memory usage, and output quality across different configurations 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4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Vector Databases</a:t>
            </a:r>
            <a:endParaRPr sz="3300"/>
          </a:p>
        </p:txBody>
      </p:sp>
      <p:sp>
        <p:nvSpPr>
          <p:cNvPr id="507" name="Google Shape;507;p34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Selection | Results</a:t>
            </a:r>
            <a:endParaRPr/>
          </a:p>
        </p:txBody>
      </p:sp>
      <p:sp>
        <p:nvSpPr>
          <p:cNvPr id="508" name="Google Shape;508;p34"/>
          <p:cNvSpPr txBox="1"/>
          <p:nvPr>
            <p:ph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09" name="Google Shape;509;p34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510" name="Google Shape;510;p34"/>
            <p:cNvSpPr/>
            <p:nvPr/>
          </p:nvSpPr>
          <p:spPr>
            <a:xfrm>
              <a:off x="8185993" y="219687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4"/>
            <p:cNvSpPr/>
            <p:nvPr/>
          </p:nvSpPr>
          <p:spPr>
            <a:xfrm>
              <a:off x="5504532" y="4432120"/>
              <a:ext cx="3102092" cy="126184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2" name="Google Shape;512;p34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513" name="Google Shape;513;p34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rect b="b" l="l" r="r" t="t"/>
                <a:pathLst>
                  <a:path extrusionOk="0" h="5428" w="18123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4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rect b="b" l="l" r="r" t="t"/>
                <a:pathLst>
                  <a:path extrusionOk="0" h="29368" w="39237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4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rect b="b" l="l" r="r" t="t"/>
                <a:pathLst>
                  <a:path extrusionOk="0" h="26433" w="39237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34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rect b="b" l="l" r="r" t="t"/>
                <a:pathLst>
                  <a:path extrusionOk="0" h="23193" w="36291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34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rect b="b" l="l" r="r" t="t"/>
                <a:pathLst>
                  <a:path extrusionOk="0" h="22962" w="36061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34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519" name="Google Shape;519;p34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520" name="Google Shape;520;p34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rect b="b" l="l" r="r" t="t"/>
                  <a:pathLst>
                    <a:path extrusionOk="0" h="14745" w="15055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34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rect b="b" l="l" r="r" t="t"/>
                  <a:pathLst>
                    <a:path extrusionOk="0" h="12402" w="12627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22" name="Google Shape;522;p34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rect b="b" l="l" r="r" t="t"/>
                <a:pathLst>
                  <a:path extrusionOk="0" h="5082" w="6303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3" name="Google Shape;523;p34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524" name="Google Shape;524;p34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rect b="b" l="l" r="r" t="t"/>
                <a:pathLst>
                  <a:path extrusionOk="0" h="14704" w="15016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4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rect b="b" l="l" r="r" t="t"/>
                <a:pathLst>
                  <a:path extrusionOk="0" h="12368" w="12587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4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rect b="b" l="l" r="r" t="t"/>
                <a:pathLst>
                  <a:path extrusionOk="0" h="5060" w="6273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7" name="Google Shape;527;p34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528" name="Google Shape;528;p34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rect b="b" l="l" r="r" t="t"/>
                <a:pathLst>
                  <a:path extrusionOk="0" h="13813" w="13812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4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rect b="b" l="l" r="r" t="t"/>
                <a:pathLst>
                  <a:path extrusionOk="0" h="16661" w="16662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4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rect b="b" l="l" r="r" t="t"/>
                <a:pathLst>
                  <a:path extrusionOk="0" h="9566" w="8777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1" name="Google Shape;531;p34"/>
            <p:cNvSpPr/>
            <p:nvPr/>
          </p:nvSpPr>
          <p:spPr>
            <a:xfrm>
              <a:off x="8399355" y="3558815"/>
              <a:ext cx="337021" cy="271928"/>
            </a:xfrm>
            <a:custGeom>
              <a:rect b="b" l="l" r="r" t="t"/>
              <a:pathLst>
                <a:path extrusionOk="0" fill="none" h="4282" w="5307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4"/>
            <p:cNvSpPr/>
            <p:nvPr/>
          </p:nvSpPr>
          <p:spPr>
            <a:xfrm>
              <a:off x="6054669" y="4040401"/>
              <a:ext cx="411957" cy="412274"/>
            </a:xfrm>
            <a:custGeom>
              <a:rect b="b" l="l" r="r" t="t"/>
              <a:pathLst>
                <a:path extrusionOk="0" fill="none" h="6492" w="6487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6379556" y="178092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4" name="Google Shape;534;p34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535" name="Google Shape;535;p34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rect b="b" l="l" r="r" t="t"/>
                <a:pathLst>
                  <a:path extrusionOk="0" h="13767" w="13767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4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rect b="b" l="l" r="r" t="t"/>
                <a:pathLst>
                  <a:path extrusionOk="0" h="16604" w="16615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4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rect b="b" l="l" r="r" t="t"/>
                <a:pathLst>
                  <a:path extrusionOk="0" fill="none" h="6487" w="6492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28575">
                <a:solidFill>
                  <a:schemeClr val="accent4"/>
                </a:solidFill>
                <a:prstDash val="solid"/>
                <a:miter lim="575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8" name="Google Shape;538;p34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539" name="Google Shape;539;p34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4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4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542" name="Google Shape;542;p34"/>
          <p:cNvCxnSpPr>
            <a:stCxn id="507" idx="3"/>
          </p:cNvCxnSpPr>
          <p:nvPr/>
        </p:nvCxnSpPr>
        <p:spPr>
          <a:xfrm flipH="1" rot="10800000">
            <a:off x="4764900" y="1058050"/>
            <a:ext cx="240900" cy="2436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3" name="Google Shape;543;p34"/>
          <p:cNvCxnSpPr/>
          <p:nvPr/>
        </p:nvCxnSpPr>
        <p:spPr>
          <a:xfrm flipH="1" rot="10800000">
            <a:off x="-329025" y="4087775"/>
            <a:ext cx="3096900" cy="91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5"/>
          <p:cNvSpPr txBox="1"/>
          <p:nvPr>
            <p:ph idx="1" type="subTitle"/>
          </p:nvPr>
        </p:nvSpPr>
        <p:spPr>
          <a:xfrm>
            <a:off x="681900" y="1178775"/>
            <a:ext cx="7780200" cy="3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/>
              <a:t>Redis Vector DB</a:t>
            </a:r>
            <a:endParaRPr b="1" sz="16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In-memory, fast retrieval with HNSW indexing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Great performance, but higher memory usage</a:t>
            </a:r>
            <a:endParaRPr sz="15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/>
              <a:t>ChromaDB</a:t>
            </a:r>
            <a:endParaRPr b="1" sz="16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Simple, disk-based vector DB for local setups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Easy to use, slower indexing in our tests</a:t>
            </a:r>
            <a:endParaRPr sz="15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/>
              <a:t>FAISS</a:t>
            </a:r>
            <a:endParaRPr b="1" sz="16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High-speed library for similarity search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Efficient and lightweight, but lacks built-in metadata handling</a:t>
            </a:r>
            <a:endParaRPr sz="1500">
              <a:solidFill>
                <a:srgbClr val="000000"/>
              </a:solidFill>
            </a:endParaRPr>
          </a:p>
        </p:txBody>
      </p:sp>
      <p:sp>
        <p:nvSpPr>
          <p:cNvPr id="549" name="Google Shape;549;p35"/>
          <p:cNvSpPr txBox="1"/>
          <p:nvPr>
            <p:ph type="title"/>
          </p:nvPr>
        </p:nvSpPr>
        <p:spPr>
          <a:xfrm>
            <a:off x="720000" y="499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Selection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6"/>
          <p:cNvSpPr txBox="1"/>
          <p:nvPr>
            <p:ph type="title"/>
          </p:nvPr>
        </p:nvSpPr>
        <p:spPr>
          <a:xfrm>
            <a:off x="720000" y="594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555" name="Google Shape;555;p36"/>
          <p:cNvSpPr txBox="1"/>
          <p:nvPr>
            <p:ph idx="2" type="subTitle"/>
          </p:nvPr>
        </p:nvSpPr>
        <p:spPr>
          <a:xfrm>
            <a:off x="720000" y="1079700"/>
            <a:ext cx="7704000" cy="29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FAISS and Redis offered fast indexing and querying with low memory usage, making them efficient for lightweight search tasks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ChromaDB had higher memory use and slower indexing but may offer more flexibility for complex vector queries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7"/>
          <p:cNvSpPr txBox="1"/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Embedding Models</a:t>
            </a:r>
            <a:endParaRPr sz="3000"/>
          </a:p>
        </p:txBody>
      </p:sp>
      <p:sp>
        <p:nvSpPr>
          <p:cNvPr id="561" name="Google Shape;561;p37"/>
          <p:cNvSpPr txBox="1"/>
          <p:nvPr>
            <p:ph idx="1" type="subTitle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 | Results</a:t>
            </a:r>
            <a:endParaRPr/>
          </a:p>
        </p:txBody>
      </p:sp>
      <p:sp>
        <p:nvSpPr>
          <p:cNvPr id="562" name="Google Shape;562;p37"/>
          <p:cNvSpPr txBox="1"/>
          <p:nvPr>
            <p:ph idx="2" type="title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563" name="Google Shape;563;p37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564" name="Google Shape;564;p37"/>
            <p:cNvSpPr/>
            <p:nvPr/>
          </p:nvSpPr>
          <p:spPr>
            <a:xfrm>
              <a:off x="8185993" y="219687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5504532" y="4432120"/>
              <a:ext cx="3102092" cy="126184"/>
            </a:xfrm>
            <a:custGeom>
              <a:rect b="b" l="l" r="r" t="t"/>
              <a:pathLst>
                <a:path extrusionOk="0" h="1987" w="48848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6" name="Google Shape;566;p37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567" name="Google Shape;567;p37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rect b="b" l="l" r="r" t="t"/>
                <a:pathLst>
                  <a:path extrusionOk="0" h="5428" w="18123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37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rect b="b" l="l" r="r" t="t"/>
                <a:pathLst>
                  <a:path extrusionOk="0" h="29368" w="39237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7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rect b="b" l="l" r="r" t="t"/>
                <a:pathLst>
                  <a:path extrusionOk="0" h="26433" w="39237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37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rect b="b" l="l" r="r" t="t"/>
                <a:pathLst>
                  <a:path extrusionOk="0" h="23193" w="36291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37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rect b="b" l="l" r="r" t="t"/>
                <a:pathLst>
                  <a:path extrusionOk="0" h="22962" w="36061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2" name="Google Shape;572;p37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573" name="Google Shape;573;p37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574" name="Google Shape;574;p37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rect b="b" l="l" r="r" t="t"/>
                  <a:pathLst>
                    <a:path extrusionOk="0" h="14745" w="15055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cap="flat" cmpd="sng" w="19050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5" name="Google Shape;575;p37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rect b="b" l="l" r="r" t="t"/>
                  <a:pathLst>
                    <a:path extrusionOk="0" h="12402" w="12627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6" name="Google Shape;576;p37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rect b="b" l="l" r="r" t="t"/>
                <a:pathLst>
                  <a:path extrusionOk="0" h="5082" w="6303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7" name="Google Shape;577;p37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578" name="Google Shape;578;p37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rect b="b" l="l" r="r" t="t"/>
                <a:pathLst>
                  <a:path extrusionOk="0" h="14704" w="15016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7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rect b="b" l="l" r="r" t="t"/>
                <a:pathLst>
                  <a:path extrusionOk="0" h="12368" w="12587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7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rect b="b" l="l" r="r" t="t"/>
                <a:pathLst>
                  <a:path extrusionOk="0" h="5060" w="6273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1" name="Google Shape;581;p37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582" name="Google Shape;582;p37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rect b="b" l="l" r="r" t="t"/>
                <a:pathLst>
                  <a:path extrusionOk="0" h="13813" w="13812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7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rect b="b" l="l" r="r" t="t"/>
                <a:pathLst>
                  <a:path extrusionOk="0" h="16661" w="16662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37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rect b="b" l="l" r="r" t="t"/>
                <a:pathLst>
                  <a:path extrusionOk="0" h="9566" w="8777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5" name="Google Shape;585;p37"/>
            <p:cNvSpPr/>
            <p:nvPr/>
          </p:nvSpPr>
          <p:spPr>
            <a:xfrm>
              <a:off x="8399355" y="3558815"/>
              <a:ext cx="337021" cy="271928"/>
            </a:xfrm>
            <a:custGeom>
              <a:rect b="b" l="l" r="r" t="t"/>
              <a:pathLst>
                <a:path extrusionOk="0" fill="none" h="4282" w="5307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6054669" y="4040401"/>
              <a:ext cx="411957" cy="412274"/>
            </a:xfrm>
            <a:custGeom>
              <a:rect b="b" l="l" r="r" t="t"/>
              <a:pathLst>
                <a:path extrusionOk="0" fill="none" h="6492" w="6487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6379556" y="1780922"/>
              <a:ext cx="412338" cy="411893"/>
            </a:xfrm>
            <a:custGeom>
              <a:rect b="b" l="l" r="r" t="t"/>
              <a:pathLst>
                <a:path extrusionOk="0" fill="none" h="6486" w="6493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cap="flat" cmpd="sng" w="19050">
              <a:solidFill>
                <a:schemeClr val="lt2"/>
              </a:solidFill>
              <a:prstDash val="solid"/>
              <a:miter lim="575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8" name="Google Shape;588;p37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589" name="Google Shape;589;p37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rect b="b" l="l" r="r" t="t"/>
                <a:pathLst>
                  <a:path extrusionOk="0" h="13767" w="13767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7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rect b="b" l="l" r="r" t="t"/>
                <a:pathLst>
                  <a:path extrusionOk="0" h="16604" w="16615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rect b="b" l="l" r="r" t="t"/>
                <a:pathLst>
                  <a:path extrusionOk="0" fill="none" h="6487" w="6492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28575">
                <a:solidFill>
                  <a:schemeClr val="accent4"/>
                </a:solidFill>
                <a:prstDash val="solid"/>
                <a:miter lim="5754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2" name="Google Shape;592;p37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593" name="Google Shape;593;p37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7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7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rect b="b" l="l" r="r" t="t"/>
                <a:pathLst>
                  <a:path extrusionOk="0" h="6648" w="6648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596" name="Google Shape;596;p37"/>
          <p:cNvCxnSpPr>
            <a:stCxn id="561" idx="3"/>
          </p:cNvCxnSpPr>
          <p:nvPr/>
        </p:nvCxnSpPr>
        <p:spPr>
          <a:xfrm flipH="1" rot="10800000">
            <a:off x="4764900" y="1058050"/>
            <a:ext cx="240900" cy="24363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97" name="Google Shape;597;p37"/>
          <p:cNvCxnSpPr/>
          <p:nvPr/>
        </p:nvCxnSpPr>
        <p:spPr>
          <a:xfrm flipH="1" rot="10800000">
            <a:off x="-329025" y="4087775"/>
            <a:ext cx="3096900" cy="913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8"/>
          <p:cNvSpPr txBox="1"/>
          <p:nvPr>
            <p:ph idx="1" type="subTitle"/>
          </p:nvPr>
        </p:nvSpPr>
        <p:spPr>
          <a:xfrm>
            <a:off x="681900" y="1244025"/>
            <a:ext cx="7780200" cy="3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/>
              <a:t>MiniLM (all-MiniLM-L6-v2)</a:t>
            </a:r>
            <a:endParaRPr b="1" sz="16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A lightweight model that runs quickly and uses minimal memory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It’s ideal for fast retrieval tasks, though it may miss subtle contextual details</a:t>
            </a:r>
            <a:endParaRPr sz="15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/>
              <a:t>MPNet (all-mpnet-base-v2)</a:t>
            </a:r>
            <a:endParaRPr b="1" sz="16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Offers richer embeddings with better contextual understanding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Slightly slower and more memory-intensive, but improves retrieval accuracy</a:t>
            </a:r>
            <a:endParaRPr sz="15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/>
              <a:t>GTE-Small (thenlper/gte-small)</a:t>
            </a:r>
            <a:endParaRPr b="1" sz="16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An open-source model with balanced performance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/>
              <a:t>It’s efficient and versatile, making it a good middle ground between MiniLM and MPNet</a:t>
            </a:r>
            <a:endParaRPr b="1" sz="1600"/>
          </a:p>
        </p:txBody>
      </p:sp>
      <p:sp>
        <p:nvSpPr>
          <p:cNvPr id="603" name="Google Shape;603;p38"/>
          <p:cNvSpPr txBox="1"/>
          <p:nvPr>
            <p:ph type="title"/>
          </p:nvPr>
        </p:nvSpPr>
        <p:spPr>
          <a:xfrm>
            <a:off x="720000" y="4993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I Essentials Workshop by Slidesgo">
  <a:themeElements>
    <a:clrScheme name="Simple Light">
      <a:dk1>
        <a:srgbClr val="0C343D"/>
      </a:dk1>
      <a:lt1>
        <a:srgbClr val="F3F7F8"/>
      </a:lt1>
      <a:dk2>
        <a:srgbClr val="134F5C"/>
      </a:dk2>
      <a:lt2>
        <a:srgbClr val="45818E"/>
      </a:lt2>
      <a:accent1>
        <a:srgbClr val="76A5AF"/>
      </a:accent1>
      <a:accent2>
        <a:srgbClr val="D9EAD3"/>
      </a:accent2>
      <a:accent3>
        <a:srgbClr val="88ADA5"/>
      </a:accent3>
      <a:accent4>
        <a:srgbClr val="F3F3F3"/>
      </a:accent4>
      <a:accent5>
        <a:srgbClr val="FFFFFF"/>
      </a:accent5>
      <a:accent6>
        <a:srgbClr val="FFFFFF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