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Fira Mono"/>
      <p:regular r:id="rId40"/>
      <p:bold r:id="rId41"/>
    </p:embeddedFont>
    <p:embeddedFont>
      <p:font typeface="Lato Light"/>
      <p:regular r:id="rId42"/>
      <p:bold r:id="rId43"/>
      <p:italic r:id="rId44"/>
      <p:boldItalic r:id="rId45"/>
    </p:embeddedFont>
    <p:embeddedFont>
      <p:font typeface="Fira Sans Condense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Mono-regular.fntdata"/><Relationship Id="rId42" Type="http://schemas.openxmlformats.org/officeDocument/2006/relationships/font" Target="fonts/LatoLight-regular.fntdata"/><Relationship Id="rId41" Type="http://schemas.openxmlformats.org/officeDocument/2006/relationships/font" Target="fonts/FiraMono-bold.fntdata"/><Relationship Id="rId44" Type="http://schemas.openxmlformats.org/officeDocument/2006/relationships/font" Target="fonts/LatoLight-italic.fntdata"/><Relationship Id="rId43" Type="http://schemas.openxmlformats.org/officeDocument/2006/relationships/font" Target="fonts/LatoLight-bold.fntdata"/><Relationship Id="rId46" Type="http://schemas.openxmlformats.org/officeDocument/2006/relationships/font" Target="fonts/FiraSansCondensed-regular.fntdata"/><Relationship Id="rId45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Condensed-italic.fntdata"/><Relationship Id="rId47" Type="http://schemas.openxmlformats.org/officeDocument/2006/relationships/font" Target="fonts/FiraSansCondensed-bold.fntdata"/><Relationship Id="rId49" Type="http://schemas.openxmlformats.org/officeDocument/2006/relationships/font" Target="fonts/FiraSans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35a2d49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35a2d49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35a2d49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35a2d49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35a2d49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35a2d49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35a2d49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35a2d49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35a2d49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35a2d49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35a2d49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35a2d49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35a2d49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35a2d49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35a2d497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35a2d497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35a2d49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35a2d49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35a2d497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35a2d497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35a2d4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35a2d4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35a2d49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35a2d49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35a2d49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35a2d49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35a2d497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35a2d497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97298a5b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97298a5b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40fd3f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40fd3f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35a2d49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35a2d49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5a2d49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35a2d49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35a2d49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35a2d49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35a2d49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35a2d49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35a2d49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35a2d49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35a2d49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35a2d49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1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Beyond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Relational Model</a:t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Transaction - Transfer $$</a:t>
            </a:r>
            <a:endParaRPr/>
          </a:p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970875" y="917075"/>
            <a:ext cx="7269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DELIMITER //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Fira Mono"/>
                <a:ea typeface="Fira Mono"/>
                <a:cs typeface="Fira Mono"/>
                <a:sym typeface="Fira Mono"/>
              </a:rPr>
              <a:t>CREATE PROCEDURE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transfer(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IN sender_id INT,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IN receiver_id INT,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IN amount DECIMAL(10,2)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Fira Mono"/>
                <a:ea typeface="Fira Mono"/>
                <a:cs typeface="Fira Mono"/>
                <a:sym typeface="Fira Mono"/>
              </a:rPr>
              <a:t>BEGIN</a:t>
            </a:r>
            <a:endParaRPr b="1"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DECLARE rollback_message VARCHAR(255) </a:t>
            </a:r>
            <a:br>
              <a:rPr lang="en" sz="10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	DEFAULT 'Transaction rolled back: Insufficient funds';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DECLARE commit_message VARCHAR(255) 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DEFAULT 'Transaction committed successfully';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Start the transaction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START TRANSACTION;</a:t>
            </a:r>
            <a:endParaRPr b="1"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Attempt to debit money from account 1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UPDATE accounts SET balance = balance - amount WHERE account_id = sender_id;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Attempt to credit money to account 2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UPDATE accounts SET balance = balance + amount WHERE account_id = receiver_id;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-- Continued Next Slide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Transaction - Transfer $$</a:t>
            </a:r>
            <a:endParaRPr/>
          </a:p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387900" y="933750"/>
            <a:ext cx="7584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-- Continued from previous slide 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Check if there are sufficient funds in account 1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Simulate a condition where there are insufficient funds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IF (SELECT balance FROM accounts WHERE account_id = sender_id) &lt; 0 THEN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-- Roll back the transaction if there are insufficient funds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b="1"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ROLLBACK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SIGNAL SQLSTATE '45000'  	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-- 45000 is unhandled, user-defined error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    SET MESSAGE_TEXT = rollback_message;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ELSE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-- Log the transactions if there are sufficient funds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INSERT INTO transactions (account_id, amount, transaction_type) </a:t>
            </a:r>
            <a:b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		VALUES (sender_id, -amount, 'WITHDRAWAL');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INSERT INTO transactions (account_id, amount, transaction_type) 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VALUES (receiver_id, amount, 'DEPOSIT');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-- Commit the transaction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b="1"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COMMIT;</a:t>
            </a:r>
            <a:endParaRPr b="1"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SELECT commit_message AS 'Result';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000">
                <a:latin typeface="Fira Mono"/>
                <a:ea typeface="Fira Mono"/>
                <a:cs typeface="Fira Mono"/>
                <a:sym typeface="Fira Mono"/>
              </a:rPr>
              <a:t>END IF;</a:t>
            </a:r>
            <a:endParaRPr b="1"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Fira Mono"/>
                <a:ea typeface="Fira Mono"/>
                <a:cs typeface="Fira Mono"/>
                <a:sym typeface="Fira Mono"/>
              </a:rPr>
              <a:t>END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//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DELIMITER 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87900" y="996600"/>
            <a:ext cx="83682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Durability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Once a transaction is completed and committed successfully, its changes are permanent. 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Even in the event of a system failure, committed transactions are preserved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For more info on Transactions, see: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Kleppmann Book Chapter 7</a:t>
            </a:r>
            <a:endParaRPr/>
          </a:p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… </a:t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 may not be the solution to all problems… </a:t>
            </a:r>
            <a:endParaRPr/>
          </a:p>
          <a:p>
            <a:pPr indent="-3689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sometimes, schemas evolve over time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 all apps may need the full strength of ACID compliance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joins can be expensive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lot of data is semi-structured or unstructured (JSON, XML, etc)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Horizontal scaling presents challenges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 apps need something more performant (real time, low latency systems)</a:t>
            </a:r>
            <a:endParaRPr/>
          </a:p>
        </p:txBody>
      </p:sp>
      <p:sp>
        <p:nvSpPr>
          <p:cNvPr id="193" name="Google Shape;193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r>
              <a:rPr lang="en"/>
              <a:t> - Up or Out?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147275" y="514625"/>
            <a:ext cx="3688500" cy="4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Conventional Wisdom</a:t>
            </a:r>
            <a:r>
              <a:rPr lang="en" sz="1800"/>
              <a:t>: Scale vertically (up, with bigger, more powerful systems) until the demands of high-availability make it necessary to </a:t>
            </a:r>
            <a:r>
              <a:rPr lang="en" sz="1800"/>
              <a:t>scale</a:t>
            </a:r>
            <a:r>
              <a:rPr lang="en" sz="1800"/>
              <a:t> out with some type of distributed computing model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But why?</a:t>
            </a:r>
            <a:r>
              <a:rPr lang="en" sz="1800"/>
              <a:t> Scaling up is easier - no need to really modify your architecture.  But there are practical and financial limits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However:</a:t>
            </a:r>
            <a:r>
              <a:rPr lang="en" sz="1800"/>
              <a:t> There are modern systems that make horizontal scaling less problematic. </a:t>
            </a:r>
            <a:endParaRPr sz="1800"/>
          </a:p>
        </p:txBody>
      </p:sp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475" y="1408687"/>
            <a:ext cx="4945425" cy="2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60"/>
              <a:t>So what?  Distributed Data when Scaling Out</a:t>
            </a:r>
            <a:endParaRPr sz="2760"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distributed system </a:t>
            </a:r>
            <a:r>
              <a:rPr lang="en"/>
              <a:t>is </a:t>
            </a:r>
            <a:r>
              <a:rPr i="1" lang="en"/>
              <a:t>“a collection of independent computers that appear to its users as one computer</a:t>
            </a:r>
            <a:r>
              <a:rPr lang="en"/>
              <a:t>.” </a:t>
            </a:r>
            <a:r>
              <a:rPr i="1" lang="en"/>
              <a:t>-Andrew Tennenbaum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Characteristics of Distributed Systems: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computers operate concurrently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computers fail independently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 shared global clock</a:t>
            </a:r>
            <a:endParaRPr/>
          </a:p>
        </p:txBody>
      </p:sp>
      <p:sp>
        <p:nvSpPr>
          <p:cNvPr id="208" name="Google Shape;208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Storage - 2 Directions</a:t>
            </a:r>
            <a:endParaRPr/>
          </a:p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788"/>
            <a:ext cx="8839198" cy="334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/>
        </p:nvSpPr>
        <p:spPr>
          <a:xfrm>
            <a:off x="387900" y="3092625"/>
            <a:ext cx="1405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Single</a:t>
            </a:r>
            <a:endParaRPr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endParaRPr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endParaRPr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Data Stores</a:t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 is stored on &gt; 1 node, typically replicated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i.e. each block of data is </a:t>
            </a:r>
            <a:r>
              <a:rPr lang="en"/>
              <a:t>available</a:t>
            </a:r>
            <a:r>
              <a:rPr lang="en"/>
              <a:t> on N nodes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Distributed databases can be relational or non-relational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MySQL and PostgreSQL support replication and sharding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CockroachDB - new player on the scene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Many NoSQL systems support one or both models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 remember: </a:t>
            </a:r>
            <a:r>
              <a:rPr b="1" lang="en"/>
              <a:t>Network partitioning is inevitable!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network failures, system failures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Overall system needs to be </a:t>
            </a:r>
            <a:r>
              <a:rPr b="1" lang="en"/>
              <a:t>Partition Tolerant</a:t>
            </a:r>
            <a:endParaRPr/>
          </a:p>
          <a:p>
            <a:pPr indent="-35782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System can keep running even w/ network partition</a:t>
            </a:r>
            <a:endParaRPr/>
          </a:p>
        </p:txBody>
      </p:sp>
      <p:sp>
        <p:nvSpPr>
          <p:cNvPr id="223" name="Google Shape;223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CAP Theorem</a:t>
            </a:r>
            <a:endParaRPr/>
          </a:p>
        </p:txBody>
      </p:sp>
      <p:sp>
        <p:nvSpPr>
          <p:cNvPr id="229" name="Google Shape;229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75" y="1136024"/>
            <a:ext cx="7529375" cy="3378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CAP Theorem</a:t>
            </a:r>
            <a:endParaRPr/>
          </a:p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CAP Theorem</a:t>
            </a:r>
            <a:r>
              <a:rPr lang="en"/>
              <a:t> states that it is </a:t>
            </a:r>
            <a:r>
              <a:rPr i="1" lang="en" u="sng"/>
              <a:t>impossible</a:t>
            </a:r>
            <a:r>
              <a:rPr lang="en"/>
              <a:t> for a distributed data store to </a:t>
            </a:r>
            <a:r>
              <a:rPr i="1" lang="en"/>
              <a:t>simultaneously</a:t>
            </a:r>
            <a:r>
              <a:rPr lang="en"/>
              <a:t> provide more than two out of the </a:t>
            </a:r>
            <a:r>
              <a:rPr lang="en"/>
              <a:t>following</a:t>
            </a:r>
            <a:r>
              <a:rPr lang="en"/>
              <a:t> three guarantees: </a:t>
            </a:r>
            <a:endParaRPr/>
          </a:p>
          <a:p>
            <a:pPr indent="-38131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Consistency</a:t>
            </a:r>
            <a:r>
              <a:rPr lang="en"/>
              <a:t> - Every read receives the most recent write or error thrown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Availability</a:t>
            </a:r>
            <a:r>
              <a:rPr lang="en"/>
              <a:t> - Every request </a:t>
            </a:r>
            <a:r>
              <a:rPr lang="en"/>
              <a:t>receives a (non-error) response - but no guarantee that the response contains the most recent write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Partition Tolerance</a:t>
            </a:r>
            <a:r>
              <a:rPr lang="en"/>
              <a:t> - The system can continue to operate despite arbitrary network issues.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Relational Model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(Mostly) </a:t>
            </a:r>
            <a:r>
              <a:rPr lang="en"/>
              <a:t>Standard Data Model and Query Language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ACID Compliance </a:t>
            </a:r>
            <a:r>
              <a:rPr lang="en">
                <a:solidFill>
                  <a:srgbClr val="CCCCCC"/>
                </a:solidFill>
              </a:rPr>
              <a:t>(more on this in a second)</a:t>
            </a:r>
            <a:endParaRPr>
              <a:solidFill>
                <a:srgbClr val="CCCCCC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Atomicity, Consistency, Isolation, Durability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Works well will highly structured data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Can handle large amounts of data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Well understood, lots of tooling, lots of experience 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Theorem - Database View</a:t>
            </a:r>
            <a:endParaRPr/>
          </a:p>
        </p:txBody>
      </p:sp>
      <p:sp>
        <p:nvSpPr>
          <p:cNvPr id="243" name="Google Shape;243;p4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27025" y="4884150"/>
            <a:ext cx="59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Reference: https://alperenbayramoglu.com/posts/understanding-cap-theorem/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00" y="958975"/>
            <a:ext cx="4524741" cy="378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178550" y="901250"/>
            <a:ext cx="42045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Consistency*</a:t>
            </a:r>
            <a:r>
              <a:rPr lang="en" sz="1815"/>
              <a:t>: Every user of the DB has an identical view of the data at any given instant</a:t>
            </a:r>
            <a:br>
              <a:rPr lang="en" sz="1815"/>
            </a:br>
            <a:endParaRPr sz="1815"/>
          </a:p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Availability</a:t>
            </a:r>
            <a:r>
              <a:rPr lang="en" sz="1815"/>
              <a:t>: In the event of a failure, the database remains operational</a:t>
            </a:r>
            <a:br>
              <a:rPr lang="en" sz="1815"/>
            </a:br>
            <a:endParaRPr sz="1815"/>
          </a:p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Partition</a:t>
            </a:r>
            <a:r>
              <a:rPr lang="en" sz="1815"/>
              <a:t> </a:t>
            </a:r>
            <a:r>
              <a:rPr b="1" lang="en" sz="1815"/>
              <a:t>Tolerance</a:t>
            </a:r>
            <a:r>
              <a:rPr lang="en" sz="1815"/>
              <a:t>: The database can maintain operations in the event of the network’s failing between two segments of the distributed system</a:t>
            </a:r>
            <a:endParaRPr sz="1815"/>
          </a:p>
        </p:txBody>
      </p:sp>
      <p:sp>
        <p:nvSpPr>
          <p:cNvPr id="247" name="Google Shape;247;p44"/>
          <p:cNvSpPr txBox="1"/>
          <p:nvPr/>
        </p:nvSpPr>
        <p:spPr>
          <a:xfrm>
            <a:off x="90150" y="4622850"/>
            <a:ext cx="59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* </a:t>
            </a:r>
            <a:r>
              <a:rPr i="1" lang="en" sz="1000">
                <a:solidFill>
                  <a:srgbClr val="999999"/>
                </a:solidFill>
              </a:rPr>
              <a:t>Note, the definition of Consistency in CAP is different from that of ACID. </a:t>
            </a:r>
            <a:endParaRPr i="1"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Theorem - Database View</a:t>
            </a:r>
            <a:endParaRPr/>
          </a:p>
        </p:txBody>
      </p:sp>
      <p:sp>
        <p:nvSpPr>
          <p:cNvPr id="253" name="Google Shape;253;p4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5"/>
          <p:cNvSpPr txBox="1"/>
          <p:nvPr/>
        </p:nvSpPr>
        <p:spPr>
          <a:xfrm>
            <a:off x="27025" y="4884150"/>
            <a:ext cx="59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Reference: https://alperenbayramoglu.com/posts/understanding-cap-theorem/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00" y="958975"/>
            <a:ext cx="4524741" cy="378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178550" y="901250"/>
            <a:ext cx="4204500" cy="3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Consistency + Availability: </a:t>
            </a:r>
            <a:r>
              <a:rPr lang="en" sz="1815"/>
              <a:t>System always responds with the latest data and every request gets a response, but may not be able to deal with network issues</a:t>
            </a:r>
            <a:endParaRPr sz="1815"/>
          </a:p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Consistency + Partition Tolerance</a:t>
            </a:r>
            <a:r>
              <a:rPr lang="en" sz="1815"/>
              <a:t>: If system responds with data from a distributed store, it is always the latest, else data request is dropped.</a:t>
            </a:r>
            <a:endParaRPr sz="1815"/>
          </a:p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Availability + Partition Tolerance</a:t>
            </a:r>
            <a:r>
              <a:rPr lang="en" sz="1815"/>
              <a:t>: System always sends are responds based on distributed store, but may not be the absolute latest data.</a:t>
            </a:r>
            <a:endParaRPr sz="181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in Reality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 really saying: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If you cannot limit the number of faults, requests can be directed to any server, and you insist on serving every request, then you cannot possibly be consistent.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it is interpreted as: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You must always give up something: consistency, availability, or tolerance to failure. </a:t>
            </a:r>
            <a:endParaRPr/>
          </a:p>
        </p:txBody>
      </p:sp>
      <p:sp>
        <p:nvSpPr>
          <p:cNvPr id="263" name="Google Shape;263;p4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Performance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ways that a RDBMS increases efficiency: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indexing (the topic we focused on)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directly controlling storage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column oriented storage vs row oriented storage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query optimization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caching/prefetching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materialized views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precompiled stored procedures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data replication and partitioning</a:t>
            </a:r>
            <a:endParaRPr/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Processing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87900" y="836350"/>
            <a:ext cx="83682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Transaction</a:t>
            </a:r>
            <a:r>
              <a:rPr lang="en"/>
              <a:t> - a sequence of one or more of the CRUD operations performed as a single, logical unit of work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Either the entire sequence succeeds (COMMIT)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OR the entire sequence fails (ROLLBACK or ABORT)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Help ensure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Data Integrity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Error Recovery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Concurrency Control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Reliable Data Storage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Simplified Error Handling</a:t>
            </a:r>
            <a:endParaRPr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Atomicity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transaction is treated as an atomic unit - it is fully executed or no parts of it are executed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Consistency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 transaction takes a database from one consistent state to another consistent state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consistent state - all data meets integrity constraints</a:t>
            </a:r>
            <a:endParaRPr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87900" y="836350"/>
            <a:ext cx="83682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Isolation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Two transactions T</a:t>
            </a:r>
            <a:r>
              <a:rPr baseline="-25000" lang="en"/>
              <a:t>1</a:t>
            </a:r>
            <a:r>
              <a:rPr lang="en"/>
              <a:t> and T</a:t>
            </a:r>
            <a:r>
              <a:rPr baseline="-25000" lang="en"/>
              <a:t>2</a:t>
            </a:r>
            <a:r>
              <a:rPr lang="en"/>
              <a:t> are being executed at the same time but cannot affect each other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If both </a:t>
            </a:r>
            <a:r>
              <a:rPr lang="en"/>
              <a:t>T</a:t>
            </a:r>
            <a:r>
              <a:rPr baseline="-25000" lang="en"/>
              <a:t>1</a:t>
            </a:r>
            <a:r>
              <a:rPr lang="en"/>
              <a:t> and T</a:t>
            </a:r>
            <a:r>
              <a:rPr baseline="-25000" lang="en"/>
              <a:t>2</a:t>
            </a:r>
            <a:r>
              <a:rPr lang="en"/>
              <a:t> are reading the data - no problem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If T</a:t>
            </a:r>
            <a:r>
              <a:rPr baseline="-25000" lang="en"/>
              <a:t>1</a:t>
            </a:r>
            <a:r>
              <a:rPr lang="en"/>
              <a:t> is reading the same data that T</a:t>
            </a:r>
            <a:r>
              <a:rPr baseline="-25000" lang="en"/>
              <a:t>2</a:t>
            </a:r>
            <a:r>
              <a:rPr lang="en"/>
              <a:t> may be writing, can result in: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/>
              <a:t>Dirty Read</a:t>
            </a:r>
            <a:r>
              <a:rPr lang="en"/>
              <a:t> 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/>
              <a:t>Non-repeatable Read</a:t>
            </a:r>
            <a:r>
              <a:rPr lang="en"/>
              <a:t> 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/>
              <a:t>Phantom Reads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Isolation: Dirty Read</a:t>
            </a:r>
            <a:endParaRPr/>
          </a:p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968" y="748900"/>
            <a:ext cx="4024182" cy="415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/>
          <p:nvPr/>
        </p:nvSpPr>
        <p:spPr>
          <a:xfrm>
            <a:off x="0" y="4899600"/>
            <a:ext cx="5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Figure from: </a:t>
            </a:r>
            <a:r>
              <a:rPr lang="en" sz="800">
                <a:solidFill>
                  <a:schemeClr val="dk1"/>
                </a:solidFill>
              </a:rPr>
              <a:t>https://www.mybluelinux.com/relational-databases-explained/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60250" y="1613250"/>
            <a:ext cx="46590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Dirty Read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- a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able to read a row that has been modified by another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that hasn’t yet executed a COMMIT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Isolation: Non-Repeatable Read</a:t>
            </a:r>
            <a:endParaRPr/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0" y="4899600"/>
            <a:ext cx="5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Figure from: https://www.mybluelinux.com/relational-databases-explained/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25" y="809550"/>
            <a:ext cx="3791975" cy="40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/>
        </p:nvSpPr>
        <p:spPr>
          <a:xfrm>
            <a:off x="127175" y="1258450"/>
            <a:ext cx="4699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Non-repeatable Read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- two queries  in a single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execute a SELECT but get different values because another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has changed data and COMMITTED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Isolation: Phantom Reads</a:t>
            </a:r>
            <a:endParaRPr/>
          </a:p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3"/>
          <p:cNvSpPr txBox="1"/>
          <p:nvPr/>
        </p:nvSpPr>
        <p:spPr>
          <a:xfrm>
            <a:off x="0" y="4899600"/>
            <a:ext cx="5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Figure from: https://www.mybluelinux.com/relational-databases-explained/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225" y="804950"/>
            <a:ext cx="3386602" cy="41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/>
          <p:nvPr/>
        </p:nvSpPr>
        <p:spPr>
          <a:xfrm>
            <a:off x="261075" y="1725900"/>
            <a:ext cx="46389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Phantom Reads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- when a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running and another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adds or deletes rows from the set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using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