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Lato Light"/>
      <p:regular r:id="rId43"/>
      <p:bold r:id="rId44"/>
      <p:italic r:id="rId45"/>
      <p:boldItalic r:id="rId46"/>
    </p:embeddedFont>
    <p:embeddedFont>
      <p:font typeface="Fira Sans Condensed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410EDD-6D33-4F35-9B37-0C886EA0FF92}">
  <a:tblStyle styleId="{AD410EDD-6D33-4F35-9B37-0C886EA0FF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44" Type="http://schemas.openxmlformats.org/officeDocument/2006/relationships/font" Target="fonts/LatoLight-bold.fntdata"/><Relationship Id="rId43" Type="http://schemas.openxmlformats.org/officeDocument/2006/relationships/font" Target="fonts/LatoLight-regular.fntdata"/><Relationship Id="rId46" Type="http://schemas.openxmlformats.org/officeDocument/2006/relationships/font" Target="fonts/LatoLight-boldItalic.fntdata"/><Relationship Id="rId45" Type="http://schemas.openxmlformats.org/officeDocument/2006/relationships/font" Target="fonts/LatoL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FiraSansCondensed-bold.fntdata"/><Relationship Id="rId47" Type="http://schemas.openxmlformats.org/officeDocument/2006/relationships/font" Target="fonts/FiraSansCondensed-regular.fntdata"/><Relationship Id="rId49" Type="http://schemas.openxmlformats.org/officeDocument/2006/relationships/font" Target="fonts/FiraSansCondensed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font" Target="fonts/RobotoSlab-regular.fntdata"/><Relationship Id="rId32" Type="http://schemas.openxmlformats.org/officeDocument/2006/relationships/slide" Target="slides/slide25.xml"/><Relationship Id="rId35" Type="http://schemas.openxmlformats.org/officeDocument/2006/relationships/font" Target="fonts/Roboto-regular.fntdata"/><Relationship Id="rId34" Type="http://schemas.openxmlformats.org/officeDocument/2006/relationships/font" Target="fonts/RobotoSlab-bold.fntdata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Lato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FiraSansCondense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7298a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7298a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560592e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560592e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560592e8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560592e8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560592e8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560592e8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560592e8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560592e8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560592e8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560592e8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560592e8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560592e8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560592e8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560592e8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560592e8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560592e8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560592e8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560592e8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560592e8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560592e8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560592e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560592e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560592e8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560592e8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560592e8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560592e8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560592e8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560592e8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560592e8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560592e8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560592e8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560592e8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c97298a5b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c97298a5b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560592e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560592e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560592e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560592e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560592e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560592e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560592e8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560592e8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560592e8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560592e8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560592e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560592e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560592e8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560592e8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7900" y="1062325"/>
            <a:ext cx="8368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  <a:def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Condensed"/>
              <a:buNone/>
              <a:defRPr sz="3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1290000" y="649150"/>
            <a:ext cx="6667500" cy="19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DS 4300</a:t>
            </a:r>
            <a:br>
              <a:rPr lang="en" sz="2222"/>
            </a:b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Replicating Data</a:t>
            </a:r>
            <a:endParaRPr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680300" y="3319450"/>
            <a:ext cx="57834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Mark Fontenot, PhD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Northeastern University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2400450" y="4872450"/>
            <a:ext cx="43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material used with permission from Dr. Rachlin, with thanks!</a:t>
            </a:r>
            <a:endParaRPr i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Strategies for Replication</a:t>
            </a:r>
            <a:endParaRPr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Single leader model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Multiple leader model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Leaderless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Distributed databases usually adopt one of these strategies. </a:t>
            </a:r>
            <a:endParaRPr/>
          </a:p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Leader-Based Replication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87900" y="87265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All writes from clients go to the leader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Leader sends replication info to the followers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Followers process the instructions from the leader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Clients can read from either the leader or followers</a:t>
            </a:r>
            <a:endParaRPr sz="2400"/>
          </a:p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00" y="2660797"/>
            <a:ext cx="6635598" cy="21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Leader-Based Replication</a:t>
            </a:r>
            <a:endParaRPr/>
          </a:p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25" y="1056572"/>
            <a:ext cx="6635598" cy="21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6"/>
          <p:cNvSpPr/>
          <p:nvPr/>
        </p:nvSpPr>
        <p:spPr>
          <a:xfrm>
            <a:off x="1997975" y="2493825"/>
            <a:ext cx="3697054" cy="1122980"/>
          </a:xfrm>
          <a:custGeom>
            <a:rect b="b" l="l" r="r" t="t"/>
            <a:pathLst>
              <a:path extrusionOk="0" h="63951" w="147587">
                <a:moveTo>
                  <a:pt x="0" y="0"/>
                </a:moveTo>
                <a:cubicBezTo>
                  <a:pt x="8848" y="9285"/>
                  <a:pt x="32182" y="45890"/>
                  <a:pt x="53085" y="55710"/>
                </a:cubicBezTo>
                <a:cubicBezTo>
                  <a:pt x="73988" y="65530"/>
                  <a:pt x="109670" y="66453"/>
                  <a:pt x="125420" y="58918"/>
                </a:cubicBezTo>
                <a:cubicBezTo>
                  <a:pt x="141170" y="51383"/>
                  <a:pt x="143893" y="18570"/>
                  <a:pt x="147587" y="10500"/>
                </a:cubicBezTo>
              </a:path>
            </a:pathLst>
          </a:custGeom>
          <a:noFill/>
          <a:ln cap="flat" cmpd="sng" w="2857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5" name="Google Shape;195;p36"/>
          <p:cNvSpPr txBox="1"/>
          <p:nvPr/>
        </p:nvSpPr>
        <p:spPr>
          <a:xfrm>
            <a:off x="2610500" y="3653225"/>
            <a:ext cx="352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This write could NOT be sent to one of the followers… only the leader. 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Leader-Based Replication - Very Common Strategy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Relational</a:t>
            </a:r>
            <a:r>
              <a:rPr lang="en"/>
              <a:t>: </a:t>
            </a:r>
            <a:endParaRPr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MySQL, </a:t>
            </a:r>
            <a:endParaRPr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Oracle, </a:t>
            </a:r>
            <a:endParaRPr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SQL Server, </a:t>
            </a:r>
            <a:endParaRPr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PostgreSQL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NoSQL: </a:t>
            </a:r>
            <a:endParaRPr b="1"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MongoDB, </a:t>
            </a:r>
            <a:endParaRPr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RethinkDB (realtime web apps), </a:t>
            </a:r>
            <a:endParaRPr/>
          </a:p>
          <a:p>
            <a:pPr indent="-36893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Espresso (LinkedIn)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Messaging Brokers</a:t>
            </a:r>
            <a:r>
              <a:rPr lang="en"/>
              <a:t>: Kafka, RabbitMQ</a:t>
            </a:r>
            <a:endParaRPr/>
          </a:p>
        </p:txBody>
      </p:sp>
      <p:sp>
        <p:nvSpPr>
          <p:cNvPr id="202" name="Google Shape;202;p3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Replication Info Transmitted to Followers?</a:t>
            </a:r>
            <a:endParaRPr/>
          </a:p>
        </p:txBody>
      </p:sp>
      <p:sp>
        <p:nvSpPr>
          <p:cNvPr id="208" name="Google Shape;208;p3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9" name="Google Shape;209;p38"/>
          <p:cNvGraphicFramePr/>
          <p:nvPr/>
        </p:nvGraphicFramePr>
        <p:xfrm>
          <a:off x="387900" y="83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{AD410EDD-6D33-4F35-9B37-0C886EA0FF92}</a:tableStyleId>
              </a:tblPr>
              <a:tblGrid>
                <a:gridCol w="2363350"/>
                <a:gridCol w="6004850"/>
              </a:tblGrid>
              <a:tr h="34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Replication Method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9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Statement-based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Send INSERT, UPDATE, DELETEs to replica. Simple but error-prone due to non-deterministic functions like now(), trigger side-effects, and difficulty in handling concurrent transactions.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Write-ahead Log (WAL)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 byte-level specific log of every change to the database.  Leader and all followers must implement the same storage engine and makes upgrades difficult.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Logical (row-based) Log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For relational DBs: Inserted rows, modified rows (before and after), deleted rows. A transaction log will identify all the rows that changed in each transaction and how they changed.  Logical logs are decoupled from the storage engine and easier to parse.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9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Trigger-based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Changes are logged to a separate table whenever a trigger fires in response to an insert, update, or delete. Flexible because you can have application specific replication, but also more error prone.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vs Asynchronous Replication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87900" y="996601"/>
            <a:ext cx="83682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/>
              <a:t>Synchronous</a:t>
            </a:r>
            <a:r>
              <a:rPr lang="en" sz="2300"/>
              <a:t>: Leader waits for a response from the follower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 u="sng"/>
              <a:t>Asynchronous</a:t>
            </a:r>
            <a:r>
              <a:rPr lang="en" sz="2300"/>
              <a:t>: Leader doesn’t wait for confirmation.</a:t>
            </a:r>
            <a:endParaRPr sz="2300"/>
          </a:p>
        </p:txBody>
      </p:sp>
      <p:sp>
        <p:nvSpPr>
          <p:cNvPr id="216" name="Google Shape;216;p3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750" y="2202150"/>
            <a:ext cx="6592177" cy="258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 txBox="1"/>
          <p:nvPr/>
        </p:nvSpPr>
        <p:spPr>
          <a:xfrm>
            <a:off x="247925" y="3667800"/>
            <a:ext cx="199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Synchronous:</a:t>
            </a:r>
            <a:endParaRPr b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9"/>
          <p:cNvSpPr txBox="1"/>
          <p:nvPr/>
        </p:nvSpPr>
        <p:spPr>
          <a:xfrm>
            <a:off x="283950" y="4286875"/>
            <a:ext cx="199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Asynchronous:</a:t>
            </a:r>
            <a:endParaRPr b="1"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the Leader Fails?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87900" y="2390437"/>
            <a:ext cx="83682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Challenges</a:t>
            </a:r>
            <a:r>
              <a:rPr lang="en" sz="2300"/>
              <a:t>: How do we pick a new Leader Node?  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Consensus strategy – perhaps based on who has the most updates? 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a controller node to appoint new leader?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AND… </a:t>
            </a:r>
            <a:r>
              <a:rPr i="1" lang="en" sz="2300"/>
              <a:t>how do we configure clients to start writing to the new leader</a:t>
            </a:r>
            <a:r>
              <a:rPr lang="en" sz="2300"/>
              <a:t>?</a:t>
            </a:r>
            <a:endParaRPr sz="2300"/>
          </a:p>
        </p:txBody>
      </p:sp>
      <p:sp>
        <p:nvSpPr>
          <p:cNvPr id="226" name="Google Shape;226;p4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588" y="836350"/>
            <a:ext cx="7256827" cy="15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the Leader Fails?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387900" y="2390437"/>
            <a:ext cx="83682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754"/>
              <a:t>More Challenges:</a:t>
            </a:r>
            <a:endParaRPr b="1" sz="1754"/>
          </a:p>
          <a:p>
            <a:pPr indent="-34004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55"/>
              <a:buChar char="●"/>
            </a:pPr>
            <a:r>
              <a:rPr lang="en" sz="1754"/>
              <a:t>If asynchronous replication is used, new leader may not have all the writes</a:t>
            </a:r>
            <a:br>
              <a:rPr lang="en" sz="1754"/>
            </a:br>
            <a:r>
              <a:rPr lang="en" sz="1754"/>
              <a:t>How do we recover the lost writes?  Or do we simply discard?</a:t>
            </a:r>
            <a:endParaRPr sz="1754"/>
          </a:p>
          <a:p>
            <a:pPr indent="-340042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55"/>
              <a:buChar char="●"/>
            </a:pPr>
            <a:r>
              <a:rPr lang="en" sz="1754"/>
              <a:t>After (if?) the old leader recovers, how do we avoid having multiple leaders receiving conflicting data? (Split brain: no way to resolve conflicting requests.</a:t>
            </a:r>
            <a:endParaRPr sz="1754"/>
          </a:p>
          <a:p>
            <a:pPr indent="-340042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55"/>
              <a:buChar char="●"/>
            </a:pPr>
            <a:r>
              <a:rPr lang="en" sz="1754"/>
              <a:t>Leader failure detection.  Optimal timeout is tricky.</a:t>
            </a:r>
            <a:endParaRPr sz="1754"/>
          </a:p>
        </p:txBody>
      </p:sp>
      <p:sp>
        <p:nvSpPr>
          <p:cNvPr id="234" name="Google Shape;234;p4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588" y="836350"/>
            <a:ext cx="7256827" cy="15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Replication Lag</a:t>
            </a:r>
            <a:r>
              <a:rPr lang="en"/>
              <a:t> refers to the time it takes for writes on the leader to be reflected on all of the followers.  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Synchronous replication</a:t>
            </a:r>
            <a:r>
              <a:rPr lang="en"/>
              <a:t>: Replication lag causes writes to be slower and the system to be more brittle as num followers increases.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600"/>
              <a:buChar char="●"/>
            </a:pPr>
            <a:r>
              <a:rPr b="1" lang="en"/>
              <a:t>Asynchronous replication</a:t>
            </a:r>
            <a:r>
              <a:rPr lang="en"/>
              <a:t>: We maintain availability </a:t>
            </a:r>
            <a:r>
              <a:rPr i="1" lang="en"/>
              <a:t>but at the cost of delayed or eventual consistency</a:t>
            </a:r>
            <a:r>
              <a:rPr lang="en"/>
              <a:t>. This delay is called the </a:t>
            </a:r>
            <a:r>
              <a:rPr i="1" lang="en"/>
              <a:t>inconsistency window</a:t>
            </a:r>
            <a:r>
              <a:rPr lang="en"/>
              <a:t>.</a:t>
            </a:r>
            <a:endParaRPr/>
          </a:p>
        </p:txBody>
      </p:sp>
      <p:sp>
        <p:nvSpPr>
          <p:cNvPr id="241" name="Google Shape;241;p4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 Lag</a:t>
            </a:r>
            <a:endParaRPr/>
          </a:p>
        </p:txBody>
      </p:sp>
      <p:sp>
        <p:nvSpPr>
          <p:cNvPr id="242" name="Google Shape;242;p4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Read-after-Write Consistency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87900" y="799726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Scenario</a:t>
            </a:r>
            <a:r>
              <a:rPr lang="en" sz="2000"/>
              <a:t> - you’re adding a comment to a Reddit post… after you click </a:t>
            </a:r>
            <a:r>
              <a:rPr b="1" lang="en" sz="2000"/>
              <a:t>Submit</a:t>
            </a:r>
            <a:r>
              <a:rPr lang="en" sz="2000"/>
              <a:t> and are back at the main post, your comment should show up for you. 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Less important for other users to see your comment as immediately. </a:t>
            </a:r>
            <a:endParaRPr sz="2000"/>
          </a:p>
        </p:txBody>
      </p:sp>
      <p:sp>
        <p:nvSpPr>
          <p:cNvPr id="249" name="Google Shape;249;p4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75" y="2526922"/>
            <a:ext cx="6166450" cy="241647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/>
          <p:nvPr/>
        </p:nvSpPr>
        <p:spPr>
          <a:xfrm>
            <a:off x="6424125" y="2698000"/>
            <a:ext cx="867900" cy="423000"/>
          </a:xfrm>
          <a:prstGeom prst="rect">
            <a:avLst/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Distributing Data - Benefits</a:t>
            </a:r>
            <a:endParaRPr/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170200" y="705975"/>
            <a:ext cx="4128300" cy="4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03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-"/>
            </a:pPr>
            <a:r>
              <a:rPr b="1" lang="en" sz="1760">
                <a:solidFill>
                  <a:srgbClr val="000000"/>
                </a:solidFill>
              </a:rPr>
              <a:t>Scalability / High throughput</a:t>
            </a:r>
            <a:r>
              <a:rPr lang="en" sz="1760">
                <a:solidFill>
                  <a:srgbClr val="000000"/>
                </a:solidFill>
              </a:rPr>
              <a:t>: Data volume or Read/Write load grows beyond the capacity of a single machine</a:t>
            </a:r>
            <a:endParaRPr sz="1760">
              <a:solidFill>
                <a:srgbClr val="000000"/>
              </a:solidFill>
            </a:endParaRPr>
          </a:p>
          <a:p>
            <a:pPr indent="-34036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-"/>
            </a:pPr>
            <a:r>
              <a:rPr b="1" lang="en" sz="1760">
                <a:solidFill>
                  <a:srgbClr val="000000"/>
                </a:solidFill>
              </a:rPr>
              <a:t>Fault Tolerance / High Availability</a:t>
            </a:r>
            <a:r>
              <a:rPr lang="en" sz="1760">
                <a:solidFill>
                  <a:srgbClr val="000000"/>
                </a:solidFill>
              </a:rPr>
              <a:t>: Your application needs to continue working even if one or more machines goes down.</a:t>
            </a:r>
            <a:endParaRPr sz="1760">
              <a:solidFill>
                <a:srgbClr val="000000"/>
              </a:solidFill>
            </a:endParaRPr>
          </a:p>
          <a:p>
            <a:pPr indent="-34036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60"/>
              <a:buFont typeface="Arial"/>
              <a:buChar char="-"/>
            </a:pPr>
            <a:r>
              <a:rPr b="1" lang="en" sz="1760">
                <a:solidFill>
                  <a:srgbClr val="000000"/>
                </a:solidFill>
              </a:rPr>
              <a:t>Latency</a:t>
            </a:r>
            <a:r>
              <a:rPr lang="en" sz="1760">
                <a:solidFill>
                  <a:srgbClr val="000000"/>
                </a:solidFill>
              </a:rPr>
              <a:t>: When you have users in different parts of the world you want to give them fast performance too</a:t>
            </a:r>
            <a:endParaRPr sz="1620"/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100" y="1650600"/>
            <a:ext cx="4540602" cy="205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Read-After-Write Consistency</a:t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87900" y="83635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 u="sng"/>
              <a:t>Method 1</a:t>
            </a:r>
            <a:r>
              <a:rPr lang="en" sz="2500"/>
              <a:t>: Modifiable data (from the client’s perspective) is always read from the leader.</a:t>
            </a:r>
            <a:endParaRPr sz="2500"/>
          </a:p>
        </p:txBody>
      </p:sp>
      <p:sp>
        <p:nvSpPr>
          <p:cNvPr id="258" name="Google Shape;258;p4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25" y="2000200"/>
            <a:ext cx="7220373" cy="2754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600" y="2035475"/>
            <a:ext cx="6555400" cy="26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Read-After-Write Consistency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131250" y="807175"/>
            <a:ext cx="88269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Method 2</a:t>
            </a:r>
            <a:r>
              <a:rPr lang="en" sz="1900"/>
              <a:t>: Dynamically switch to reading from leader for “recently updated” data.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800">
                <a:solidFill>
                  <a:srgbClr val="000000"/>
                </a:solidFill>
              </a:rPr>
              <a:t>For example, have a policy that all requests within one minute of last update come from leader.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7" name="Google Shape;267;p4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But… This Can Create Its Own Challenges</a:t>
            </a:r>
            <a:endParaRPr/>
          </a:p>
        </p:txBody>
      </p:sp>
      <p:sp>
        <p:nvSpPr>
          <p:cNvPr id="273" name="Google Shape;273;p4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338" y="894375"/>
            <a:ext cx="5457324" cy="24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6"/>
          <p:cNvSpPr txBox="1"/>
          <p:nvPr/>
        </p:nvSpPr>
        <p:spPr>
          <a:xfrm>
            <a:off x="977100" y="3317775"/>
            <a:ext cx="648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We created followers so they would be proximal to users. BUT… now we have to route requests to distant leaders when reading modifiable data?? :( 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Monotonic Read Consistency</a:t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161850" y="1084250"/>
            <a:ext cx="3177900" cy="3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Monotonic read </a:t>
            </a:r>
            <a:r>
              <a:rPr b="1" lang="en" u="sng"/>
              <a:t>anomalies: </a:t>
            </a:r>
            <a:r>
              <a:rPr lang="en"/>
              <a:t> occur when a user reads values out of order from multiple followers.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Monotonic read </a:t>
            </a:r>
            <a:r>
              <a:rPr b="1" lang="en" u="sng"/>
              <a:t>consistency: </a:t>
            </a:r>
            <a:r>
              <a:rPr lang="en"/>
              <a:t> ensures that when a user makes multiple reads, they will not read older data after previously reading newer data.</a:t>
            </a:r>
            <a:endParaRPr/>
          </a:p>
        </p:txBody>
      </p:sp>
      <p:sp>
        <p:nvSpPr>
          <p:cNvPr id="282" name="Google Shape;282;p4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3" name="Google Shape;2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250" y="1273850"/>
            <a:ext cx="5576200" cy="285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Prefix Reads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139975" y="551800"/>
            <a:ext cx="38049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data out of order can occur if different partitions replicate data at different rates.  There is </a:t>
            </a:r>
            <a:r>
              <a:rPr i="1" lang="en"/>
              <a:t>no global write consistency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Consistent Prefix Read</a:t>
            </a:r>
            <a:r>
              <a:rPr lang="en"/>
              <a:t>  </a:t>
            </a:r>
            <a:r>
              <a:rPr b="1" lang="en"/>
              <a:t>Guarantee</a:t>
            </a:r>
            <a:r>
              <a:rPr lang="en"/>
              <a:t> - ensures that if a sequence of writes happens in a certain order, anyone reading those writes will see them appear in the same order.</a:t>
            </a:r>
            <a:endParaRPr/>
          </a:p>
        </p:txBody>
      </p:sp>
      <p:sp>
        <p:nvSpPr>
          <p:cNvPr id="290" name="Google Shape;290;p4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050" y="952275"/>
            <a:ext cx="5187600" cy="33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8"/>
          <p:cNvSpPr/>
          <p:nvPr/>
        </p:nvSpPr>
        <p:spPr>
          <a:xfrm>
            <a:off x="3791050" y="1232300"/>
            <a:ext cx="5985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48"/>
          <p:cNvSpPr/>
          <p:nvPr/>
        </p:nvSpPr>
        <p:spPr>
          <a:xfrm>
            <a:off x="3834075" y="2510800"/>
            <a:ext cx="5985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B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48"/>
          <p:cNvSpPr/>
          <p:nvPr/>
        </p:nvSpPr>
        <p:spPr>
          <a:xfrm>
            <a:off x="4688675" y="1113350"/>
            <a:ext cx="1547400" cy="22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How far into the future can you see, Ms. B?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48"/>
          <p:cNvSpPr/>
          <p:nvPr/>
        </p:nvSpPr>
        <p:spPr>
          <a:xfrm>
            <a:off x="5781725" y="2388700"/>
            <a:ext cx="970500" cy="22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About 10 seconds usually, Mr A.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Data - Challenges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87900" y="996600"/>
            <a:ext cx="38706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-"/>
            </a:pPr>
            <a:r>
              <a:rPr b="1" lang="en" sz="2300" u="sng">
                <a:solidFill>
                  <a:srgbClr val="000000"/>
                </a:solidFill>
              </a:rPr>
              <a:t>Consistency</a:t>
            </a:r>
            <a:r>
              <a:rPr lang="en" sz="2300">
                <a:solidFill>
                  <a:srgbClr val="000000"/>
                </a:solidFill>
              </a:rPr>
              <a:t>: Updates must be propagated </a:t>
            </a:r>
            <a:r>
              <a:rPr i="1" lang="en" sz="2300">
                <a:solidFill>
                  <a:srgbClr val="000000"/>
                </a:solidFill>
              </a:rPr>
              <a:t>across the network</a:t>
            </a:r>
            <a:r>
              <a:rPr lang="en" sz="2300">
                <a:solidFill>
                  <a:srgbClr val="000000"/>
                </a:solidFill>
              </a:rPr>
              <a:t>.</a:t>
            </a:r>
            <a:endParaRPr sz="2300">
              <a:solidFill>
                <a:srgbClr val="000000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-"/>
            </a:pPr>
            <a:r>
              <a:rPr b="1" lang="en" sz="2300" u="sng">
                <a:solidFill>
                  <a:srgbClr val="000000"/>
                </a:solidFill>
              </a:rPr>
              <a:t>Application</a:t>
            </a:r>
            <a:r>
              <a:rPr lang="en" sz="2300" u="sng">
                <a:solidFill>
                  <a:srgbClr val="000000"/>
                </a:solidFill>
              </a:rPr>
              <a:t> </a:t>
            </a:r>
            <a:r>
              <a:rPr b="1" lang="en" sz="2300" u="sng">
                <a:solidFill>
                  <a:srgbClr val="000000"/>
                </a:solidFill>
              </a:rPr>
              <a:t>Complexity</a:t>
            </a:r>
            <a:r>
              <a:rPr lang="en" sz="2300">
                <a:solidFill>
                  <a:srgbClr val="000000"/>
                </a:solidFill>
              </a:rPr>
              <a:t>: Responsibility for reading and writing data in a distributed environment often falls to the application.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900" y="988750"/>
            <a:ext cx="4580700" cy="327192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Scaling - Shared Memory Architectures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87900" y="996600"/>
            <a:ext cx="40530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Geographically Centralized server</a:t>
            </a:r>
            <a:br>
              <a:rPr lang="en"/>
            </a:b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Some fault tolerance</a:t>
            </a:r>
            <a:br>
              <a:rPr lang="en"/>
            </a:br>
            <a:r>
              <a:rPr lang="en"/>
              <a:t>(via hot-swappable components)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650" y="1586700"/>
            <a:ext cx="4398300" cy="18974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Scaling - Shared Disk Architectures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87900" y="996600"/>
            <a:ext cx="36870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Machines are connected</a:t>
            </a:r>
            <a:br>
              <a:rPr lang="en"/>
            </a:br>
            <a:r>
              <a:rPr lang="en"/>
              <a:t>via a fast network</a:t>
            </a:r>
            <a:br>
              <a:rPr lang="en"/>
            </a:b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Contention and the overhead of locking limit scalability (high-write volumes) … BUT ok for Data Warehouse applications (high read volumes)</a:t>
            </a:r>
            <a:endParaRPr/>
          </a:p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300" y="988750"/>
            <a:ext cx="4764299" cy="340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 rot="-5400000">
            <a:off x="-1810950" y="2159300"/>
            <a:ext cx="4308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60"/>
              <a:t>AWS EC2 Pricing - Oct 2024</a:t>
            </a:r>
            <a:endParaRPr sz="2860"/>
          </a:p>
        </p:txBody>
      </p:sp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 rotWithShape="1">
          <a:blip r:embed="rId3">
            <a:alphaModFix/>
          </a:blip>
          <a:srcRect b="17081" l="0" r="0" t="0"/>
          <a:stretch/>
        </p:blipFill>
        <p:spPr>
          <a:xfrm>
            <a:off x="1340725" y="48750"/>
            <a:ext cx="7038350" cy="15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25" y="1719600"/>
            <a:ext cx="7038352" cy="142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0725" y="3289425"/>
            <a:ext cx="7038349" cy="178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0"/>
          <p:cNvSpPr/>
          <p:nvPr/>
        </p:nvSpPr>
        <p:spPr>
          <a:xfrm>
            <a:off x="4460225" y="2895275"/>
            <a:ext cx="1735200" cy="935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&gt; $78,000/month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30"/>
          <p:cNvCxnSpPr/>
          <p:nvPr/>
        </p:nvCxnSpPr>
        <p:spPr>
          <a:xfrm flipH="1">
            <a:off x="3297775" y="3515150"/>
            <a:ext cx="1225200" cy="114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30"/>
          <p:cNvSpPr txBox="1"/>
          <p:nvPr/>
        </p:nvSpPr>
        <p:spPr>
          <a:xfrm rot="5400000">
            <a:off x="7231600" y="1827950"/>
            <a:ext cx="329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https://aws.amazon.com/ec2/pricing/on-demand/</a:t>
            </a:r>
            <a:endParaRPr i="1"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Scaling - Shared Nothing Architectures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261175" y="1082050"/>
            <a:ext cx="40185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Each node has its own CPU, memory, and disk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Coordination via application layer using conventional network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Geographically distributed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1000"/>
              </a:spcAft>
              <a:buSzPts val="2600"/>
              <a:buChar char="●"/>
            </a:pPr>
            <a:r>
              <a:rPr lang="en"/>
              <a:t>Commodity hardware</a:t>
            </a:r>
            <a:endParaRPr/>
          </a:p>
        </p:txBody>
      </p:sp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7175"/>
            <a:ext cx="4432799" cy="24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Replication vs Partitioning</a:t>
            </a:r>
            <a:endParaRPr/>
          </a:p>
        </p:txBody>
      </p:sp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850" y="894700"/>
            <a:ext cx="6520026" cy="31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2"/>
          <p:cNvSpPr txBox="1"/>
          <p:nvPr/>
        </p:nvSpPr>
        <p:spPr>
          <a:xfrm>
            <a:off x="946850" y="4031050"/>
            <a:ext cx="242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Replicates</a:t>
            </a:r>
            <a:r>
              <a:rPr lang="en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have same data as Main</a:t>
            </a:r>
            <a:endParaRPr sz="2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4541025" y="4031050"/>
            <a:ext cx="242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Partitions have a subset of the data</a:t>
            </a:r>
            <a:endParaRPr sz="2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</a:t>
            </a:r>
            <a:endParaRPr/>
          </a:p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