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77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PT Sans Narrow" panose="020B0506020203020204" pitchFamily="34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ce6c9bb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ce6c9bb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6ce6c9bb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6ce6c9bb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985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AutoNum type="arabicPeriod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6ce6c9bb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6ce6c9bb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2280900" y="1543175"/>
            <a:ext cx="4582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2D3B4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Visualization of FDA Reports on Adverse Food Events </a:t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270700" y="2861325"/>
            <a:ext cx="460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Eric Yang and Daniel Tan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May 2nd, 2021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673"/>
              <a:buFont typeface="Arial"/>
              <a:buNone/>
            </a:pPr>
            <a:r>
              <a:rPr lang="en" sz="2940"/>
              <a:t>US Food and Drug Administration (FDA) Adverse Events Dataset</a:t>
            </a:r>
            <a:endParaRPr sz="294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dirty="0">
                <a:solidFill>
                  <a:srgbClr val="2D3B45"/>
                </a:solidFill>
              </a:rPr>
              <a:t>Compiled by the FDA for Food Safety and Applied Nutrition (CSFAN) Adverse Event Reporting System</a:t>
            </a:r>
            <a:endParaRPr dirty="0">
              <a:solidFill>
                <a:srgbClr val="2D3B45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○"/>
            </a:pPr>
            <a:r>
              <a:rPr lang="en" dirty="0">
                <a:solidFill>
                  <a:srgbClr val="2D3B45"/>
                </a:solidFill>
              </a:rPr>
              <a:t>Collected for post-market surveillance of CFSAN regulated products</a:t>
            </a:r>
            <a:endParaRPr dirty="0">
              <a:solidFill>
                <a:srgbClr val="2D3B45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○"/>
            </a:pPr>
            <a:r>
              <a:rPr lang="en" dirty="0">
                <a:solidFill>
                  <a:srgbClr val="2D3B45"/>
                </a:solidFill>
              </a:rPr>
              <a:t>Includes foods, dietary supplements, and cosmetics</a:t>
            </a:r>
            <a:endParaRPr dirty="0">
              <a:solidFill>
                <a:srgbClr val="2D3B45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dirty="0">
                <a:solidFill>
                  <a:srgbClr val="2D3B45"/>
                </a:solidFill>
              </a:rPr>
              <a:t>Combines mandatory reports for dietary supplements and voluntary reports from consumers or health care practitioners</a:t>
            </a:r>
            <a:endParaRPr dirty="0">
              <a:solidFill>
                <a:srgbClr val="2D3B45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○"/>
            </a:pPr>
            <a:r>
              <a:rPr lang="en" dirty="0">
                <a:solidFill>
                  <a:srgbClr val="2D3B45"/>
                </a:solidFill>
              </a:rPr>
              <a:t>Collected via MedWatch, emails, telephone calls, faxes, letters, and electronic transfers</a:t>
            </a:r>
            <a:endParaRPr dirty="0">
              <a:solidFill>
                <a:srgbClr val="2D3B45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 b="1" dirty="0">
                <a:solidFill>
                  <a:srgbClr val="2D3B45"/>
                </a:solidFill>
              </a:rPr>
              <a:t>Important caveat</a:t>
            </a:r>
            <a:r>
              <a:rPr lang="en" dirty="0">
                <a:solidFill>
                  <a:srgbClr val="2D3B45"/>
                </a:solidFill>
              </a:rPr>
              <a:t>: reports do not conclude whether the products actually caused the adverse events </a:t>
            </a:r>
            <a:r>
              <a:rPr lang="en" sz="1200" dirty="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dirty="0">
              <a:solidFill>
                <a:srgbClr val="2D3B4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Makeup and Characteristics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700" dirty="0">
                <a:solidFill>
                  <a:srgbClr val="2D3B45"/>
                </a:solidFill>
              </a:rPr>
              <a:t>90.8k total reports</a:t>
            </a:r>
            <a:endParaRPr sz="1700" dirty="0">
              <a:solidFill>
                <a:srgbClr val="2D3B45"/>
              </a:solidFill>
            </a:endParaRPr>
          </a:p>
          <a:p>
            <a:pPr marL="457200" lvl="0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700" dirty="0">
                <a:solidFill>
                  <a:srgbClr val="2D3B45"/>
                </a:solidFill>
              </a:rPr>
              <a:t>Reports collected from 01/01/2004 to 06/30/2017</a:t>
            </a:r>
            <a:endParaRPr sz="1700" dirty="0">
              <a:solidFill>
                <a:srgbClr val="2D3B45"/>
              </a:solidFill>
            </a:endParaRPr>
          </a:p>
          <a:p>
            <a:pPr marL="457200" lvl="0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700" dirty="0">
                <a:solidFill>
                  <a:srgbClr val="2D3B45"/>
                </a:solidFill>
              </a:rPr>
              <a:t>Adverse events occurred from 1931 to 2017 (very few reported prior to 2000)</a:t>
            </a:r>
            <a:endParaRPr sz="1700" dirty="0">
              <a:solidFill>
                <a:srgbClr val="2D3B45"/>
              </a:solidFill>
            </a:endParaRPr>
          </a:p>
          <a:p>
            <a:pPr marL="457200" lvl="0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700" dirty="0">
                <a:solidFill>
                  <a:srgbClr val="2D3B45"/>
                </a:solidFill>
              </a:rPr>
              <a:t>45.7k unique products</a:t>
            </a:r>
            <a:endParaRPr sz="1700" dirty="0">
              <a:solidFill>
                <a:srgbClr val="2D3B45"/>
              </a:solidFill>
            </a:endParaRPr>
          </a:p>
          <a:p>
            <a:pPr marL="457200" lvl="0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700" dirty="0">
                <a:solidFill>
                  <a:srgbClr val="2D3B45"/>
                </a:solidFill>
              </a:rPr>
              <a:t>41 unique product industries (trimmed down in visualization)</a:t>
            </a:r>
            <a:endParaRPr sz="1700" dirty="0">
              <a:solidFill>
                <a:srgbClr val="2D3B45"/>
              </a:solidFill>
            </a:endParaRPr>
          </a:p>
          <a:p>
            <a:pPr marL="457200" lvl="0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700" dirty="0">
                <a:solidFill>
                  <a:srgbClr val="2D3B45"/>
                </a:solidFill>
              </a:rPr>
              <a:t>Mean age of victims: 50.8 years</a:t>
            </a:r>
            <a:endParaRPr sz="1700" dirty="0">
              <a:solidFill>
                <a:srgbClr val="2D3B45"/>
              </a:solidFill>
            </a:endParaRPr>
          </a:p>
          <a:p>
            <a:pPr marL="457200" lvl="0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700" dirty="0">
                <a:solidFill>
                  <a:srgbClr val="2D3B45"/>
                </a:solidFill>
              </a:rPr>
              <a:t>Gender of victims: 65% female, 30% male, 5% other</a:t>
            </a:r>
            <a:endParaRPr sz="1700" dirty="0">
              <a:solidFill>
                <a:srgbClr val="2D3B45"/>
              </a:solidFill>
            </a:endParaRPr>
          </a:p>
          <a:p>
            <a:pPr marL="457200" lvl="0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sz="1700" dirty="0">
                <a:solidFill>
                  <a:srgbClr val="2D3B45"/>
                </a:solidFill>
              </a:rPr>
              <a:t>Dataset also included:</a:t>
            </a:r>
            <a:endParaRPr sz="1700" dirty="0">
              <a:solidFill>
                <a:srgbClr val="2D3B45"/>
              </a:solidFill>
            </a:endParaRPr>
          </a:p>
          <a:p>
            <a:pPr marL="914400" lvl="1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○"/>
            </a:pPr>
            <a:r>
              <a:rPr lang="en" sz="1700" dirty="0">
                <a:solidFill>
                  <a:srgbClr val="2D3B45"/>
                </a:solidFill>
              </a:rPr>
              <a:t>Outcomes (e.g. visited an ER, death, life threatening)</a:t>
            </a:r>
            <a:endParaRPr sz="1700" dirty="0">
              <a:solidFill>
                <a:srgbClr val="2D3B45"/>
              </a:solidFill>
            </a:endParaRPr>
          </a:p>
          <a:p>
            <a:pPr marL="914400" lvl="1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○"/>
            </a:pPr>
            <a:r>
              <a:rPr lang="en" sz="1700" dirty="0">
                <a:solidFill>
                  <a:srgbClr val="2D3B45"/>
                </a:solidFill>
              </a:rPr>
              <a:t>Symptoms (e.g. choking, blood pressure increased, vomiting)</a:t>
            </a:r>
            <a:endParaRPr sz="1700" dirty="0">
              <a:solidFill>
                <a:srgbClr val="2D3B4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to understand adverse event profiles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96875"/>
            <a:ext cx="8520600" cy="3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dirty="0">
                <a:solidFill>
                  <a:srgbClr val="2D3B45"/>
                </a:solidFill>
              </a:rPr>
              <a:t>Intended for FDA regulatory personnel to explore understand current trends in adverse event causing industries and products</a:t>
            </a:r>
            <a:endParaRPr dirty="0">
              <a:solidFill>
                <a:srgbClr val="2D3B45"/>
              </a:solidFill>
            </a:endParaRPr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○"/>
            </a:pPr>
            <a:r>
              <a:rPr lang="en" dirty="0">
                <a:solidFill>
                  <a:srgbClr val="2D3B45"/>
                </a:solidFill>
              </a:rPr>
              <a:t>Help guide regulatory processes and decisions</a:t>
            </a:r>
            <a:endParaRPr dirty="0">
              <a:solidFill>
                <a:srgbClr val="2D3B45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dirty="0">
                <a:solidFill>
                  <a:srgbClr val="2D3B45"/>
                </a:solidFill>
              </a:rPr>
              <a:t>Also useful for health conscious consumers who want to keep up with adverse event causing products that have been widely reported</a:t>
            </a:r>
            <a:endParaRPr dirty="0">
              <a:solidFill>
                <a:srgbClr val="2D3B45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" dirty="0">
                <a:solidFill>
                  <a:srgbClr val="2D3B45"/>
                </a:solidFill>
              </a:rPr>
              <a:t>With this visualization, we’re able to:</a:t>
            </a:r>
            <a:endParaRPr dirty="0">
              <a:solidFill>
                <a:srgbClr val="2D3B45"/>
              </a:solidFill>
            </a:endParaRPr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○"/>
            </a:pPr>
            <a:r>
              <a:rPr lang="en" dirty="0">
                <a:solidFill>
                  <a:srgbClr val="2D3B45"/>
                </a:solidFill>
              </a:rPr>
              <a:t>Identify top products that cause adverse events</a:t>
            </a:r>
            <a:endParaRPr dirty="0">
              <a:solidFill>
                <a:srgbClr val="2D3B45"/>
              </a:solidFill>
            </a:endParaRPr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○"/>
            </a:pPr>
            <a:r>
              <a:rPr lang="en" dirty="0">
                <a:solidFill>
                  <a:srgbClr val="2D3B45"/>
                </a:solidFill>
              </a:rPr>
              <a:t>Identify trends of adverse event causing product industries over time and compare cases across industries</a:t>
            </a:r>
            <a:endParaRPr dirty="0">
              <a:solidFill>
                <a:srgbClr val="2D3B45"/>
              </a:solidFill>
            </a:endParaRPr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○"/>
            </a:pPr>
            <a:r>
              <a:rPr lang="en" dirty="0">
                <a:solidFill>
                  <a:srgbClr val="2D3B45"/>
                </a:solidFill>
              </a:rPr>
              <a:t>Show products and industries that are prone to affect different age groups and gender</a:t>
            </a:r>
            <a:endParaRPr dirty="0">
              <a:solidFill>
                <a:srgbClr val="2D3B45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2D3B4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297</Words>
  <Application>Microsoft Macintosh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Open Sans</vt:lpstr>
      <vt:lpstr>Arial</vt:lpstr>
      <vt:lpstr>Lato</vt:lpstr>
      <vt:lpstr>PT Sans Narrow</vt:lpstr>
      <vt:lpstr>Tropic</vt:lpstr>
      <vt:lpstr>PowerPoint Presentation</vt:lpstr>
      <vt:lpstr>US Food and Drug Administration (FDA) Adverse Events Dataset </vt:lpstr>
      <vt:lpstr>Dataset Makeup and Characteristics</vt:lpstr>
      <vt:lpstr>Visualization to understand adverse event 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 Yang</cp:lastModifiedBy>
  <cp:revision>3</cp:revision>
  <dcterms:modified xsi:type="dcterms:W3CDTF">2021-05-03T03:49:29Z</dcterms:modified>
</cp:coreProperties>
</file>