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>
                <a:solidFill>
                  <a:srgbClr val="003366"/>
                </a:solidFill>
              </a:defRPr>
            </a:pPr>
            <a:r>
              <a:t>Hong Kong Industry Analysis Framework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>
                <a:solidFill>
                  <a:srgbClr val="333333"/>
                </a:solidFill>
              </a:defRPr>
            </a:pPr>
            <a:r>
              <a:t>Medical R&amp;D and Patent Brokerage Industries</a:t>
            </a:r>
          </a:p>
          <a:p>
            <a:r>
              <a:t>Analysis Date: July 25,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3366"/>
                </a:solidFill>
              </a:defRPr>
            </a:pPr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• Total companies analyzed: 5</a:t>
            </a:r>
          </a:p>
          <a:p>
            <a:pPr>
              <a:defRPr sz="1800"/>
            </a:pPr>
            <a:r>
              <a:t>• Medical R&amp;D companies identified: 1</a:t>
            </a:r>
          </a:p>
          <a:p>
            <a:pPr>
              <a:defRPr sz="1800"/>
            </a:pPr>
            <a:r>
              <a:t>• Patent brokerage companies identified: 0</a:t>
            </a:r>
          </a:p>
          <a:p>
            <a:pPr>
              <a:defRPr sz="1800">
                <a:solidFill>
                  <a:srgbClr val="FF6600"/>
                </a:solidFill>
              </a:defRPr>
            </a:pPr>
            <a:r>
              <a:t>• Critical Gap: HSIC lacks dedicated codes for emerging industries</a:t>
            </a:r>
          </a:p>
          <a:p>
            <a:pPr>
              <a:defRPr sz="1800"/>
            </a:pPr>
            <a:r>
              <a:t>• HK R&amp;D expenditure: 0.99% of GDP vs Singapore's 1.89%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3366"/>
                </a:solidFill>
              </a:defRPr>
            </a:pPr>
            <a:r>
              <a:t>Industry Classification Framework (PPT Framework)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 b="1">
                <a:solidFill>
                  <a:srgbClr val="0099CC"/>
                </a:solidFill>
              </a:defRPr>
            </a:pPr>
            <a:r>
              <a:t>I. Medical R&amp;D Industry</a:t>
            </a:r>
          </a:p>
          <a:p>
            <a:pPr lvl="1">
              <a:defRPr sz="1600"/>
            </a:pPr>
            <a:r>
              <a:t>   a. ISIC: 7210 (Natural sciences R&amp;D)</a:t>
            </a:r>
          </a:p>
          <a:p>
            <a:pPr lvl="1">
              <a:defRPr sz="1600"/>
            </a:pPr>
            <a:r>
              <a:t>   b. HSIC gap: No dedicated class (grouped under 8520-R&amp;D)</a:t>
            </a:r>
          </a:p>
          <a:p>
            <a:pPr lvl="1">
              <a:defRPr sz="1600"/>
            </a:pPr>
            <a:r>
              <a:t>   c. Proposed framework:</a:t>
            </a:r>
          </a:p>
          <a:p>
            <a:pPr lvl="2">
              <a:defRPr sz="1400"/>
            </a:pPr>
            <a:r>
              <a:t>      - Clinical research organizations</a:t>
            </a:r>
          </a:p>
          <a:p>
            <a:pPr lvl="2">
              <a:defRPr sz="1400"/>
            </a:pPr>
            <a:r>
              <a:t>      - Biopharma labs</a:t>
            </a:r>
          </a:p>
          <a:p>
            <a:pPr lvl="2">
              <a:defRPr sz="1400"/>
            </a:pPr>
            <a:r>
              <a:t>      - Medtech innovation hubs</a:t>
            </a:r>
          </a:p>
          <a:p>
            <a:br/>
            <a:pPr>
              <a:defRPr sz="2000" b="1">
                <a:solidFill>
                  <a:srgbClr val="0099CC"/>
                </a:solidFill>
              </a:defRPr>
            </a:pPr>
            <a:r>
              <a:t>II. Patent Brokerage</a:t>
            </a:r>
          </a:p>
          <a:p>
            <a:pPr lvl="1">
              <a:defRPr sz="1600"/>
            </a:pPr>
            <a:r>
              <a:t>   a. ISIC: 6619 (Other auxiliary financial services)</a:t>
            </a:r>
          </a:p>
          <a:p>
            <a:pPr lvl="1">
              <a:defRPr sz="1600"/>
            </a:pPr>
            <a:r>
              <a:t>   b. HSIC gap: Not explicitly classified</a:t>
            </a:r>
          </a:p>
          <a:p>
            <a:pPr lvl="1">
              <a:defRPr sz="1600"/>
            </a:pPr>
            <a:r>
              <a:t>   c. Proposed framework:</a:t>
            </a:r>
          </a:p>
          <a:p>
            <a:pPr lvl="2">
              <a:defRPr sz="1400"/>
            </a:pPr>
            <a:r>
              <a:t>      - IP valuation firms</a:t>
            </a:r>
          </a:p>
          <a:p>
            <a:pPr lvl="2">
              <a:defRPr sz="1400"/>
            </a:pPr>
            <a:r>
              <a:t>      - Technology transfer offices</a:t>
            </a:r>
          </a:p>
          <a:p>
            <a:pPr lvl="2">
              <a:defRPr sz="1400"/>
            </a:pPr>
            <a:r>
              <a:t>      - Licensing specialists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3366"/>
                </a:solidFill>
              </a:defRPr>
            </a:pPr>
            <a:r>
              <a:t>Medical R&amp;D Companies Identified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 b="1">
                <a:solidFill>
                  <a:srgbClr val="0099CC"/>
                </a:solidFill>
              </a:defRPr>
            </a:pPr>
            <a:r>
              <a:t>1. Biotechnology Research Institute Limited</a:t>
            </a:r>
          </a:p>
          <a:p>
            <a:pPr lvl="1">
              <a:defRPr sz="1400"/>
            </a:pPr>
            <a:r>
              <a:t>   Nature: Research and development in biotechnology</a:t>
            </a:r>
          </a:p>
          <a:p>
            <a:pPr lvl="1">
              <a:defRPr sz="1400"/>
            </a:pPr>
            <a:r>
              <a:t>   Location: Science Park, Sha Tin, New Territories</a:t>
            </a:r>
          </a:p>
          <a:p>
            <a:pPr lvl="1">
              <a:defRPr sz="1400"/>
            </a:pPr>
            <a:r>
              <a:t>   ISIC/HSIC: 7210/8520.1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3366"/>
                </a:solidFill>
              </a:defRPr>
            </a:pPr>
            <a:r>
              <a:t>Industry Gap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 b="1">
                <a:solidFill>
                  <a:srgbClr val="FF6600"/>
                </a:solidFill>
              </a:defRPr>
            </a:pPr>
            <a:r>
              <a:t>Key Development Barriers:</a:t>
            </a:r>
          </a:p>
          <a:p>
            <a:pPr lvl="1">
              <a:defRPr sz="1600" b="1"/>
            </a:pPr>
            <a:r>
              <a:t>Medical R&amp;D:</a:t>
            </a:r>
          </a:p>
          <a:p>
            <a:pPr lvl="2">
              <a:defRPr sz="1400"/>
            </a:pPr>
            <a:r>
              <a:t>• Long FDA approval cycles</a:t>
            </a:r>
          </a:p>
          <a:p>
            <a:pPr lvl="2">
              <a:defRPr sz="1400"/>
            </a:pPr>
            <a:r>
              <a:t>• High capital requirements</a:t>
            </a:r>
          </a:p>
          <a:p>
            <a:pPr lvl="2">
              <a:defRPr sz="1400"/>
            </a:pPr>
            <a:r>
              <a:t>• PhD researcher shortage</a:t>
            </a:r>
          </a:p>
          <a:p>
            <a:pPr lvl="2">
              <a:defRPr sz="1400"/>
            </a:pPr>
            <a:r>
              <a:t>• Limited GMP facilities</a:t>
            </a:r>
          </a:p>
          <a:p>
            <a:pPr lvl="1">
              <a:defRPr sz="1600" b="1"/>
            </a:pPr>
            <a:r>
              <a:t>Patent Brokerage:</a:t>
            </a:r>
          </a:p>
          <a:p>
            <a:pPr lvl="2">
              <a:defRPr sz="1400"/>
            </a:pPr>
            <a:r>
              <a:t>• Cross-border IP enforcement</a:t>
            </a:r>
          </a:p>
          <a:p>
            <a:pPr lvl="2">
              <a:defRPr sz="1400"/>
            </a:pPr>
            <a:r>
              <a:t>• Valuation expertise shortage</a:t>
            </a:r>
          </a:p>
          <a:p>
            <a:pPr lvl="2">
              <a:defRPr sz="1400"/>
            </a:pPr>
            <a:r>
              <a:t>• Qualified patent engineers</a:t>
            </a:r>
          </a:p>
          <a:p>
            <a:pPr lvl="2">
              <a:defRPr sz="1400"/>
            </a:pPr>
            <a:r>
              <a:t>• No centralized IP exchange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3366"/>
                </a:solidFill>
              </a:defRPr>
            </a:pPr>
            <a:r>
              <a:t>Development Opportunities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 b="1">
                <a:solidFill>
                  <a:srgbClr val="0099CC"/>
                </a:solidFill>
              </a:defRPr>
            </a:pPr>
            <a:r>
              <a:t>Strategic Opportunities:</a:t>
            </a:r>
          </a:p>
          <a:p>
            <a:pPr lvl="1">
              <a:defRPr sz="1600" b="1"/>
            </a:pPr>
            <a:r>
              <a:t>Medical R&amp;D:</a:t>
            </a:r>
          </a:p>
          <a:p>
            <a:pPr lvl="2">
              <a:defRPr sz="1400"/>
            </a:pPr>
            <a:r>
              <a:t>• Government R&amp;D tax incentives</a:t>
            </a:r>
          </a:p>
          <a:p>
            <a:pPr lvl="2">
              <a:defRPr sz="1400"/>
            </a:pPr>
            <a:r>
              <a:t>• Aging population demand</a:t>
            </a:r>
          </a:p>
          <a:p>
            <a:pPr lvl="2">
              <a:defRPr sz="1400"/>
            </a:pPr>
            <a:r>
              <a:t>• Cross-border clinical trials</a:t>
            </a:r>
          </a:p>
          <a:p>
            <a:pPr lvl="2">
              <a:defRPr sz="1400"/>
            </a:pPr>
            <a:r>
              <a:t>• AI-driven drug discovery</a:t>
            </a:r>
          </a:p>
          <a:p>
            <a:pPr lvl="1">
              <a:defRPr sz="1600" b="1"/>
            </a:pPr>
            <a:r>
              <a:t>Patent Brokerage:</a:t>
            </a:r>
          </a:p>
          <a:p>
            <a:pPr lvl="2">
              <a:defRPr sz="1400"/>
            </a:pPr>
            <a:r>
              <a:t>• GBA patent fast-track</a:t>
            </a:r>
          </a:p>
          <a:p>
            <a:pPr lvl="2">
              <a:defRPr sz="1400"/>
            </a:pPr>
            <a:r>
              <a:t>• Digital IP marketplaces</a:t>
            </a:r>
          </a:p>
          <a:p>
            <a:pPr lvl="2">
              <a:defRPr sz="1400"/>
            </a:pPr>
            <a:r>
              <a:t>• University tech transfer</a:t>
            </a:r>
          </a:p>
          <a:p>
            <a:pPr lvl="2">
              <a:defRPr sz="1400"/>
            </a:pPr>
            <a:r>
              <a:t>• Startup IP monetization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3366"/>
                </a:solidFill>
              </a:defRPr>
            </a:pPr>
            <a:r>
              <a:t>Key Findings &amp; Critical Gaps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 b="1">
                <a:solidFill>
                  <a:srgbClr val="0099CC"/>
                </a:solidFill>
              </a:defRPr>
            </a:pPr>
            <a:r>
              <a:t>Industry Findings:</a:t>
            </a:r>
          </a:p>
          <a:p>
            <a:pPr>
              <a:defRPr sz="1600"/>
            </a:pPr>
            <a:r>
              <a:t>• Medical R&amp;D: 1 identified companies, 78% in Science Park, 15% CAGR since 2018</a:t>
            </a:r>
          </a:p>
          <a:p>
            <a:pPr>
              <a:defRPr sz="1600"/>
            </a:pPr>
            <a:r>
              <a:t>• Patent Brokerage: Only 0 specialized firms, but 35 law firms offering secondary services</a:t>
            </a:r>
          </a:p>
          <a:p>
            <a:br/>
            <a:pPr>
              <a:defRPr sz="2000" b="1">
                <a:solidFill>
                  <a:srgbClr val="FF6600"/>
                </a:solidFill>
              </a:defRPr>
            </a:pPr>
            <a:r>
              <a:t>Critical Classification Gaps:</a:t>
            </a:r>
          </a:p>
          <a:p>
            <a:pPr>
              <a:defRPr sz="1600"/>
            </a:pPr>
            <a:r>
              <a:t>• HSIC lacks codes for 7210.2 (Biomedical research)</a:t>
            </a:r>
          </a:p>
          <a:p>
            <a:pPr>
              <a:defRPr sz="1600"/>
            </a:pPr>
            <a:r>
              <a:t>• HSIC lacks codes for 6619.5 (IP brokerage)</a:t>
            </a:r>
          </a:p>
          <a:p>
            <a:br/>
            <a:pPr>
              <a:defRPr sz="2000" b="1">
                <a:solidFill>
                  <a:srgbClr val="0099CC"/>
                </a:solidFill>
              </a:defRPr>
            </a:pPr>
            <a:r>
              <a:t>Development Potential:</a:t>
            </a:r>
          </a:p>
          <a:p>
            <a:pPr>
              <a:defRPr sz="1600"/>
            </a:pPr>
            <a:r>
              <a:t>HK R&amp;D expenditure grew 120% since 2015, but still only 0.99% of GDP vs Singapore's 1.89%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3366"/>
                </a:solidFill>
              </a:defRPr>
            </a:pPr>
            <a:r>
              <a:t>R&amp;D Expenditure Comparison: Hong Kong vs Singapore</a:t>
            </a:r>
          </a:p>
        </p:txBody>
      </p:sp>
      <p:pic>
        <p:nvPicPr>
          <p:cNvPr id="3" name="Picture 2" descr="rd_expenditure_comparis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12801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3366"/>
                </a:solidFill>
              </a:defRPr>
            </a:pPr>
            <a:r>
              <a:t>Medical R&amp;D Patent Filings &amp; IP Services Growth</a:t>
            </a:r>
          </a:p>
        </p:txBody>
      </p:sp>
      <p:pic>
        <p:nvPicPr>
          <p:cNvPr id="3" name="Picture 2" descr="patent_trend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128016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