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78" r:id="rId4"/>
    <p:sldId id="271" r:id="rId5"/>
    <p:sldId id="258" r:id="rId6"/>
    <p:sldId id="259" r:id="rId7"/>
    <p:sldId id="260" r:id="rId8"/>
    <p:sldId id="261" r:id="rId9"/>
    <p:sldId id="280" r:id="rId10"/>
    <p:sldId id="272" r:id="rId11"/>
    <p:sldId id="262" r:id="rId12"/>
    <p:sldId id="273" r:id="rId13"/>
    <p:sldId id="263" r:id="rId14"/>
    <p:sldId id="264" r:id="rId15"/>
    <p:sldId id="265" r:id="rId16"/>
    <p:sldId id="267" r:id="rId17"/>
    <p:sldId id="266" r:id="rId18"/>
    <p:sldId id="268" r:id="rId19"/>
    <p:sldId id="269" r:id="rId20"/>
    <p:sldId id="274" r:id="rId21"/>
    <p:sldId id="281" r:id="rId22"/>
    <p:sldId id="282" r:id="rId23"/>
    <p:sldId id="283" r:id="rId24"/>
    <p:sldId id="276" r:id="rId25"/>
    <p:sldId id="275" r:id="rId26"/>
    <p:sldId id="277" r:id="rId27"/>
    <p:sldId id="279"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870CFB-E9A8-41D0-AF55-5A2A116262E0}"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6F9BD505-BEB8-4FEE-8EE7-821D0BF92267}">
      <dgm:prSet/>
      <dgm:spPr/>
      <dgm:t>
        <a:bodyPr/>
        <a:lstStyle/>
        <a:p>
          <a:r>
            <a:rPr lang="en-US" dirty="0"/>
            <a:t>Does having a health insurance improve your health?</a:t>
          </a:r>
        </a:p>
      </dgm:t>
    </dgm:pt>
    <dgm:pt modelId="{B6F60306-7DA1-49C0-ADC9-4ECE47EB5218}" type="parTrans" cxnId="{DFF24A6F-3017-4056-8871-A71745725C97}">
      <dgm:prSet/>
      <dgm:spPr/>
      <dgm:t>
        <a:bodyPr/>
        <a:lstStyle/>
        <a:p>
          <a:endParaRPr lang="en-US"/>
        </a:p>
      </dgm:t>
    </dgm:pt>
    <dgm:pt modelId="{B300D7A6-1671-498B-98B7-43308CBBAA5D}" type="sibTrans" cxnId="{DFF24A6F-3017-4056-8871-A71745725C97}">
      <dgm:prSet/>
      <dgm:spPr/>
      <dgm:t>
        <a:bodyPr/>
        <a:lstStyle/>
        <a:p>
          <a:endParaRPr lang="en-US"/>
        </a:p>
      </dgm:t>
    </dgm:pt>
    <dgm:pt modelId="{BCE7F39F-1378-43FC-A394-949CFA578F08}">
      <dgm:prSet/>
      <dgm:spPr/>
      <dgm:t>
        <a:bodyPr/>
        <a:lstStyle/>
        <a:p>
          <a:r>
            <a:rPr lang="en-US" dirty="0"/>
            <a:t>Can we compare two groups then find the effect?</a:t>
          </a:r>
        </a:p>
      </dgm:t>
    </dgm:pt>
    <dgm:pt modelId="{9C71CA0C-0978-43E0-ABF4-856A1308F2A9}" type="parTrans" cxnId="{4BEC7931-6076-4127-97BE-4D69B784DAAA}">
      <dgm:prSet/>
      <dgm:spPr/>
      <dgm:t>
        <a:bodyPr/>
        <a:lstStyle/>
        <a:p>
          <a:endParaRPr lang="en-US"/>
        </a:p>
      </dgm:t>
    </dgm:pt>
    <dgm:pt modelId="{935C967E-AEB4-444F-93ED-0659A265943F}" type="sibTrans" cxnId="{4BEC7931-6076-4127-97BE-4D69B784DAAA}">
      <dgm:prSet/>
      <dgm:spPr/>
      <dgm:t>
        <a:bodyPr/>
        <a:lstStyle/>
        <a:p>
          <a:endParaRPr lang="en-US"/>
        </a:p>
      </dgm:t>
    </dgm:pt>
    <dgm:pt modelId="{FAB49151-A5BC-704C-BA99-D17F5D787C7A}" type="pres">
      <dgm:prSet presAssocID="{D5870CFB-E9A8-41D0-AF55-5A2A116262E0}" presName="hierChild1" presStyleCnt="0">
        <dgm:presLayoutVars>
          <dgm:orgChart val="1"/>
          <dgm:chPref val="1"/>
          <dgm:dir/>
          <dgm:animOne val="branch"/>
          <dgm:animLvl val="lvl"/>
          <dgm:resizeHandles/>
        </dgm:presLayoutVars>
      </dgm:prSet>
      <dgm:spPr/>
    </dgm:pt>
    <dgm:pt modelId="{8444E9F6-DFFD-6B4A-A60F-90C9B2891576}" type="pres">
      <dgm:prSet presAssocID="{6F9BD505-BEB8-4FEE-8EE7-821D0BF92267}" presName="hierRoot1" presStyleCnt="0">
        <dgm:presLayoutVars>
          <dgm:hierBranch val="init"/>
        </dgm:presLayoutVars>
      </dgm:prSet>
      <dgm:spPr/>
    </dgm:pt>
    <dgm:pt modelId="{827315B5-9164-AA4B-82C5-009B7B8C3001}" type="pres">
      <dgm:prSet presAssocID="{6F9BD505-BEB8-4FEE-8EE7-821D0BF92267}" presName="rootComposite1" presStyleCnt="0"/>
      <dgm:spPr/>
    </dgm:pt>
    <dgm:pt modelId="{D3677E85-5DD9-214C-9681-712560B20084}" type="pres">
      <dgm:prSet presAssocID="{6F9BD505-BEB8-4FEE-8EE7-821D0BF92267}" presName="rootText1" presStyleLbl="node0" presStyleIdx="0" presStyleCnt="2">
        <dgm:presLayoutVars>
          <dgm:chPref val="3"/>
        </dgm:presLayoutVars>
      </dgm:prSet>
      <dgm:spPr/>
    </dgm:pt>
    <dgm:pt modelId="{40474747-3A6E-B840-B867-9C5CF936E049}" type="pres">
      <dgm:prSet presAssocID="{6F9BD505-BEB8-4FEE-8EE7-821D0BF92267}" presName="rootConnector1" presStyleLbl="node1" presStyleIdx="0" presStyleCnt="0"/>
      <dgm:spPr/>
    </dgm:pt>
    <dgm:pt modelId="{7B97667F-8ECB-F045-B9CC-5B03395B506F}" type="pres">
      <dgm:prSet presAssocID="{6F9BD505-BEB8-4FEE-8EE7-821D0BF92267}" presName="hierChild2" presStyleCnt="0"/>
      <dgm:spPr/>
    </dgm:pt>
    <dgm:pt modelId="{55CC20FC-2AF1-AD49-B005-29A3DB5EE444}" type="pres">
      <dgm:prSet presAssocID="{6F9BD505-BEB8-4FEE-8EE7-821D0BF92267}" presName="hierChild3" presStyleCnt="0"/>
      <dgm:spPr/>
    </dgm:pt>
    <dgm:pt modelId="{0F73D045-319C-9243-B8C9-59E3A715C662}" type="pres">
      <dgm:prSet presAssocID="{BCE7F39F-1378-43FC-A394-949CFA578F08}" presName="hierRoot1" presStyleCnt="0">
        <dgm:presLayoutVars>
          <dgm:hierBranch val="init"/>
        </dgm:presLayoutVars>
      </dgm:prSet>
      <dgm:spPr/>
    </dgm:pt>
    <dgm:pt modelId="{027F3925-58A4-D041-AFA4-E2FBD36DF401}" type="pres">
      <dgm:prSet presAssocID="{BCE7F39F-1378-43FC-A394-949CFA578F08}" presName="rootComposite1" presStyleCnt="0"/>
      <dgm:spPr/>
    </dgm:pt>
    <dgm:pt modelId="{795C89CF-089D-0541-AE06-D0ADAB354367}" type="pres">
      <dgm:prSet presAssocID="{BCE7F39F-1378-43FC-A394-949CFA578F08}" presName="rootText1" presStyleLbl="node0" presStyleIdx="1" presStyleCnt="2">
        <dgm:presLayoutVars>
          <dgm:chPref val="3"/>
        </dgm:presLayoutVars>
      </dgm:prSet>
      <dgm:spPr/>
    </dgm:pt>
    <dgm:pt modelId="{65118227-8E6F-3B45-BB21-1D0F5908AD25}" type="pres">
      <dgm:prSet presAssocID="{BCE7F39F-1378-43FC-A394-949CFA578F08}" presName="rootConnector1" presStyleLbl="node1" presStyleIdx="0" presStyleCnt="0"/>
      <dgm:spPr/>
    </dgm:pt>
    <dgm:pt modelId="{01819327-353D-D84D-B1A0-ADA41EC7F434}" type="pres">
      <dgm:prSet presAssocID="{BCE7F39F-1378-43FC-A394-949CFA578F08}" presName="hierChild2" presStyleCnt="0"/>
      <dgm:spPr/>
    </dgm:pt>
    <dgm:pt modelId="{A71B36BC-5F82-D54E-9381-7B8D30C9F2D3}" type="pres">
      <dgm:prSet presAssocID="{BCE7F39F-1378-43FC-A394-949CFA578F08}" presName="hierChild3" presStyleCnt="0"/>
      <dgm:spPr/>
    </dgm:pt>
  </dgm:ptLst>
  <dgm:cxnLst>
    <dgm:cxn modelId="{4BEC7931-6076-4127-97BE-4D69B784DAAA}" srcId="{D5870CFB-E9A8-41D0-AF55-5A2A116262E0}" destId="{BCE7F39F-1378-43FC-A394-949CFA578F08}" srcOrd="1" destOrd="0" parTransId="{9C71CA0C-0978-43E0-ABF4-856A1308F2A9}" sibTransId="{935C967E-AEB4-444F-93ED-0659A265943F}"/>
    <dgm:cxn modelId="{FEC28944-6037-E043-B96F-CC16D8C83AA8}" type="presOf" srcId="{D5870CFB-E9A8-41D0-AF55-5A2A116262E0}" destId="{FAB49151-A5BC-704C-BA99-D17F5D787C7A}" srcOrd="0" destOrd="0" presId="urn:microsoft.com/office/officeart/2005/8/layout/orgChart1"/>
    <dgm:cxn modelId="{67E1B049-3F68-4A4A-8657-FABCF6CD1083}" type="presOf" srcId="{BCE7F39F-1378-43FC-A394-949CFA578F08}" destId="{795C89CF-089D-0541-AE06-D0ADAB354367}" srcOrd="0" destOrd="0" presId="urn:microsoft.com/office/officeart/2005/8/layout/orgChart1"/>
    <dgm:cxn modelId="{1919A363-4B54-8C43-A011-697285B04EC4}" type="presOf" srcId="{6F9BD505-BEB8-4FEE-8EE7-821D0BF92267}" destId="{40474747-3A6E-B840-B867-9C5CF936E049}" srcOrd="1" destOrd="0" presId="urn:microsoft.com/office/officeart/2005/8/layout/orgChart1"/>
    <dgm:cxn modelId="{DFF24A6F-3017-4056-8871-A71745725C97}" srcId="{D5870CFB-E9A8-41D0-AF55-5A2A116262E0}" destId="{6F9BD505-BEB8-4FEE-8EE7-821D0BF92267}" srcOrd="0" destOrd="0" parTransId="{B6F60306-7DA1-49C0-ADC9-4ECE47EB5218}" sibTransId="{B300D7A6-1671-498B-98B7-43308CBBAA5D}"/>
    <dgm:cxn modelId="{EB95FFA9-F073-4142-B251-A064EA634FCF}" type="presOf" srcId="{6F9BD505-BEB8-4FEE-8EE7-821D0BF92267}" destId="{D3677E85-5DD9-214C-9681-712560B20084}" srcOrd="0" destOrd="0" presId="urn:microsoft.com/office/officeart/2005/8/layout/orgChart1"/>
    <dgm:cxn modelId="{74DC3DED-C7E4-544F-A418-DEEB5A85B01E}" type="presOf" srcId="{BCE7F39F-1378-43FC-A394-949CFA578F08}" destId="{65118227-8E6F-3B45-BB21-1D0F5908AD25}" srcOrd="1" destOrd="0" presId="urn:microsoft.com/office/officeart/2005/8/layout/orgChart1"/>
    <dgm:cxn modelId="{7EA2F17C-47CA-4040-AA2A-F728B543AE37}" type="presParOf" srcId="{FAB49151-A5BC-704C-BA99-D17F5D787C7A}" destId="{8444E9F6-DFFD-6B4A-A60F-90C9B2891576}" srcOrd="0" destOrd="0" presId="urn:microsoft.com/office/officeart/2005/8/layout/orgChart1"/>
    <dgm:cxn modelId="{B52C6B92-52A7-B04B-97B3-7C7A94C2BDB1}" type="presParOf" srcId="{8444E9F6-DFFD-6B4A-A60F-90C9B2891576}" destId="{827315B5-9164-AA4B-82C5-009B7B8C3001}" srcOrd="0" destOrd="0" presId="urn:microsoft.com/office/officeart/2005/8/layout/orgChart1"/>
    <dgm:cxn modelId="{85861B9A-030A-7B41-80F3-8544814F30A0}" type="presParOf" srcId="{827315B5-9164-AA4B-82C5-009B7B8C3001}" destId="{D3677E85-5DD9-214C-9681-712560B20084}" srcOrd="0" destOrd="0" presId="urn:microsoft.com/office/officeart/2005/8/layout/orgChart1"/>
    <dgm:cxn modelId="{A78EB5FA-1ABC-5B47-B553-530E19A75233}" type="presParOf" srcId="{827315B5-9164-AA4B-82C5-009B7B8C3001}" destId="{40474747-3A6E-B840-B867-9C5CF936E049}" srcOrd="1" destOrd="0" presId="urn:microsoft.com/office/officeart/2005/8/layout/orgChart1"/>
    <dgm:cxn modelId="{26370B1D-CBA0-B642-A34E-CA91BB4BFD69}" type="presParOf" srcId="{8444E9F6-DFFD-6B4A-A60F-90C9B2891576}" destId="{7B97667F-8ECB-F045-B9CC-5B03395B506F}" srcOrd="1" destOrd="0" presId="urn:microsoft.com/office/officeart/2005/8/layout/orgChart1"/>
    <dgm:cxn modelId="{07033964-E744-5D45-988A-F6296EB20339}" type="presParOf" srcId="{8444E9F6-DFFD-6B4A-A60F-90C9B2891576}" destId="{55CC20FC-2AF1-AD49-B005-29A3DB5EE444}" srcOrd="2" destOrd="0" presId="urn:microsoft.com/office/officeart/2005/8/layout/orgChart1"/>
    <dgm:cxn modelId="{D844D558-FAE3-FE4B-A7C5-9B9C6B8F8780}" type="presParOf" srcId="{FAB49151-A5BC-704C-BA99-D17F5D787C7A}" destId="{0F73D045-319C-9243-B8C9-59E3A715C662}" srcOrd="1" destOrd="0" presId="urn:microsoft.com/office/officeart/2005/8/layout/orgChart1"/>
    <dgm:cxn modelId="{0DA0FA77-BD5F-464D-8B0F-3701C7306363}" type="presParOf" srcId="{0F73D045-319C-9243-B8C9-59E3A715C662}" destId="{027F3925-58A4-D041-AFA4-E2FBD36DF401}" srcOrd="0" destOrd="0" presId="urn:microsoft.com/office/officeart/2005/8/layout/orgChart1"/>
    <dgm:cxn modelId="{79D82BD1-7BC3-F447-A43C-5D3ECB28D6F6}" type="presParOf" srcId="{027F3925-58A4-D041-AFA4-E2FBD36DF401}" destId="{795C89CF-089D-0541-AE06-D0ADAB354367}" srcOrd="0" destOrd="0" presId="urn:microsoft.com/office/officeart/2005/8/layout/orgChart1"/>
    <dgm:cxn modelId="{63B42641-4C1C-FF42-9691-87332732BBC0}" type="presParOf" srcId="{027F3925-58A4-D041-AFA4-E2FBD36DF401}" destId="{65118227-8E6F-3B45-BB21-1D0F5908AD25}" srcOrd="1" destOrd="0" presId="urn:microsoft.com/office/officeart/2005/8/layout/orgChart1"/>
    <dgm:cxn modelId="{479EFB5C-EE91-3043-869E-2CEC17DA70CF}" type="presParOf" srcId="{0F73D045-319C-9243-B8C9-59E3A715C662}" destId="{01819327-353D-D84D-B1A0-ADA41EC7F434}" srcOrd="1" destOrd="0" presId="urn:microsoft.com/office/officeart/2005/8/layout/orgChart1"/>
    <dgm:cxn modelId="{404373EA-B99A-2548-86D5-57822902925A}" type="presParOf" srcId="{0F73D045-319C-9243-B8C9-59E3A715C662}" destId="{A71B36BC-5F82-D54E-9381-7B8D30C9F2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77E85-5DD9-214C-9681-712560B20084}">
      <dsp:nvSpPr>
        <dsp:cNvPr id="0" name=""/>
        <dsp:cNvSpPr/>
      </dsp:nvSpPr>
      <dsp:spPr>
        <a:xfrm>
          <a:off x="2535" y="986695"/>
          <a:ext cx="4755895" cy="2377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Does having a health insurance improve your health?</a:t>
          </a:r>
        </a:p>
      </dsp:txBody>
      <dsp:txXfrm>
        <a:off x="2535" y="986695"/>
        <a:ext cx="4755895" cy="2377947"/>
      </dsp:txXfrm>
    </dsp:sp>
    <dsp:sp modelId="{795C89CF-089D-0541-AE06-D0ADAB354367}">
      <dsp:nvSpPr>
        <dsp:cNvPr id="0" name=""/>
        <dsp:cNvSpPr/>
      </dsp:nvSpPr>
      <dsp:spPr>
        <a:xfrm>
          <a:off x="5757169" y="986695"/>
          <a:ext cx="4755895" cy="23779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Can we compare two groups then find the effect?</a:t>
          </a:r>
        </a:p>
      </dsp:txBody>
      <dsp:txXfrm>
        <a:off x="5757169" y="986695"/>
        <a:ext cx="4755895" cy="237794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112DD4D-3950-CC42-B23C-3FA5CD623FA3}" type="datetimeFigureOut">
              <a:rPr lang="en-US" smtClean="0"/>
              <a:t>9/4/24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00A4793-DDB1-4E4B-AC47-717A88924133}" type="slidenum">
              <a:rPr lang="en-US" smtClean="0"/>
              <a:t>‹#›</a:t>
            </a:fld>
            <a:endParaRPr lang="en-US"/>
          </a:p>
        </p:txBody>
      </p:sp>
    </p:spTree>
    <p:extLst>
      <p:ext uri="{BB962C8B-B14F-4D97-AF65-F5344CB8AC3E}">
        <p14:creationId xmlns:p14="http://schemas.microsoft.com/office/powerpoint/2010/main" val="414099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Pishi’kee</a:t>
            </a:r>
            <a:endParaRPr lang="en-US" dirty="0"/>
          </a:p>
        </p:txBody>
      </p:sp>
      <p:sp>
        <p:nvSpPr>
          <p:cNvPr id="4" name="Slide Number Placeholder 3"/>
          <p:cNvSpPr>
            <a:spLocks noGrp="1"/>
          </p:cNvSpPr>
          <p:nvPr>
            <p:ph type="sldNum" sz="quarter" idx="5"/>
          </p:nvPr>
        </p:nvSpPr>
        <p:spPr/>
        <p:txBody>
          <a:bodyPr/>
          <a:lstStyle/>
          <a:p>
            <a:fld id="{000A4793-DDB1-4E4B-AC47-717A88924133}" type="slidenum">
              <a:rPr lang="en-US" smtClean="0"/>
              <a:t>1</a:t>
            </a:fld>
            <a:endParaRPr lang="en-US"/>
          </a:p>
        </p:txBody>
      </p:sp>
    </p:spTree>
    <p:extLst>
      <p:ext uri="{BB962C8B-B14F-4D97-AF65-F5344CB8AC3E}">
        <p14:creationId xmlns:p14="http://schemas.microsoft.com/office/powerpoint/2010/main" val="114675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A4793-DDB1-4E4B-AC47-717A88924133}" type="slidenum">
              <a:rPr lang="en-US" smtClean="0"/>
              <a:t>11</a:t>
            </a:fld>
            <a:endParaRPr lang="en-US"/>
          </a:p>
        </p:txBody>
      </p:sp>
    </p:spTree>
    <p:extLst>
      <p:ext uri="{BB962C8B-B14F-4D97-AF65-F5344CB8AC3E}">
        <p14:creationId xmlns:p14="http://schemas.microsoft.com/office/powerpoint/2010/main" val="122989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C15B8-F289-8AA5-B6F6-F83D51D3A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2001F0-29C9-FC5F-3B3D-DACEAF7D58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29DC1-E508-AE5E-89EF-0D932AA202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1CDA45-7815-20E7-1971-CAC4E79A233C}"/>
              </a:ext>
            </a:extLst>
          </p:cNvPr>
          <p:cNvSpPr>
            <a:spLocks noGrp="1"/>
          </p:cNvSpPr>
          <p:nvPr>
            <p:ph type="sldNum" sz="quarter" idx="5"/>
          </p:nvPr>
        </p:nvSpPr>
        <p:spPr/>
        <p:txBody>
          <a:bodyPr/>
          <a:lstStyle/>
          <a:p>
            <a:fld id="{000A4793-DDB1-4E4B-AC47-717A88924133}" type="slidenum">
              <a:rPr lang="en-US" smtClean="0"/>
              <a:t>12</a:t>
            </a:fld>
            <a:endParaRPr lang="en-US"/>
          </a:p>
        </p:txBody>
      </p:sp>
    </p:spTree>
    <p:extLst>
      <p:ext uri="{BB962C8B-B14F-4D97-AF65-F5344CB8AC3E}">
        <p14:creationId xmlns:p14="http://schemas.microsoft.com/office/powerpoint/2010/main" val="24234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explain</a:t>
            </a:r>
            <a:r>
              <a:rPr kumimoji="1" lang="zh-CN" altLang="en-US" dirty="0"/>
              <a:t> </a:t>
            </a:r>
            <a:r>
              <a:rPr kumimoji="1" lang="en-US" altLang="zh-CN" dirty="0"/>
              <a:t>it clearly that DID selection bias when group assignment is not random. Let me set a simple simulation. This one is just simplification. We can \clearly see that the bias are here since there is already different at pre voluntary stage. In ideal setting, there is zero effect for mandate, but when we assign sample into A/B group , the effect show negative sign. the control group A is not a perfect compliers, is an always-takers.</a:t>
            </a:r>
            <a:endParaRPr kumimoji="1" lang="zh-CN" altLang="en-US" dirty="0"/>
          </a:p>
        </p:txBody>
      </p:sp>
      <p:sp>
        <p:nvSpPr>
          <p:cNvPr id="4" name="灯片编号占位符 3"/>
          <p:cNvSpPr>
            <a:spLocks noGrp="1"/>
          </p:cNvSpPr>
          <p:nvPr>
            <p:ph type="sldNum" sz="quarter" idx="5"/>
          </p:nvPr>
        </p:nvSpPr>
        <p:spPr/>
        <p:txBody>
          <a:bodyPr/>
          <a:lstStyle/>
          <a:p>
            <a:fld id="{6EFE2561-D717-BC40-A2AA-E20B9C474B5A}" type="slidenum">
              <a:rPr kumimoji="1" lang="zh-CN" altLang="en-US" smtClean="0"/>
              <a:t>21</a:t>
            </a:fld>
            <a:endParaRPr kumimoji="1" lang="zh-CN" altLang="en-US"/>
          </a:p>
        </p:txBody>
      </p:sp>
    </p:spTree>
    <p:extLst>
      <p:ext uri="{BB962C8B-B14F-4D97-AF65-F5344CB8AC3E}">
        <p14:creationId xmlns:p14="http://schemas.microsoft.com/office/powerpoint/2010/main" val="414100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B480F-7E1C-46CF-1E2B-E9A91DB4DA4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B86218-A2B6-2D9E-9DBB-83C1FDB867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52BA13-8042-8343-A7DF-8EB3D491B692}"/>
              </a:ext>
            </a:extLst>
          </p:cNvPr>
          <p:cNvSpPr>
            <a:spLocks noGrp="1"/>
          </p:cNvSpPr>
          <p:nvPr>
            <p:ph type="body" idx="1"/>
          </p:nvPr>
        </p:nvSpPr>
        <p:spPr/>
        <p:txBody>
          <a:bodyPr/>
          <a:lstStyle/>
          <a:p>
            <a:r>
              <a:rPr kumimoji="1" lang="en-US" altLang="zh-CN" dirty="0"/>
              <a:t>To explain</a:t>
            </a:r>
            <a:r>
              <a:rPr kumimoji="1" lang="zh-CN" altLang="en-US" dirty="0"/>
              <a:t> </a:t>
            </a:r>
            <a:r>
              <a:rPr kumimoji="1" lang="en-US" altLang="zh-CN" dirty="0"/>
              <a:t>it clearly that DID selection bias when group assignment is not random. Let me set a simple simulation. This one is just simplification. We can \clearly see that the bias are here since there is already different at pre voluntary stage. In ideal setting, there is zero effect for mandate, but when we assign sample into A/B group , the effect show negative sign. the control group A is not a perfect compliers, is an always-takers.</a:t>
            </a:r>
            <a:endParaRPr kumimoji="1" lang="zh-CN" altLang="en-US" dirty="0"/>
          </a:p>
        </p:txBody>
      </p:sp>
      <p:sp>
        <p:nvSpPr>
          <p:cNvPr id="4" name="灯片编号占位符 3">
            <a:extLst>
              <a:ext uri="{FF2B5EF4-FFF2-40B4-BE49-F238E27FC236}">
                <a16:creationId xmlns:a16="http://schemas.microsoft.com/office/drawing/2014/main" id="{E80B104B-450E-6D8A-C0B3-23031EC7496E}"/>
              </a:ext>
            </a:extLst>
          </p:cNvPr>
          <p:cNvSpPr>
            <a:spLocks noGrp="1"/>
          </p:cNvSpPr>
          <p:nvPr>
            <p:ph type="sldNum" sz="quarter" idx="5"/>
          </p:nvPr>
        </p:nvSpPr>
        <p:spPr/>
        <p:txBody>
          <a:bodyPr/>
          <a:lstStyle/>
          <a:p>
            <a:fld id="{6EFE2561-D717-BC40-A2AA-E20B9C474B5A}" type="slidenum">
              <a:rPr kumimoji="1" lang="zh-CN" altLang="en-US" smtClean="0"/>
              <a:t>22</a:t>
            </a:fld>
            <a:endParaRPr kumimoji="1" lang="zh-CN" altLang="en-US"/>
          </a:p>
        </p:txBody>
      </p:sp>
    </p:spTree>
    <p:extLst>
      <p:ext uri="{BB962C8B-B14F-4D97-AF65-F5344CB8AC3E}">
        <p14:creationId xmlns:p14="http://schemas.microsoft.com/office/powerpoint/2010/main" val="30908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F869-A46B-F607-F307-94A451B42D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E87C44-E05E-F841-CE05-0D07C4303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D2E6712-2A32-9344-5F38-55FC190D059E}"/>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C1B95470-A036-B9F0-8EB6-E00A99951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EF436-32F2-1A99-D798-6850F5DB0D63}"/>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147977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AFDA-D484-84EC-93EF-70345FEC5E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C837B6-415E-16BE-0299-BFC12522E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942D91-F710-6DD1-5A2A-CCA5CBD041AC}"/>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BF4AD85A-F4D3-0881-EC67-FB1A03E3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F9EE2-3DDA-8FE0-40F3-128B91C8D981}"/>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158554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F11AF-5E3F-41A6-BA24-A6B7A9DF7B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79F9AD-35B1-90C6-B12B-AF04A690AD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1FC024-F5E2-667B-85D8-3724A6EACF97}"/>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5B0E7D93-648A-9C34-5B77-A10F1EF19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33BA7-D497-EE56-342A-F543E4656BCB}"/>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112719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9D32-4B73-DB6C-49B4-962EC89164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A45378-D28B-5250-4FD0-87A2313FBD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2544CA-7FFA-E52A-B669-AB7F247652FF}"/>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EC80084B-7CFF-5D43-C807-6F9F9B766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ABE67-BF3E-EF96-5296-6D0362E00F81}"/>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402506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DEAB-12E2-7D38-61FF-FE87E1652A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BD89BB-F04B-9353-938F-8F72268C20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5A108C-D0BD-7614-46E7-7D119E47C811}"/>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21FB2E3B-88AF-6185-2AB6-AFD5AB078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06D5D-09D4-F0B8-37EE-F15D8C9183B9}"/>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157310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0234-F22E-E345-56E8-DABF10668B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AE21AB-C75C-4A2D-21C2-C8255555A5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B62879A-06EB-4FBE-B051-D8827F5C11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E26D24-0076-02AD-7197-C794A8682CBB}"/>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6" name="Footer Placeholder 5">
            <a:extLst>
              <a:ext uri="{FF2B5EF4-FFF2-40B4-BE49-F238E27FC236}">
                <a16:creationId xmlns:a16="http://schemas.microsoft.com/office/drawing/2014/main" id="{FF49321A-6E57-C6A3-CBE1-ECE81B891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A49F3-F3DC-CD29-B87C-C2FB8B0FC4DB}"/>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245029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DC32-865D-D8A6-E7CC-8D5519E2A7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658544-9360-B7A0-4039-79C791C63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B291261-8AB1-8F9B-214A-F249F7DC03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E7F529-290A-F504-FEEB-5EEB14890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567654-9A92-1F07-0BB6-E2E5C60215C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4BB3FDF-DB8F-A1CE-719C-51D3AB83CB83}"/>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8" name="Footer Placeholder 7">
            <a:extLst>
              <a:ext uri="{FF2B5EF4-FFF2-40B4-BE49-F238E27FC236}">
                <a16:creationId xmlns:a16="http://schemas.microsoft.com/office/drawing/2014/main" id="{3707BFE5-0584-8334-8CBD-FC0031D38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0E34EA-BA8E-E881-4260-157FAC638875}"/>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241206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3B50-A4E9-C1E8-460E-F32C2DA367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3FA439-CAC8-F764-B6E6-D92544ADFF88}"/>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4" name="Footer Placeholder 3">
            <a:extLst>
              <a:ext uri="{FF2B5EF4-FFF2-40B4-BE49-F238E27FC236}">
                <a16:creationId xmlns:a16="http://schemas.microsoft.com/office/drawing/2014/main" id="{5595A4EE-3779-00EA-F3BF-D403A5B4F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F2AAB0-38B3-98AA-C798-A5A5496D7464}"/>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386718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50AC5-5100-A516-5EBD-74E712BA3783}"/>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3" name="Footer Placeholder 2">
            <a:extLst>
              <a:ext uri="{FF2B5EF4-FFF2-40B4-BE49-F238E27FC236}">
                <a16:creationId xmlns:a16="http://schemas.microsoft.com/office/drawing/2014/main" id="{71553A61-85CD-9C13-53DB-084ED7B2D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1AFEE6-AEB3-6857-D244-55D0C2536A6A}"/>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427239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4999-CF9B-FF2C-19B4-4E47834479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B340F2-C583-6FD8-A168-F49C7F251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59A6EA-4F66-4E43-FA67-54430EB72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A54F31-6FCB-51B2-E570-CAEA03B9AD07}"/>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6" name="Footer Placeholder 5">
            <a:extLst>
              <a:ext uri="{FF2B5EF4-FFF2-40B4-BE49-F238E27FC236}">
                <a16:creationId xmlns:a16="http://schemas.microsoft.com/office/drawing/2014/main" id="{0AE9654F-224A-5B1B-CABA-439E6283C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8AD46-A443-E34F-4476-C5AD2D1D24F3}"/>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209861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EBA6-98F9-2DFC-ED6F-BF18386453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CCE5F8-D418-24B7-F84E-6F592B4CA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CBA958-6789-2086-B7E8-53D360A57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6A18A4-1FA5-0912-8A3B-B3B2F75AEFE2}"/>
              </a:ext>
            </a:extLst>
          </p:cNvPr>
          <p:cNvSpPr>
            <a:spLocks noGrp="1"/>
          </p:cNvSpPr>
          <p:nvPr>
            <p:ph type="dt" sz="half" idx="10"/>
          </p:nvPr>
        </p:nvSpPr>
        <p:spPr/>
        <p:txBody>
          <a:bodyPr/>
          <a:lstStyle/>
          <a:p>
            <a:fld id="{49D9B394-9A53-EC41-B627-11F8BE818D41}" type="datetimeFigureOut">
              <a:rPr lang="en-US" smtClean="0"/>
              <a:t>9/4/24</a:t>
            </a:fld>
            <a:endParaRPr lang="en-US"/>
          </a:p>
        </p:txBody>
      </p:sp>
      <p:sp>
        <p:nvSpPr>
          <p:cNvPr id="6" name="Footer Placeholder 5">
            <a:extLst>
              <a:ext uri="{FF2B5EF4-FFF2-40B4-BE49-F238E27FC236}">
                <a16:creationId xmlns:a16="http://schemas.microsoft.com/office/drawing/2014/main" id="{46A3BD40-6DB3-BBA9-2D84-3E4FEF5F2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DCE75-8C9C-66E1-8D40-24065A753C76}"/>
              </a:ext>
            </a:extLst>
          </p:cNvPr>
          <p:cNvSpPr>
            <a:spLocks noGrp="1"/>
          </p:cNvSpPr>
          <p:nvPr>
            <p:ph type="sldNum" sz="quarter" idx="12"/>
          </p:nvPr>
        </p:nvSpPr>
        <p:spPr/>
        <p:txBody>
          <a:bodyPr/>
          <a:lstStyle/>
          <a:p>
            <a:fld id="{0234058C-111B-CB48-AC10-532A03785BD7}" type="slidenum">
              <a:rPr lang="en-US" smtClean="0"/>
              <a:t>‹#›</a:t>
            </a:fld>
            <a:endParaRPr lang="en-US"/>
          </a:p>
        </p:txBody>
      </p:sp>
    </p:spTree>
    <p:extLst>
      <p:ext uri="{BB962C8B-B14F-4D97-AF65-F5344CB8AC3E}">
        <p14:creationId xmlns:p14="http://schemas.microsoft.com/office/powerpoint/2010/main" val="90867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4B469-96C3-8B11-5C92-C135D98C6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2358BF-21DD-0AC3-6F1D-F6174076F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49945-5AC3-721E-47C5-FA26AF3E2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D9B394-9A53-EC41-B627-11F8BE818D41}" type="datetimeFigureOut">
              <a:rPr lang="en-US" smtClean="0"/>
              <a:t>9/4/24</a:t>
            </a:fld>
            <a:endParaRPr lang="en-US"/>
          </a:p>
        </p:txBody>
      </p:sp>
      <p:sp>
        <p:nvSpPr>
          <p:cNvPr id="5" name="Footer Placeholder 4">
            <a:extLst>
              <a:ext uri="{FF2B5EF4-FFF2-40B4-BE49-F238E27FC236}">
                <a16:creationId xmlns:a16="http://schemas.microsoft.com/office/drawing/2014/main" id="{4A46232D-4E4C-B1A3-FB96-6E8B5BD9A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E4623D-450F-489E-F72D-739CE31DA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34058C-111B-CB48-AC10-532A03785BD7}" type="slidenum">
              <a:rPr lang="en-US" smtClean="0"/>
              <a:t>‹#›</a:t>
            </a:fld>
            <a:endParaRPr lang="en-US"/>
          </a:p>
        </p:txBody>
      </p:sp>
    </p:spTree>
    <p:extLst>
      <p:ext uri="{BB962C8B-B14F-4D97-AF65-F5344CB8AC3E}">
        <p14:creationId xmlns:p14="http://schemas.microsoft.com/office/powerpoint/2010/main" val="356546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DB0D-7786-E700-59E1-F0CF8C710F79}"/>
              </a:ext>
            </a:extLst>
          </p:cNvPr>
          <p:cNvSpPr>
            <a:spLocks noGrp="1"/>
          </p:cNvSpPr>
          <p:nvPr>
            <p:ph type="ctrTitle"/>
          </p:nvPr>
        </p:nvSpPr>
        <p:spPr/>
        <p:txBody>
          <a:bodyPr>
            <a:normAutofit/>
          </a:bodyPr>
          <a:lstStyle/>
          <a:p>
            <a:r>
              <a:rPr lang="en-US" sz="4400" dirty="0"/>
              <a:t>Key Considerations and Questions in Research Design</a:t>
            </a:r>
          </a:p>
        </p:txBody>
      </p:sp>
      <p:sp>
        <p:nvSpPr>
          <p:cNvPr id="3" name="Subtitle 2">
            <a:extLst>
              <a:ext uri="{FF2B5EF4-FFF2-40B4-BE49-F238E27FC236}">
                <a16:creationId xmlns:a16="http://schemas.microsoft.com/office/drawing/2014/main" id="{89392876-B560-A20B-3B4A-080B1CF890E6}"/>
              </a:ext>
            </a:extLst>
          </p:cNvPr>
          <p:cNvSpPr>
            <a:spLocks noGrp="1"/>
          </p:cNvSpPr>
          <p:nvPr>
            <p:ph type="subTitle" idx="1"/>
          </p:nvPr>
        </p:nvSpPr>
        <p:spPr/>
        <p:txBody>
          <a:bodyPr/>
          <a:lstStyle/>
          <a:p>
            <a:endParaRPr lang="en-US" dirty="0"/>
          </a:p>
          <a:p>
            <a:r>
              <a:rPr lang="en-US" dirty="0"/>
              <a:t>Reflections and Comments Based on Angrist and </a:t>
            </a:r>
            <a:r>
              <a:rPr lang="en-US" dirty="0" err="1"/>
              <a:t>Pischke</a:t>
            </a:r>
            <a:r>
              <a:rPr lang="en-US" dirty="0"/>
              <a:t> (2009) Chapter 1&amp;2</a:t>
            </a:r>
          </a:p>
        </p:txBody>
      </p:sp>
      <p:sp>
        <p:nvSpPr>
          <p:cNvPr id="4" name="TextBox 3">
            <a:extLst>
              <a:ext uri="{FF2B5EF4-FFF2-40B4-BE49-F238E27FC236}">
                <a16:creationId xmlns:a16="http://schemas.microsoft.com/office/drawing/2014/main" id="{586A86BB-453D-A74B-2A12-4C7406C383C0}"/>
              </a:ext>
            </a:extLst>
          </p:cNvPr>
          <p:cNvSpPr txBox="1"/>
          <p:nvPr/>
        </p:nvSpPr>
        <p:spPr>
          <a:xfrm>
            <a:off x="1053449" y="6416423"/>
            <a:ext cx="10305535" cy="276999"/>
          </a:xfrm>
          <a:prstGeom prst="rect">
            <a:avLst/>
          </a:prstGeom>
          <a:noFill/>
        </p:spPr>
        <p:txBody>
          <a:bodyPr wrap="square" rtlCol="0">
            <a:spAutoFit/>
          </a:bodyPr>
          <a:lstStyle/>
          <a:p>
            <a:pPr algn="ctr"/>
            <a:r>
              <a:rPr lang="en-GB" sz="1200" b="0" i="0" u="none" strike="noStrike" dirty="0">
                <a:solidFill>
                  <a:srgbClr val="222222"/>
                </a:solidFill>
                <a:effectLst/>
                <a:latin typeface="Arial" panose="020B0604020202020204" pitchFamily="34" charset="0"/>
              </a:rPr>
              <a:t>Angrist, J. D., &amp; </a:t>
            </a:r>
            <a:r>
              <a:rPr lang="en-GB" sz="1200" b="0" i="0" u="none" strike="noStrike" dirty="0" err="1">
                <a:solidFill>
                  <a:srgbClr val="222222"/>
                </a:solidFill>
                <a:effectLst/>
                <a:latin typeface="Arial" panose="020B0604020202020204" pitchFamily="34" charset="0"/>
              </a:rPr>
              <a:t>Pischke</a:t>
            </a:r>
            <a:r>
              <a:rPr lang="en-GB" sz="1200" b="0" i="0" u="none" strike="noStrike" dirty="0">
                <a:solidFill>
                  <a:srgbClr val="222222"/>
                </a:solidFill>
                <a:effectLst/>
                <a:latin typeface="Arial" panose="020B0604020202020204" pitchFamily="34" charset="0"/>
              </a:rPr>
              <a:t>, J. S. (2009). </a:t>
            </a:r>
            <a:r>
              <a:rPr lang="en-GB" sz="1200" b="0" i="1" u="none" strike="noStrike" dirty="0">
                <a:solidFill>
                  <a:srgbClr val="222222"/>
                </a:solidFill>
                <a:effectLst/>
                <a:latin typeface="Arial" panose="020B0604020202020204" pitchFamily="34" charset="0"/>
              </a:rPr>
              <a:t>Mostly harmless econometrics: An empiricist's companion</a:t>
            </a:r>
            <a:r>
              <a:rPr lang="en-GB" sz="1200" b="0" i="0" u="none" strike="noStrike" dirty="0">
                <a:solidFill>
                  <a:srgbClr val="222222"/>
                </a:solidFill>
                <a:effectLst/>
                <a:latin typeface="Arial" panose="020B0604020202020204" pitchFamily="34" charset="0"/>
              </a:rPr>
              <a:t>. Princeton university press.</a:t>
            </a:r>
            <a:endParaRPr lang="en-US" sz="1000" dirty="0"/>
          </a:p>
        </p:txBody>
      </p:sp>
    </p:spTree>
    <p:extLst>
      <p:ext uri="{BB962C8B-B14F-4D97-AF65-F5344CB8AC3E}">
        <p14:creationId xmlns:p14="http://schemas.microsoft.com/office/powerpoint/2010/main" val="170457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3E55D0-CEE8-2DDF-FBD1-AD862161A7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4F226-02A3-D966-41A2-88D531E2ADA0}"/>
              </a:ext>
            </a:extLst>
          </p:cNvPr>
          <p:cNvSpPr>
            <a:spLocks noGrp="1"/>
          </p:cNvSpPr>
          <p:nvPr>
            <p:ph type="title"/>
          </p:nvPr>
        </p:nvSpPr>
        <p:spPr>
          <a:xfrm>
            <a:off x="838200" y="365125"/>
            <a:ext cx="10515600" cy="1325563"/>
          </a:xfrm>
        </p:spPr>
        <p:txBody>
          <a:bodyPr>
            <a:normAutofit/>
          </a:bodyPr>
          <a:lstStyle/>
          <a:p>
            <a:br>
              <a:rPr lang="en-US" sz="2600"/>
            </a:br>
            <a:r>
              <a:rPr lang="en-US" sz="2600"/>
              <a:t>Key point is to</a:t>
            </a:r>
            <a:r>
              <a:rPr lang="en-US" sz="2600">
                <a:highlight>
                  <a:srgbClr val="FFFF00"/>
                </a:highlight>
              </a:rPr>
              <a:t> isolate </a:t>
            </a:r>
            <a:r>
              <a:rPr lang="en-US" sz="2600"/>
              <a:t>the A we are interested in.</a:t>
            </a:r>
            <a:br>
              <a:rPr lang="en-US" sz="2600"/>
            </a:br>
            <a:endParaRPr lang="en-US" sz="2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503649-799D-F11C-92F0-E4F96F483738}"/>
              </a:ext>
            </a:extLst>
          </p:cNvPr>
          <p:cNvSpPr>
            <a:spLocks noGrp="1"/>
          </p:cNvSpPr>
          <p:nvPr>
            <p:ph idx="1"/>
          </p:nvPr>
        </p:nvSpPr>
        <p:spPr>
          <a:xfrm>
            <a:off x="838200" y="1929384"/>
            <a:ext cx="10515600" cy="4251960"/>
          </a:xfrm>
        </p:spPr>
        <p:txBody>
          <a:bodyPr>
            <a:normAutofit/>
          </a:bodyPr>
          <a:lstStyle/>
          <a:p>
            <a:r>
              <a:rPr lang="en-US" sz="2200" dirty="0"/>
              <a:t>How to find counterfactuals in reality? Could we design experiment to approximate it?</a:t>
            </a:r>
          </a:p>
          <a:p>
            <a:r>
              <a:rPr lang="en-US" sz="2200" dirty="0"/>
              <a:t>Second question we need to answer is … </a:t>
            </a:r>
          </a:p>
          <a:p>
            <a:r>
              <a:rPr lang="en-US" sz="2200" dirty="0">
                <a:highlight>
                  <a:srgbClr val="FFFF00"/>
                </a:highlight>
              </a:rPr>
              <a:t>2. </a:t>
            </a:r>
            <a:r>
              <a:rPr lang="en-US" sz="2200" b="1" dirty="0">
                <a:highlight>
                  <a:srgbClr val="FFFF00"/>
                </a:highlight>
              </a:rPr>
              <a:t>Ideal experiment type</a:t>
            </a:r>
          </a:p>
          <a:p>
            <a:r>
              <a:rPr lang="en-US" sz="2200" dirty="0">
                <a:highlight>
                  <a:srgbClr val="FFFF00"/>
                </a:highlight>
              </a:rPr>
              <a:t>First come up my mind is…what we learn from clinical studies</a:t>
            </a:r>
            <a:endParaRPr lang="en-US" sz="2200" dirty="0"/>
          </a:p>
        </p:txBody>
      </p:sp>
    </p:spTree>
    <p:extLst>
      <p:ext uri="{BB962C8B-B14F-4D97-AF65-F5344CB8AC3E}">
        <p14:creationId xmlns:p14="http://schemas.microsoft.com/office/powerpoint/2010/main" val="49291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A500-B0EA-07ED-B3DB-CB4A8F682F14}"/>
              </a:ext>
            </a:extLst>
          </p:cNvPr>
          <p:cNvSpPr>
            <a:spLocks noGrp="1"/>
          </p:cNvSpPr>
          <p:nvPr>
            <p:ph type="title"/>
          </p:nvPr>
        </p:nvSpPr>
        <p:spPr/>
        <p:txBody>
          <a:bodyPr/>
          <a:lstStyle/>
          <a:p>
            <a:r>
              <a:rPr lang="en-US" dirty="0"/>
              <a:t>Clinical Study: Multicenter Randomized Controlled Trial (RCT)</a:t>
            </a:r>
          </a:p>
        </p:txBody>
      </p:sp>
      <p:sp>
        <p:nvSpPr>
          <p:cNvPr id="3" name="Content Placeholder 2">
            <a:extLst>
              <a:ext uri="{FF2B5EF4-FFF2-40B4-BE49-F238E27FC236}">
                <a16:creationId xmlns:a16="http://schemas.microsoft.com/office/drawing/2014/main" id="{37BC43EB-95A5-1BE1-D9F2-432956B54770}"/>
              </a:ext>
            </a:extLst>
          </p:cNvPr>
          <p:cNvSpPr>
            <a:spLocks noGrp="1"/>
          </p:cNvSpPr>
          <p:nvPr>
            <p:ph idx="1"/>
          </p:nvPr>
        </p:nvSpPr>
        <p:spPr/>
        <p:txBody>
          <a:bodyPr>
            <a:normAutofit/>
          </a:bodyPr>
          <a:lstStyle/>
          <a:p>
            <a:r>
              <a:rPr lang="en-US" sz="2200" dirty="0"/>
              <a:t>We can learn from their standards and methodology:</a:t>
            </a:r>
          </a:p>
          <a:p>
            <a:r>
              <a:rPr lang="en-US" sz="2200" dirty="0"/>
              <a:t>Setting up treatment vs. placebo allows </a:t>
            </a:r>
            <a:r>
              <a:rPr lang="en-US" sz="2200" dirty="0">
                <a:highlight>
                  <a:srgbClr val="FFFF00"/>
                </a:highlight>
              </a:rPr>
              <a:t>for comparison</a:t>
            </a:r>
            <a:r>
              <a:rPr lang="en-US" sz="2200" dirty="0"/>
              <a:t>, with the placebo </a:t>
            </a:r>
            <a:r>
              <a:rPr lang="en-US" sz="2200" dirty="0">
                <a:highlight>
                  <a:srgbClr val="FFFF00"/>
                </a:highlight>
              </a:rPr>
              <a:t>approximating counterfactuals</a:t>
            </a:r>
            <a:r>
              <a:rPr lang="en-US" sz="2200" dirty="0"/>
              <a:t>.</a:t>
            </a:r>
          </a:p>
          <a:p>
            <a:r>
              <a:rPr lang="en-US" sz="2200" dirty="0"/>
              <a:t>To achieve a clean effect:</a:t>
            </a:r>
          </a:p>
          <a:p>
            <a:r>
              <a:rPr lang="en-US" sz="2200" dirty="0"/>
              <a:t>Ensure double-blinded random assignment, perfect compliance, uncontaminated subjects, no early medication, unit-treatment and replicable results, among other factors.</a:t>
            </a:r>
          </a:p>
          <a:p>
            <a:r>
              <a:rPr lang="en-US" sz="2200" dirty="0"/>
              <a:t>In accounting or social science, see key assumptions when using treatment-control group in Armstrong et al. (2022)’s paper.</a:t>
            </a:r>
          </a:p>
          <a:p>
            <a:endParaRPr lang="en-US" sz="2400" dirty="0"/>
          </a:p>
        </p:txBody>
      </p:sp>
      <p:sp>
        <p:nvSpPr>
          <p:cNvPr id="4" name="TextBox 3">
            <a:extLst>
              <a:ext uri="{FF2B5EF4-FFF2-40B4-BE49-F238E27FC236}">
                <a16:creationId xmlns:a16="http://schemas.microsoft.com/office/drawing/2014/main" id="{2206CC14-4FAC-93F7-6E35-E7F95EBE408E}"/>
              </a:ext>
            </a:extLst>
          </p:cNvPr>
          <p:cNvSpPr txBox="1"/>
          <p:nvPr/>
        </p:nvSpPr>
        <p:spPr>
          <a:xfrm>
            <a:off x="546538" y="6338986"/>
            <a:ext cx="11098924" cy="307777"/>
          </a:xfrm>
          <a:prstGeom prst="rect">
            <a:avLst/>
          </a:prstGeom>
          <a:noFill/>
        </p:spPr>
        <p:txBody>
          <a:bodyPr wrap="square" rtlCol="0">
            <a:spAutoFit/>
          </a:bodyPr>
          <a:lstStyle/>
          <a:p>
            <a:r>
              <a:rPr lang="en-GB" sz="1400" b="0" i="0" u="none" strike="noStrike" dirty="0">
                <a:solidFill>
                  <a:srgbClr val="222222"/>
                </a:solidFill>
                <a:effectLst/>
                <a:latin typeface="Arial" panose="020B0604020202020204" pitchFamily="34" charset="0"/>
              </a:rPr>
              <a:t>Armstrong, C. S., </a:t>
            </a:r>
            <a:r>
              <a:rPr lang="en-GB" sz="1400" b="0" i="0" u="none" strike="noStrike" dirty="0" err="1">
                <a:solidFill>
                  <a:srgbClr val="222222"/>
                </a:solidFill>
                <a:effectLst/>
                <a:latin typeface="Arial" panose="020B0604020202020204" pitchFamily="34" charset="0"/>
              </a:rPr>
              <a:t>Glaeser</a:t>
            </a:r>
            <a:r>
              <a:rPr lang="en-GB" sz="1400" b="0" i="0" u="none" strike="noStrike" dirty="0">
                <a:solidFill>
                  <a:srgbClr val="222222"/>
                </a:solidFill>
                <a:effectLst/>
                <a:latin typeface="Arial" panose="020B0604020202020204" pitchFamily="34" charset="0"/>
              </a:rPr>
              <a:t>, S. A., &amp; Huang, S. (2022). Contracting with controllable risk. </a:t>
            </a:r>
            <a:r>
              <a:rPr lang="en-GB" sz="1400" b="0" i="1" u="none" strike="noStrike" dirty="0">
                <a:solidFill>
                  <a:srgbClr val="222222"/>
                </a:solidFill>
                <a:effectLst/>
                <a:latin typeface="Arial" panose="020B0604020202020204" pitchFamily="34" charset="0"/>
              </a:rPr>
              <a:t>The Accounting Review</a:t>
            </a:r>
            <a:r>
              <a:rPr lang="en-GB" sz="1400" b="0" i="0" u="none" strike="noStrike" dirty="0">
                <a:solidFill>
                  <a:srgbClr val="222222"/>
                </a:solidFill>
                <a:effectLst/>
                <a:latin typeface="Arial" panose="020B0604020202020204" pitchFamily="34" charset="0"/>
              </a:rPr>
              <a:t>, </a:t>
            </a:r>
            <a:r>
              <a:rPr lang="en-GB" sz="1400" b="0" i="1" u="none" strike="noStrike" dirty="0">
                <a:solidFill>
                  <a:srgbClr val="222222"/>
                </a:solidFill>
                <a:effectLst/>
                <a:latin typeface="Arial" panose="020B0604020202020204" pitchFamily="34" charset="0"/>
              </a:rPr>
              <a:t>97</a:t>
            </a:r>
            <a:r>
              <a:rPr lang="en-GB" sz="1400" b="0" i="0" u="none" strike="noStrike" dirty="0">
                <a:solidFill>
                  <a:srgbClr val="222222"/>
                </a:solidFill>
                <a:effectLst/>
                <a:latin typeface="Arial" panose="020B0604020202020204" pitchFamily="34" charset="0"/>
              </a:rPr>
              <a:t>(4), 27-50.</a:t>
            </a:r>
            <a:endParaRPr lang="en-US" sz="1400" dirty="0"/>
          </a:p>
        </p:txBody>
      </p:sp>
    </p:spTree>
    <p:extLst>
      <p:ext uri="{BB962C8B-B14F-4D97-AF65-F5344CB8AC3E}">
        <p14:creationId xmlns:p14="http://schemas.microsoft.com/office/powerpoint/2010/main" val="29110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50DA27-9804-BAE2-91BC-761FFAFAE9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5454C-B9A9-23DF-FF96-224979544224}"/>
              </a:ext>
            </a:extLst>
          </p:cNvPr>
          <p:cNvSpPr>
            <a:spLocks noGrp="1"/>
          </p:cNvSpPr>
          <p:nvPr>
            <p:ph type="title"/>
          </p:nvPr>
        </p:nvSpPr>
        <p:spPr>
          <a:xfrm>
            <a:off x="838200" y="365125"/>
            <a:ext cx="10515600" cy="1325563"/>
          </a:xfrm>
        </p:spPr>
        <p:txBody>
          <a:bodyPr>
            <a:normAutofit/>
          </a:bodyPr>
          <a:lstStyle/>
          <a:p>
            <a:r>
              <a:rPr lang="en-US" sz="5400"/>
              <a:t>Clinical study: Multicenter RCT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DD9B84-FE7C-A85A-706B-A3DD965E7C88}"/>
              </a:ext>
            </a:extLst>
          </p:cNvPr>
          <p:cNvSpPr>
            <a:spLocks noGrp="1"/>
          </p:cNvSpPr>
          <p:nvPr>
            <p:ph idx="1"/>
          </p:nvPr>
        </p:nvSpPr>
        <p:spPr>
          <a:xfrm>
            <a:off x="838200" y="1929384"/>
            <a:ext cx="10515600" cy="4251960"/>
          </a:xfrm>
        </p:spPr>
        <p:txBody>
          <a:bodyPr>
            <a:normAutofit/>
          </a:bodyPr>
          <a:lstStyle/>
          <a:p>
            <a:endParaRPr lang="en-US" sz="2200" dirty="0"/>
          </a:p>
          <a:p>
            <a:r>
              <a:rPr lang="en-US" sz="2200" dirty="0"/>
              <a:t>But setting up trials like clinical studies are time and money consuming, they need funding from National Institute of Health (NIH) and ethical approval (many paperwork…). For Econ, some funding are from NBER.</a:t>
            </a:r>
          </a:p>
          <a:p>
            <a:r>
              <a:rPr lang="en-US" sz="2200" dirty="0"/>
              <a:t>?Externality and Generalization</a:t>
            </a:r>
          </a:p>
          <a:p>
            <a:r>
              <a:rPr lang="en-US" sz="2200" dirty="0"/>
              <a:t>Third one Angrist may let us know is</a:t>
            </a:r>
          </a:p>
          <a:p>
            <a:r>
              <a:rPr lang="en-US" sz="2200" dirty="0"/>
              <a:t>3. </a:t>
            </a:r>
            <a:r>
              <a:rPr lang="en-US" sz="2200" dirty="0">
                <a:highlight>
                  <a:srgbClr val="FFFF00"/>
                </a:highlight>
              </a:rPr>
              <a:t>Identification strategy in using natural or quasi-experiment</a:t>
            </a:r>
          </a:p>
          <a:p>
            <a:r>
              <a:rPr lang="en-US" sz="2200" dirty="0">
                <a:highlight>
                  <a:srgbClr val="FFFF00"/>
                </a:highlight>
              </a:rPr>
              <a:t>With archival data in reality, how to identify what we are interested in.</a:t>
            </a:r>
          </a:p>
          <a:p>
            <a:r>
              <a:rPr lang="en-US" sz="2200" dirty="0">
                <a:highlight>
                  <a:srgbClr val="FFFF00"/>
                </a:highlight>
              </a:rPr>
              <a:t>(A’s effect)</a:t>
            </a:r>
          </a:p>
        </p:txBody>
      </p:sp>
    </p:spTree>
    <p:extLst>
      <p:ext uri="{BB962C8B-B14F-4D97-AF65-F5344CB8AC3E}">
        <p14:creationId xmlns:p14="http://schemas.microsoft.com/office/powerpoint/2010/main" val="250522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FD6CE-ED3E-9C90-6E19-60B58855674B}"/>
              </a:ext>
            </a:extLst>
          </p:cNvPr>
          <p:cNvSpPr>
            <a:spLocks noGrp="1"/>
          </p:cNvSpPr>
          <p:nvPr>
            <p:ph idx="1"/>
          </p:nvPr>
        </p:nvSpPr>
        <p:spPr>
          <a:xfrm>
            <a:off x="333704" y="0"/>
            <a:ext cx="10515600" cy="6224861"/>
          </a:xfrm>
        </p:spPr>
        <p:txBody>
          <a:bodyPr>
            <a:noAutofit/>
          </a:bodyPr>
          <a:lstStyle/>
          <a:p>
            <a:r>
              <a:rPr lang="en-US" dirty="0"/>
              <a:t>We may already have heard Difference in Differences (DID), Regression Discontinuity(RD), PSM, IV, etc.</a:t>
            </a:r>
          </a:p>
          <a:p>
            <a:r>
              <a:rPr lang="en-US" sz="1800" dirty="0"/>
              <a:t>If you are interested, several papers:</a:t>
            </a:r>
          </a:p>
          <a:p>
            <a:r>
              <a:rPr lang="en-US" sz="1600" dirty="0">
                <a:highlight>
                  <a:srgbClr val="FFFF00"/>
                </a:highlight>
              </a:rPr>
              <a:t>DID, IV, Matching,</a:t>
            </a:r>
            <a:r>
              <a:rPr lang="zh-CN" altLang="en-US" sz="1600" dirty="0">
                <a:highlight>
                  <a:srgbClr val="FFFF00"/>
                </a:highlight>
              </a:rPr>
              <a:t> </a:t>
            </a:r>
            <a:r>
              <a:rPr lang="en-US" altLang="zh-CN" sz="1600" dirty="0">
                <a:highlight>
                  <a:srgbClr val="FFFF00"/>
                </a:highlight>
              </a:rPr>
              <a:t>Synthetic Control</a:t>
            </a:r>
            <a:r>
              <a:rPr lang="en-US" altLang="zh-CN" sz="1600" dirty="0"/>
              <a:t>: </a:t>
            </a:r>
            <a:r>
              <a:rPr lang="en-GB" altLang="zh-CN" sz="1600" dirty="0"/>
              <a:t>(</a:t>
            </a:r>
            <a:r>
              <a:rPr lang="en-GB" altLang="zh-CN" sz="1600" dirty="0">
                <a:highlight>
                  <a:srgbClr val="FFFF00"/>
                </a:highlight>
              </a:rPr>
              <a:t>Border opening; Immigration shock; SEC Tick Size Pilot Program; newspaper closure</a:t>
            </a:r>
            <a:r>
              <a:rPr lang="en-GB" altLang="zh-CN" sz="1600" dirty="0"/>
              <a:t>)</a:t>
            </a:r>
            <a:endParaRPr lang="en-US" altLang="zh-CN" sz="1600" dirty="0"/>
          </a:p>
          <a:p>
            <a:r>
              <a:rPr lang="en-US" sz="1600" dirty="0" err="1"/>
              <a:t>Beerli</a:t>
            </a:r>
            <a:r>
              <a:rPr lang="en-US" sz="1600" dirty="0"/>
              <a:t>, A., Ruffner, J., </a:t>
            </a:r>
            <a:r>
              <a:rPr lang="en-US" sz="1600" dirty="0" err="1"/>
              <a:t>Siegenthaler</a:t>
            </a:r>
            <a:r>
              <a:rPr lang="en-US" sz="1600" dirty="0"/>
              <a:t>, M., &amp; Peri, G. (2021). The abolition of immigration restrictions and the performance of firms and workers: Evidence from Switzerland. American Economic Review, 111(3), 976-1012.</a:t>
            </a:r>
          </a:p>
          <a:p>
            <a:r>
              <a:rPr lang="en-US" sz="1600" dirty="0" err="1"/>
              <a:t>Dustmann</a:t>
            </a:r>
            <a:r>
              <a:rPr lang="en-US" sz="1600" dirty="0"/>
              <a:t>, C., </a:t>
            </a:r>
            <a:r>
              <a:rPr lang="en-US" sz="1600" dirty="0" err="1"/>
              <a:t>Schönberg</a:t>
            </a:r>
            <a:r>
              <a:rPr lang="en-US" sz="1600" dirty="0"/>
              <a:t>, U., &amp; </a:t>
            </a:r>
            <a:r>
              <a:rPr lang="en-US" sz="1600" dirty="0" err="1"/>
              <a:t>Stuhler</a:t>
            </a:r>
            <a:r>
              <a:rPr lang="en-US" sz="1600" dirty="0"/>
              <a:t>, J. (2017). Labor supply shocks, native wages, and the adjustment of local employment. The Quarterly Journal of Economics, 132(1), 435-483.</a:t>
            </a:r>
          </a:p>
          <a:p>
            <a:r>
              <a:rPr lang="en-US" sz="1600" dirty="0"/>
              <a:t>Hope, O. K., &amp; Liu, J. (2023). Does stock liquidity shape voluntary disclosure? Evidence from the SEC tick size pilot program. Review of Accounting Studies, 28(4), 2233-2270.</a:t>
            </a:r>
          </a:p>
          <a:p>
            <a:r>
              <a:rPr lang="en-US" sz="1600" dirty="0" err="1"/>
              <a:t>Heese</a:t>
            </a:r>
            <a:r>
              <a:rPr lang="en-US" sz="1600" dirty="0"/>
              <a:t> J., Perez-Cavazos G., Peter C. (2022). When the local newspaper leaves town: The effect of local newspaper closures on corporate misconduct. Journal of Financial Economics</a:t>
            </a:r>
          </a:p>
          <a:p>
            <a:r>
              <a:rPr lang="en-US" sz="1600" dirty="0">
                <a:highlight>
                  <a:srgbClr val="FFFF00"/>
                </a:highlight>
              </a:rPr>
              <a:t>Issues in using natural experiments and  staggered/dynamic DID</a:t>
            </a:r>
            <a:r>
              <a:rPr lang="en-US" sz="1600" dirty="0"/>
              <a:t>:</a:t>
            </a:r>
          </a:p>
          <a:p>
            <a:r>
              <a:rPr lang="en-US" sz="1600" dirty="0"/>
              <a:t>Roth, J., </a:t>
            </a:r>
            <a:r>
              <a:rPr lang="en-US" sz="1600" dirty="0" err="1"/>
              <a:t>Sant’Anna</a:t>
            </a:r>
            <a:r>
              <a:rPr lang="en-US" sz="1600" dirty="0"/>
              <a:t>, P. H., </a:t>
            </a:r>
            <a:r>
              <a:rPr lang="en-US" sz="1600" dirty="0" err="1"/>
              <a:t>Bilinski</a:t>
            </a:r>
            <a:r>
              <a:rPr lang="en-US" sz="1600" dirty="0"/>
              <a:t>, A., &amp; Poe, J. (2023). What’s trending in difference-in-differences? A synthesis of the recent econometrics literature. Journal of Econometrics, 235(2), 2218-2244.</a:t>
            </a:r>
          </a:p>
          <a:p>
            <a:r>
              <a:rPr lang="en-US" sz="1600" dirty="0"/>
              <a:t>Heath, D., Ringgenberg, M. C., </a:t>
            </a:r>
            <a:r>
              <a:rPr lang="en-US" sz="1600" dirty="0" err="1"/>
              <a:t>Samadi</a:t>
            </a:r>
            <a:r>
              <a:rPr lang="en-US" sz="1600" dirty="0"/>
              <a:t>, M., &amp; Werner, I. M. (2023). Reusing natural experiments. The Journal of Finance, 78(4), 2329-2364.</a:t>
            </a:r>
          </a:p>
          <a:p>
            <a:r>
              <a:rPr lang="en-US" sz="1600" dirty="0">
                <a:highlight>
                  <a:srgbClr val="FFFF00"/>
                </a:highlight>
              </a:rPr>
              <a:t>RD (Voting 50%/School Attendance Seasons)</a:t>
            </a:r>
            <a:r>
              <a:rPr lang="en-GB" sz="1600" dirty="0"/>
              <a:t>:</a:t>
            </a:r>
          </a:p>
          <a:p>
            <a:r>
              <a:rPr lang="en-US" sz="1600" dirty="0" err="1"/>
              <a:t>Cuñat</a:t>
            </a:r>
            <a:r>
              <a:rPr lang="en-US" sz="1600" dirty="0"/>
              <a:t>, V., </a:t>
            </a:r>
            <a:r>
              <a:rPr lang="en-US" sz="1600" dirty="0" err="1"/>
              <a:t>Gine</a:t>
            </a:r>
            <a:r>
              <a:rPr lang="en-US" sz="1600" dirty="0"/>
              <a:t>, M., &amp; Guadalupe, M. (2012). The vote is cast: The effect of corporate governance on shareholder value. The journal of finance, 67(5), 1943-1977.</a:t>
            </a:r>
          </a:p>
          <a:p>
            <a:endParaRPr lang="en-US" sz="1600" dirty="0"/>
          </a:p>
        </p:txBody>
      </p:sp>
    </p:spTree>
    <p:extLst>
      <p:ext uri="{BB962C8B-B14F-4D97-AF65-F5344CB8AC3E}">
        <p14:creationId xmlns:p14="http://schemas.microsoft.com/office/powerpoint/2010/main" val="116291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009B-E1CF-9B40-C11C-D548E481CC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AF5177-76E6-5F3F-6E66-6D31743498DE}"/>
              </a:ext>
            </a:extLst>
          </p:cNvPr>
          <p:cNvSpPr>
            <a:spLocks noGrp="1"/>
          </p:cNvSpPr>
          <p:nvPr>
            <p:ph idx="1"/>
          </p:nvPr>
        </p:nvSpPr>
        <p:spPr/>
        <p:txBody>
          <a:bodyPr/>
          <a:lstStyle/>
          <a:p>
            <a:r>
              <a:rPr lang="en-US" sz="2400" dirty="0"/>
              <a:t>Also, clinical study use Mendelian Randomization besides RCT.</a:t>
            </a:r>
          </a:p>
          <a:p>
            <a:r>
              <a:rPr lang="en-US" sz="2400" dirty="0"/>
              <a:t>Key: use </a:t>
            </a:r>
            <a:r>
              <a:rPr lang="en-US" sz="2400" dirty="0">
                <a:highlight>
                  <a:srgbClr val="FFFF00"/>
                </a:highlight>
              </a:rPr>
              <a:t>genetic variation </a:t>
            </a:r>
            <a:r>
              <a:rPr lang="en-US" sz="2400" dirty="0"/>
              <a:t>as IV to set up random assignment groups.</a:t>
            </a:r>
          </a:p>
          <a:p>
            <a:r>
              <a:rPr lang="en-GB" sz="1800" b="0" i="0" u="none" strike="noStrike" dirty="0">
                <a:solidFill>
                  <a:srgbClr val="222222"/>
                </a:solidFill>
                <a:effectLst/>
                <a:latin typeface="Arial" panose="020B0604020202020204" pitchFamily="34" charset="0"/>
              </a:rPr>
              <a:t>Sanderson, E., </a:t>
            </a:r>
            <a:r>
              <a:rPr lang="en-GB" sz="1800" b="0" i="0" u="none" strike="noStrike" dirty="0" err="1">
                <a:solidFill>
                  <a:srgbClr val="222222"/>
                </a:solidFill>
                <a:effectLst/>
                <a:latin typeface="Arial" panose="020B0604020202020204" pitchFamily="34" charset="0"/>
              </a:rPr>
              <a:t>Glymour</a:t>
            </a:r>
            <a:r>
              <a:rPr lang="en-GB" sz="1800" b="0" i="0" u="none" strike="noStrike" dirty="0">
                <a:solidFill>
                  <a:srgbClr val="222222"/>
                </a:solidFill>
                <a:effectLst/>
                <a:latin typeface="Arial" panose="020B0604020202020204" pitchFamily="34" charset="0"/>
              </a:rPr>
              <a:t>, M. M., Holmes, M. V., Kang, H., Morrison, J., </a:t>
            </a:r>
            <a:r>
              <a:rPr lang="en-GB" sz="1800" b="0" i="0" u="none" strike="noStrike" dirty="0" err="1">
                <a:solidFill>
                  <a:srgbClr val="222222"/>
                </a:solidFill>
                <a:effectLst/>
                <a:latin typeface="Arial" panose="020B0604020202020204" pitchFamily="34" charset="0"/>
              </a:rPr>
              <a:t>Munafò</a:t>
            </a:r>
            <a:r>
              <a:rPr lang="en-GB" sz="1800" b="0" i="0" u="none" strike="noStrike" dirty="0">
                <a:solidFill>
                  <a:srgbClr val="222222"/>
                </a:solidFill>
                <a:effectLst/>
                <a:latin typeface="Arial" panose="020B0604020202020204" pitchFamily="34" charset="0"/>
              </a:rPr>
              <a:t>, M. R., ... &amp; Davey Smith, G. (2022). Mendelian randomization. </a:t>
            </a:r>
            <a:r>
              <a:rPr lang="en-GB" sz="1800" b="0" i="1" u="none" strike="noStrike" dirty="0">
                <a:solidFill>
                  <a:srgbClr val="222222"/>
                </a:solidFill>
                <a:effectLst/>
                <a:latin typeface="Arial" panose="020B0604020202020204" pitchFamily="34" charset="0"/>
              </a:rPr>
              <a:t>Nature Reviews Methods Primers</a:t>
            </a:r>
            <a:r>
              <a:rPr lang="en-GB" sz="1800" b="0" i="0" u="none" strike="noStrike" dirty="0">
                <a:solidFill>
                  <a:srgbClr val="222222"/>
                </a:solidFill>
                <a:effectLst/>
                <a:latin typeface="Arial" panose="020B0604020202020204" pitchFamily="34" charset="0"/>
              </a:rPr>
              <a:t>, </a:t>
            </a:r>
            <a:r>
              <a:rPr lang="en-GB" sz="1800" b="0" i="1" u="none" strike="noStrike" dirty="0">
                <a:solidFill>
                  <a:srgbClr val="222222"/>
                </a:solidFill>
                <a:effectLst/>
                <a:latin typeface="Arial" panose="020B0604020202020204" pitchFamily="34" charset="0"/>
              </a:rPr>
              <a:t>2</a:t>
            </a:r>
            <a:r>
              <a:rPr lang="en-GB" sz="1800" b="0" i="0" u="none" strike="noStrike" dirty="0">
                <a:solidFill>
                  <a:srgbClr val="222222"/>
                </a:solidFill>
                <a:effectLst/>
                <a:latin typeface="Arial" panose="020B0604020202020204" pitchFamily="34" charset="0"/>
              </a:rPr>
              <a:t>(1), 6.</a:t>
            </a:r>
          </a:p>
          <a:p>
            <a:endParaRPr lang="en-GB" sz="1800" dirty="0">
              <a:solidFill>
                <a:srgbClr val="222222"/>
              </a:solidFill>
              <a:latin typeface="Arial" panose="020B0604020202020204" pitchFamily="34" charset="0"/>
            </a:endParaRPr>
          </a:p>
          <a:p>
            <a:r>
              <a:rPr lang="en-GB" sz="2400" dirty="0">
                <a:solidFill>
                  <a:srgbClr val="222222"/>
                </a:solidFill>
              </a:rPr>
              <a:t>4. Mode of statistical inference</a:t>
            </a:r>
          </a:p>
          <a:p>
            <a:r>
              <a:rPr lang="en-GB" sz="2400" dirty="0">
                <a:solidFill>
                  <a:srgbClr val="222222"/>
                </a:solidFill>
              </a:rPr>
              <a:t>Considerations about clustering…</a:t>
            </a:r>
            <a:endParaRPr lang="en-US" sz="2400" dirty="0"/>
          </a:p>
        </p:txBody>
      </p:sp>
    </p:spTree>
    <p:extLst>
      <p:ext uri="{BB962C8B-B14F-4D97-AF65-F5344CB8AC3E}">
        <p14:creationId xmlns:p14="http://schemas.microsoft.com/office/powerpoint/2010/main" val="32593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BC14EB-3A22-96EF-EB12-CD664360C2D4}"/>
              </a:ext>
            </a:extLst>
          </p:cNvPr>
          <p:cNvSpPr>
            <a:spLocks noGrp="1"/>
          </p:cNvSpPr>
          <p:nvPr>
            <p:ph type="title"/>
          </p:nvPr>
        </p:nvSpPr>
        <p:spPr>
          <a:xfrm>
            <a:off x="838200" y="365125"/>
            <a:ext cx="10515600" cy="1325563"/>
          </a:xfrm>
        </p:spPr>
        <p:txBody>
          <a:bodyPr>
            <a:normAutofit/>
          </a:bodyPr>
          <a:lstStyle/>
          <a:p>
            <a:r>
              <a:rPr lang="en-US" dirty="0"/>
              <a:t>Today’s focus: ideal experiment setting (Chapter II)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B366B5D-85DF-2FC1-CFB0-08A6CB329464}"/>
              </a:ext>
            </a:extLst>
          </p:cNvPr>
          <p:cNvSpPr>
            <a:spLocks noGrp="1"/>
          </p:cNvSpPr>
          <p:nvPr>
            <p:ph idx="1"/>
          </p:nvPr>
        </p:nvSpPr>
        <p:spPr>
          <a:xfrm>
            <a:off x="838200" y="1825625"/>
            <a:ext cx="10515600" cy="4351338"/>
          </a:xfrm>
        </p:spPr>
        <p:txBody>
          <a:bodyPr>
            <a:normAutofit/>
          </a:bodyPr>
          <a:lstStyle/>
          <a:p>
            <a:r>
              <a:rPr lang="en-US" dirty="0"/>
              <a:t>Back to causality</a:t>
            </a:r>
          </a:p>
          <a:p>
            <a:r>
              <a:rPr lang="en-US" dirty="0"/>
              <a:t>Does Drug X reduce blood pressure? If we try to figure out, how to design an experiment?</a:t>
            </a:r>
          </a:p>
          <a:p>
            <a:endParaRPr lang="en-US" dirty="0"/>
          </a:p>
        </p:txBody>
      </p:sp>
    </p:spTree>
    <p:extLst>
      <p:ext uri="{BB962C8B-B14F-4D97-AF65-F5344CB8AC3E}">
        <p14:creationId xmlns:p14="http://schemas.microsoft.com/office/powerpoint/2010/main" val="2013886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129AF-8095-A7D5-2E2A-5714C342E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AA54B-4DC2-CA10-3F42-A2B15F0D9F0E}"/>
              </a:ext>
            </a:extLst>
          </p:cNvPr>
          <p:cNvSpPr>
            <a:spLocks noGrp="1"/>
          </p:cNvSpPr>
          <p:nvPr>
            <p:ph type="title"/>
          </p:nvPr>
        </p:nvSpPr>
        <p:spPr/>
        <p:txBody>
          <a:bodyPr/>
          <a:lstStyle/>
          <a:p>
            <a:r>
              <a:rPr lang="en-US" dirty="0"/>
              <a:t>Today’s focus: ideal experiment setting</a:t>
            </a:r>
          </a:p>
        </p:txBody>
      </p:sp>
      <p:sp>
        <p:nvSpPr>
          <p:cNvPr id="3" name="Content Placeholder 2">
            <a:extLst>
              <a:ext uri="{FF2B5EF4-FFF2-40B4-BE49-F238E27FC236}">
                <a16:creationId xmlns:a16="http://schemas.microsoft.com/office/drawing/2014/main" id="{A649D29C-7BEC-87B2-EF77-564FF88415E5}"/>
              </a:ext>
            </a:extLst>
          </p:cNvPr>
          <p:cNvSpPr>
            <a:spLocks noGrp="1"/>
          </p:cNvSpPr>
          <p:nvPr>
            <p:ph idx="1"/>
          </p:nvPr>
        </p:nvSpPr>
        <p:spPr>
          <a:xfrm>
            <a:off x="420414" y="1387366"/>
            <a:ext cx="10933386" cy="5559972"/>
          </a:xfrm>
        </p:spPr>
        <p:txBody>
          <a:bodyPr>
            <a:normAutofit fontScale="70000" lnSpcReduction="20000"/>
          </a:bodyPr>
          <a:lstStyle/>
          <a:p>
            <a:r>
              <a:rPr lang="en-US" dirty="0"/>
              <a:t>Back to causality</a:t>
            </a:r>
          </a:p>
          <a:p>
            <a:r>
              <a:rPr lang="en-US" dirty="0"/>
              <a:t>Does Drug X reduce blood pressure? How to design?</a:t>
            </a:r>
          </a:p>
          <a:p>
            <a:pPr>
              <a:lnSpc>
                <a:spcPct val="110000"/>
              </a:lnSpc>
              <a:buFont typeface="Wingdings" pitchFamily="2" charset="2"/>
              <a:buChar char="q"/>
            </a:pPr>
            <a:r>
              <a:rPr lang="en-US" sz="3400" dirty="0"/>
              <a:t>1. Find a set of 50 subjects that suffer from high blood pressure but not using medications for a window period. Excluding existing conditions that will have interactions with Drug X.</a:t>
            </a:r>
          </a:p>
          <a:p>
            <a:pPr>
              <a:lnSpc>
                <a:spcPct val="110000"/>
              </a:lnSpc>
              <a:buFont typeface="Wingdings" pitchFamily="2" charset="2"/>
              <a:buChar char="q"/>
            </a:pPr>
            <a:r>
              <a:rPr lang="en-US" sz="3400" dirty="0"/>
              <a:t>2. </a:t>
            </a:r>
            <a:r>
              <a:rPr lang="en-US" sz="3400" dirty="0">
                <a:highlight>
                  <a:srgbClr val="FFFF00"/>
                </a:highlight>
              </a:rPr>
              <a:t>Randomly divide </a:t>
            </a:r>
            <a:r>
              <a:rPr lang="en-US" sz="3400" dirty="0"/>
              <a:t>the subjects into two groups of equal size.</a:t>
            </a:r>
          </a:p>
          <a:p>
            <a:pPr>
              <a:lnSpc>
                <a:spcPct val="110000"/>
              </a:lnSpc>
              <a:buFont typeface="Wingdings" pitchFamily="2" charset="2"/>
              <a:buChar char="q"/>
            </a:pPr>
            <a:r>
              <a:rPr lang="en-US" sz="3400" dirty="0"/>
              <a:t>3. Drug X will be administrated to individuals in group one and a placebo pill to individuals in group two. But neither patients nor I will know the group allocation.</a:t>
            </a:r>
          </a:p>
          <a:p>
            <a:pPr>
              <a:lnSpc>
                <a:spcPct val="110000"/>
              </a:lnSpc>
              <a:buFont typeface="Wingdings" pitchFamily="2" charset="2"/>
              <a:buChar char="q"/>
            </a:pPr>
            <a:r>
              <a:rPr lang="en-US" sz="3400" dirty="0"/>
              <a:t>4. Measure the blood pressure after a reasonable number of weeks. Ensure they follow the standard of compliance</a:t>
            </a:r>
          </a:p>
          <a:p>
            <a:pPr>
              <a:lnSpc>
                <a:spcPct val="110000"/>
              </a:lnSpc>
              <a:buFont typeface="Wingdings" pitchFamily="2" charset="2"/>
              <a:buChar char="q"/>
            </a:pPr>
            <a:r>
              <a:rPr lang="en-US" sz="3400" dirty="0"/>
              <a:t>5. Take average blood pressure of each group. Use test for the difference between two means to verify if Drug X reduces blood pressure. </a:t>
            </a:r>
          </a:p>
          <a:p>
            <a:pPr marL="0" indent="0">
              <a:lnSpc>
                <a:spcPct val="110000"/>
              </a:lnSpc>
              <a:buNone/>
            </a:pPr>
            <a:br>
              <a:rPr lang="en-US" dirty="0"/>
            </a:br>
            <a:endParaRPr lang="en-US" dirty="0"/>
          </a:p>
        </p:txBody>
      </p:sp>
    </p:spTree>
    <p:extLst>
      <p:ext uri="{BB962C8B-B14F-4D97-AF65-F5344CB8AC3E}">
        <p14:creationId xmlns:p14="http://schemas.microsoft.com/office/powerpoint/2010/main" val="308864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60DDA4-2E58-0595-DA78-C005F29F8CFA}"/>
              </a:ext>
            </a:extLst>
          </p:cNvPr>
          <p:cNvPicPr>
            <a:picLocks noChangeAspect="1"/>
          </p:cNvPicPr>
          <p:nvPr/>
        </p:nvPicPr>
        <p:blipFill>
          <a:blip r:embed="rId2">
            <a:duotone>
              <a:schemeClr val="bg2">
                <a:shade val="45000"/>
                <a:satMod val="135000"/>
              </a:schemeClr>
              <a:prstClr val="white"/>
            </a:duotone>
          </a:blip>
          <a:srcRect t="15279" b="45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DB7B5-F218-51E6-AA61-FFA030453CB0}"/>
              </a:ext>
            </a:extLst>
          </p:cNvPr>
          <p:cNvSpPr>
            <a:spLocks noGrp="1"/>
          </p:cNvSpPr>
          <p:nvPr>
            <p:ph type="title"/>
          </p:nvPr>
        </p:nvSpPr>
        <p:spPr>
          <a:xfrm>
            <a:off x="838200" y="365125"/>
            <a:ext cx="10515600" cy="1325563"/>
          </a:xfrm>
        </p:spPr>
        <p:txBody>
          <a:bodyPr>
            <a:normAutofit/>
          </a:bodyPr>
          <a:lstStyle/>
          <a:p>
            <a:endParaRPr lang="en-US" dirty="0"/>
          </a:p>
        </p:txBody>
      </p:sp>
      <p:graphicFrame>
        <p:nvGraphicFramePr>
          <p:cNvPr id="5" name="Content Placeholder 2">
            <a:extLst>
              <a:ext uri="{FF2B5EF4-FFF2-40B4-BE49-F238E27FC236}">
                <a16:creationId xmlns:a16="http://schemas.microsoft.com/office/drawing/2014/main" id="{3773CEA4-4D3C-FAC8-33E6-B488C30998DC}"/>
              </a:ext>
            </a:extLst>
          </p:cNvPr>
          <p:cNvGraphicFramePr>
            <a:graphicFrameLocks noGrp="1"/>
          </p:cNvGraphicFramePr>
          <p:nvPr>
            <p:ph idx="1"/>
            <p:extLst>
              <p:ext uri="{D42A27DB-BD31-4B8C-83A1-F6EECF244321}">
                <p14:modId xmlns:p14="http://schemas.microsoft.com/office/powerpoint/2010/main" val="28835858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02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B1EA2-94FD-5236-2FE0-119767CF0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3E949-7825-19DF-73CC-048635D06B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570CA2-9478-A41C-FF85-FA20938BBB4E}"/>
              </a:ext>
            </a:extLst>
          </p:cNvPr>
          <p:cNvSpPr>
            <a:spLocks noGrp="1"/>
          </p:cNvSpPr>
          <p:nvPr>
            <p:ph idx="1"/>
          </p:nvPr>
        </p:nvSpPr>
        <p:spPr/>
        <p:txBody>
          <a:bodyPr/>
          <a:lstStyle/>
          <a:p>
            <a:r>
              <a:rPr lang="en-US" dirty="0"/>
              <a:t>Does having a health insurance improve your health?</a:t>
            </a:r>
            <a:br>
              <a:rPr lang="en-US" dirty="0"/>
            </a:br>
            <a:endParaRPr lang="en-US" dirty="0"/>
          </a:p>
          <a:p>
            <a:r>
              <a:rPr lang="en-US" dirty="0"/>
              <a:t>We cannot randomly assign who can get insurance.</a:t>
            </a:r>
          </a:p>
          <a:p>
            <a:r>
              <a:rPr lang="en-US" dirty="0"/>
              <a:t>Main problem: if the group of individuals with no insurance has different characteristics from the group with insurance, then our measurement of the treatment effect may be mistaken. → selection bias </a:t>
            </a:r>
          </a:p>
          <a:p>
            <a:r>
              <a:rPr lang="en-US" dirty="0"/>
              <a:t>The drug trial example didn’t have this problem because the subjects in both groups were randomly selected </a:t>
            </a:r>
          </a:p>
          <a:p>
            <a:endParaRPr lang="en-US" dirty="0"/>
          </a:p>
        </p:txBody>
      </p:sp>
    </p:spTree>
    <p:extLst>
      <p:ext uri="{BB962C8B-B14F-4D97-AF65-F5344CB8AC3E}">
        <p14:creationId xmlns:p14="http://schemas.microsoft.com/office/powerpoint/2010/main" val="193169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1E5F4-0642-FB56-3A94-98F2ADB38DC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Selection bias </a:t>
            </a:r>
          </a:p>
        </p:txBody>
      </p:sp>
      <p:pic>
        <p:nvPicPr>
          <p:cNvPr id="4" name="Content Placeholder 3">
            <a:extLst>
              <a:ext uri="{FF2B5EF4-FFF2-40B4-BE49-F238E27FC236}">
                <a16:creationId xmlns:a16="http://schemas.microsoft.com/office/drawing/2014/main" id="{6D658D20-DFEA-AA79-C1D9-DF355DEE7C90}"/>
              </a:ext>
            </a:extLst>
          </p:cNvPr>
          <p:cNvPicPr>
            <a:picLocks noGrp="1" noChangeAspect="1"/>
          </p:cNvPicPr>
          <p:nvPr>
            <p:ph idx="1"/>
          </p:nvPr>
        </p:nvPicPr>
        <p:blipFill>
          <a:blip r:embed="rId2"/>
          <a:stretch>
            <a:fillRect/>
          </a:stretch>
        </p:blipFill>
        <p:spPr>
          <a:xfrm>
            <a:off x="709461" y="1651706"/>
            <a:ext cx="10905066" cy="2589952"/>
          </a:xfrm>
          <a:prstGeom prst="rect">
            <a:avLst/>
          </a:prstGeom>
        </p:spPr>
      </p:pic>
      <p:sp>
        <p:nvSpPr>
          <p:cNvPr id="3" name="TextBox 2">
            <a:extLst>
              <a:ext uri="{FF2B5EF4-FFF2-40B4-BE49-F238E27FC236}">
                <a16:creationId xmlns:a16="http://schemas.microsoft.com/office/drawing/2014/main" id="{1B97D546-8E4E-29B7-12DD-1EA7F4129769}"/>
              </a:ext>
            </a:extLst>
          </p:cNvPr>
          <p:cNvSpPr txBox="1"/>
          <p:nvPr/>
        </p:nvSpPr>
        <p:spPr>
          <a:xfrm>
            <a:off x="556531" y="4428441"/>
            <a:ext cx="10770767" cy="369332"/>
          </a:xfrm>
          <a:prstGeom prst="rect">
            <a:avLst/>
          </a:prstGeom>
          <a:noFill/>
        </p:spPr>
        <p:txBody>
          <a:bodyPr wrap="square" rtlCol="0">
            <a:spAutoFit/>
          </a:bodyPr>
          <a:lstStyle/>
          <a:p>
            <a:r>
              <a:rPr lang="en-GB" b="0" i="0" u="none" strike="noStrike" dirty="0">
                <a:solidFill>
                  <a:srgbClr val="000000"/>
                </a:solidFill>
                <a:effectLst/>
                <a:latin typeface="-webkit-standard"/>
              </a:rPr>
              <a:t>It represents the difference in average outcomes between the treated group and the untreated group</a:t>
            </a:r>
            <a:endParaRPr lang="en-US" dirty="0"/>
          </a:p>
        </p:txBody>
      </p:sp>
      <p:sp>
        <p:nvSpPr>
          <p:cNvPr id="5" name="TextBox 4">
            <a:extLst>
              <a:ext uri="{FF2B5EF4-FFF2-40B4-BE49-F238E27FC236}">
                <a16:creationId xmlns:a16="http://schemas.microsoft.com/office/drawing/2014/main" id="{E356E6D7-E570-B83C-1A56-1D8AE22758B9}"/>
              </a:ext>
            </a:extLst>
          </p:cNvPr>
          <p:cNvSpPr txBox="1"/>
          <p:nvPr/>
        </p:nvSpPr>
        <p:spPr>
          <a:xfrm>
            <a:off x="556531" y="5075831"/>
            <a:ext cx="10770767" cy="646331"/>
          </a:xfrm>
          <a:prstGeom prst="rect">
            <a:avLst/>
          </a:prstGeom>
          <a:noFill/>
        </p:spPr>
        <p:txBody>
          <a:bodyPr wrap="square" rtlCol="0">
            <a:spAutoFit/>
          </a:bodyPr>
          <a:lstStyle/>
          <a:p>
            <a:r>
              <a:rPr lang="en-GB" b="0" i="0" u="none" strike="noStrike" dirty="0">
                <a:solidFill>
                  <a:srgbClr val="000000"/>
                </a:solidFill>
                <a:effectLst/>
                <a:latin typeface="-webkit-standard"/>
              </a:rPr>
              <a:t>It is the difference between the expected outcome if treated versus if not treated, but only for those who were actually treated.</a:t>
            </a:r>
            <a:endParaRPr lang="en-US" dirty="0"/>
          </a:p>
        </p:txBody>
      </p:sp>
      <p:sp>
        <p:nvSpPr>
          <p:cNvPr id="6" name="TextBox 5">
            <a:extLst>
              <a:ext uri="{FF2B5EF4-FFF2-40B4-BE49-F238E27FC236}">
                <a16:creationId xmlns:a16="http://schemas.microsoft.com/office/drawing/2014/main" id="{99C776A2-10C0-8AD3-1869-F2F5C4B92691}"/>
              </a:ext>
            </a:extLst>
          </p:cNvPr>
          <p:cNvSpPr txBox="1"/>
          <p:nvPr/>
        </p:nvSpPr>
        <p:spPr>
          <a:xfrm>
            <a:off x="556531" y="6000220"/>
            <a:ext cx="10770767" cy="646331"/>
          </a:xfrm>
          <a:prstGeom prst="rect">
            <a:avLst/>
          </a:prstGeom>
          <a:noFill/>
        </p:spPr>
        <p:txBody>
          <a:bodyPr wrap="square" rtlCol="0">
            <a:spAutoFit/>
          </a:bodyPr>
          <a:lstStyle/>
          <a:p>
            <a:r>
              <a:rPr lang="en-GB" b="0" i="0" u="none" strike="noStrike" dirty="0">
                <a:solidFill>
                  <a:srgbClr val="000000"/>
                </a:solidFill>
                <a:effectLst/>
                <a:latin typeface="-webkit-standard"/>
              </a:rPr>
              <a:t>This difference arises because the groups may differ in ways that affect the outcome, independent of the treatment (e.g., healthier individuals might be more likely to opt into treatment).</a:t>
            </a:r>
            <a:endParaRPr lang="en-US" dirty="0"/>
          </a:p>
        </p:txBody>
      </p:sp>
    </p:spTree>
    <p:extLst>
      <p:ext uri="{BB962C8B-B14F-4D97-AF65-F5344CB8AC3E}">
        <p14:creationId xmlns:p14="http://schemas.microsoft.com/office/powerpoint/2010/main" val="20264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0D76B-2063-8DA9-DFDF-0ADB9937A768}"/>
              </a:ext>
            </a:extLst>
          </p:cNvPr>
          <p:cNvSpPr>
            <a:spLocks noGrp="1"/>
          </p:cNvSpPr>
          <p:nvPr>
            <p:ph type="title"/>
          </p:nvPr>
        </p:nvSpPr>
        <p:spPr>
          <a:xfrm>
            <a:off x="838200" y="365125"/>
            <a:ext cx="10515600" cy="1325563"/>
          </a:xfrm>
        </p:spPr>
        <p:txBody>
          <a:bodyPr>
            <a:normAutofit/>
          </a:bodyPr>
          <a:lstStyle/>
          <a:p>
            <a:r>
              <a:rPr lang="en-US" sz="4200" dirty="0"/>
              <a:t>Before responding... How is archival research typically conducted in Accounting or Marketing</a:t>
            </a:r>
            <a:r>
              <a:rPr lang="en-GB" sz="4200" dirty="0"/>
              <a:t>?</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DCC8DA-71B2-B0A4-9BB7-19A2A15358BA}"/>
              </a:ext>
            </a:extLst>
          </p:cNvPr>
          <p:cNvSpPr>
            <a:spLocks noGrp="1"/>
          </p:cNvSpPr>
          <p:nvPr>
            <p:ph idx="1"/>
          </p:nvPr>
        </p:nvSpPr>
        <p:spPr>
          <a:xfrm>
            <a:off x="669036" y="1950405"/>
            <a:ext cx="10515600" cy="4251960"/>
          </a:xfrm>
        </p:spPr>
        <p:txBody>
          <a:bodyPr>
            <a:normAutofit lnSpcReduction="10000"/>
          </a:bodyPr>
          <a:lstStyle/>
          <a:p>
            <a:r>
              <a:rPr lang="en-US" sz="2200" dirty="0"/>
              <a:t>It is similar to Applied Economics</a:t>
            </a:r>
          </a:p>
          <a:p>
            <a:r>
              <a:rPr lang="en-US" sz="2200" dirty="0"/>
              <a:t>It primarily uses reduced form approaches.</a:t>
            </a:r>
          </a:p>
          <a:p>
            <a:endParaRPr lang="en-US" sz="2200" dirty="0"/>
          </a:p>
          <a:p>
            <a:r>
              <a:rPr lang="en-US" sz="2200" dirty="0"/>
              <a:t>-&gt;&gt;Focus</a:t>
            </a:r>
          </a:p>
          <a:p>
            <a:r>
              <a:rPr lang="en-US" sz="2200" dirty="0"/>
              <a:t>Analyze the consequences of A (e.g., policy interventions)</a:t>
            </a:r>
          </a:p>
          <a:p>
            <a:endParaRPr lang="en-US" sz="2200" dirty="0"/>
          </a:p>
          <a:p>
            <a:pPr marL="0" indent="0">
              <a:buNone/>
            </a:pPr>
            <a:r>
              <a:rPr lang="en-US" sz="2200" dirty="0"/>
              <a:t>Board composition and firm performance;</a:t>
            </a:r>
          </a:p>
          <a:p>
            <a:pPr marL="0" indent="0">
              <a:buNone/>
            </a:pPr>
            <a:r>
              <a:rPr lang="en-US" sz="2200" dirty="0"/>
              <a:t>Incentive schemes and employee productivity;</a:t>
            </a:r>
          </a:p>
          <a:p>
            <a:pPr marL="0" indent="0">
              <a:buNone/>
            </a:pPr>
            <a:r>
              <a:rPr lang="en-US" sz="2200" dirty="0"/>
              <a:t>Marketing strategies and firm profits;</a:t>
            </a:r>
          </a:p>
          <a:p>
            <a:pPr marL="0" indent="0">
              <a:buNone/>
            </a:pPr>
            <a:r>
              <a:rPr lang="en-US" sz="2200" dirty="0"/>
              <a:t>…</a:t>
            </a:r>
            <a:br>
              <a:rPr lang="en-US" sz="2200" dirty="0"/>
            </a:br>
            <a:endParaRPr lang="en-US" sz="2200" dirty="0"/>
          </a:p>
          <a:p>
            <a:endParaRPr lang="en-US" sz="2200" dirty="0"/>
          </a:p>
        </p:txBody>
      </p:sp>
    </p:spTree>
    <p:extLst>
      <p:ext uri="{BB962C8B-B14F-4D97-AF65-F5344CB8AC3E}">
        <p14:creationId xmlns:p14="http://schemas.microsoft.com/office/powerpoint/2010/main" val="391907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1612-FD02-F470-8ADF-19D679B05839}"/>
              </a:ext>
            </a:extLst>
          </p:cNvPr>
          <p:cNvSpPr>
            <a:spLocks noGrp="1"/>
          </p:cNvSpPr>
          <p:nvPr>
            <p:ph type="title"/>
          </p:nvPr>
        </p:nvSpPr>
        <p:spPr>
          <a:xfrm>
            <a:off x="281151" y="2255318"/>
            <a:ext cx="12121055" cy="1349730"/>
          </a:xfrm>
        </p:spPr>
        <p:txBody>
          <a:bodyPr>
            <a:normAutofit/>
          </a:bodyPr>
          <a:lstStyle/>
          <a:p>
            <a:r>
              <a:rPr lang="en-GB" sz="3600" dirty="0">
                <a:solidFill>
                  <a:srgbClr val="B7110A"/>
                </a:solidFill>
                <a:effectLst/>
                <a:latin typeface="URWPalladioL"/>
              </a:rPr>
              <a:t>Individuals’ (rational) choice always translate into selection bias </a:t>
            </a:r>
            <a:endParaRPr lang="en-GB" sz="7200" dirty="0">
              <a:effectLst/>
            </a:endParaRPr>
          </a:p>
        </p:txBody>
      </p:sp>
      <p:pic>
        <p:nvPicPr>
          <p:cNvPr id="4" name="Content Placeholder 3">
            <a:extLst>
              <a:ext uri="{FF2B5EF4-FFF2-40B4-BE49-F238E27FC236}">
                <a16:creationId xmlns:a16="http://schemas.microsoft.com/office/drawing/2014/main" id="{629055CA-488A-7268-4EA2-24F8CF9BFADD}"/>
              </a:ext>
            </a:extLst>
          </p:cNvPr>
          <p:cNvPicPr>
            <a:picLocks noGrp="1" noChangeAspect="1"/>
          </p:cNvPicPr>
          <p:nvPr>
            <p:ph idx="1"/>
          </p:nvPr>
        </p:nvPicPr>
        <p:blipFill>
          <a:blip r:embed="rId2"/>
          <a:stretch>
            <a:fillRect/>
          </a:stretch>
        </p:blipFill>
        <p:spPr>
          <a:xfrm>
            <a:off x="281151" y="3966519"/>
            <a:ext cx="11454448" cy="935057"/>
          </a:xfrm>
          <a:prstGeom prst="rect">
            <a:avLst/>
          </a:prstGeom>
        </p:spPr>
      </p:pic>
    </p:spTree>
    <p:extLst>
      <p:ext uri="{BB962C8B-B14F-4D97-AF65-F5344CB8AC3E}">
        <p14:creationId xmlns:p14="http://schemas.microsoft.com/office/powerpoint/2010/main" val="102882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7ED2F-F5D2-5F6B-6E0B-E1CE2253D257}"/>
              </a:ext>
            </a:extLst>
          </p:cNvPr>
          <p:cNvSpPr>
            <a:spLocks noGrp="1"/>
          </p:cNvSpPr>
          <p:nvPr>
            <p:ph type="title"/>
          </p:nvPr>
        </p:nvSpPr>
        <p:spPr>
          <a:xfrm>
            <a:off x="838200" y="-70615"/>
            <a:ext cx="10515600" cy="1325563"/>
          </a:xfrm>
        </p:spPr>
        <p:txBody>
          <a:bodyPr/>
          <a:lstStyle/>
          <a:p>
            <a:pPr algn="ctr"/>
            <a:r>
              <a:rPr kumimoji="1" lang="en-US" altLang="zh-CN" dirty="0"/>
              <a:t>Bias- IFRS mandate for</a:t>
            </a:r>
            <a:r>
              <a:rPr kumimoji="1" lang="zh-CN" altLang="en-US" dirty="0"/>
              <a:t> </a:t>
            </a:r>
            <a:r>
              <a:rPr kumimoji="1" lang="en-US" altLang="zh-CN" dirty="0"/>
              <a:t>R’s disclosure</a:t>
            </a:r>
            <a:endParaRPr kumimoji="1" lang="zh-CN" altLang="en-US" dirty="0"/>
          </a:p>
        </p:txBody>
      </p:sp>
      <p:sp>
        <p:nvSpPr>
          <p:cNvPr id="3" name="内容占位符 2">
            <a:extLst>
              <a:ext uri="{FF2B5EF4-FFF2-40B4-BE49-F238E27FC236}">
                <a16:creationId xmlns:a16="http://schemas.microsoft.com/office/drawing/2014/main" id="{80E5D152-00A4-6647-32CE-B007CEEBAA0F}"/>
              </a:ext>
            </a:extLst>
          </p:cNvPr>
          <p:cNvSpPr>
            <a:spLocks noGrp="1"/>
          </p:cNvSpPr>
          <p:nvPr>
            <p:ph idx="1"/>
          </p:nvPr>
        </p:nvSpPr>
        <p:spPr>
          <a:xfrm>
            <a:off x="838200" y="1068880"/>
            <a:ext cx="10515600" cy="4351338"/>
          </a:xfrm>
        </p:spPr>
        <p:txBody>
          <a:bodyPr/>
          <a:lstStyle/>
          <a:p>
            <a:r>
              <a:rPr kumimoji="1" lang="en-US" altLang="zh-CN" dirty="0"/>
              <a:t>A Firms-can</a:t>
            </a:r>
            <a:r>
              <a:rPr kumimoji="1" lang="zh-CN" altLang="en-US" dirty="0"/>
              <a:t> </a:t>
            </a:r>
            <a:r>
              <a:rPr kumimoji="1" lang="en-US" altLang="zh-CN" dirty="0"/>
              <a:t>earn</a:t>
            </a:r>
            <a:r>
              <a:rPr kumimoji="1" lang="zh-CN" altLang="en-US" dirty="0"/>
              <a:t> </a:t>
            </a:r>
            <a:r>
              <a:rPr kumimoji="1" lang="en-US" altLang="zh-CN" dirty="0"/>
              <a:t>t when disclosure R--50% in simulated</a:t>
            </a:r>
            <a:r>
              <a:rPr kumimoji="1" lang="zh-CN" altLang="en-US" dirty="0"/>
              <a:t> </a:t>
            </a:r>
            <a:r>
              <a:rPr kumimoji="1" lang="en-US" altLang="zh-CN" dirty="0"/>
              <a:t>economy</a:t>
            </a:r>
          </a:p>
          <a:p>
            <a:r>
              <a:rPr kumimoji="1" lang="en-US" altLang="zh-CN" dirty="0"/>
              <a:t>B Firms-can loss t when disclosure R--50%</a:t>
            </a:r>
            <a:r>
              <a:rPr kumimoji="1" lang="zh-CN" altLang="en-US" dirty="0"/>
              <a:t> </a:t>
            </a:r>
            <a:r>
              <a:rPr kumimoji="1" lang="en-US" altLang="zh-CN" dirty="0"/>
              <a:t>in</a:t>
            </a:r>
            <a:r>
              <a:rPr kumimoji="1" lang="zh-CN" altLang="en-US" dirty="0"/>
              <a:t> </a:t>
            </a:r>
            <a:r>
              <a:rPr kumimoji="1" lang="en-US" altLang="zh-CN" dirty="0"/>
              <a:t>simulated economy</a:t>
            </a:r>
          </a:p>
          <a:p>
            <a:r>
              <a:rPr kumimoji="1" lang="en-US" altLang="zh-CN" dirty="0"/>
              <a:t>Rational: Maximization</a:t>
            </a:r>
            <a:r>
              <a:rPr kumimoji="1" lang="zh-CN" altLang="en-US" dirty="0"/>
              <a:t> </a:t>
            </a:r>
            <a:r>
              <a:rPr kumimoji="1" lang="en-US" altLang="zh-CN" dirty="0"/>
              <a:t>of</a:t>
            </a:r>
            <a:r>
              <a:rPr kumimoji="1" lang="zh-CN" altLang="en-US" dirty="0"/>
              <a:t> </a:t>
            </a:r>
            <a:r>
              <a:rPr kumimoji="1" lang="en-US" altLang="zh-CN" dirty="0"/>
              <a:t>earning; have right to choose in Pre</a:t>
            </a:r>
          </a:p>
          <a:p>
            <a:pPr marL="0" indent="0">
              <a:buNone/>
            </a:pPr>
            <a:endParaRPr kumimoji="1" lang="en-US" altLang="zh-CN" dirty="0"/>
          </a:p>
          <a:p>
            <a:endParaRPr kumimoji="1" lang="zh-CN" altLang="en-US" dirty="0"/>
          </a:p>
        </p:txBody>
      </p:sp>
      <p:graphicFrame>
        <p:nvGraphicFramePr>
          <p:cNvPr id="4" name="表格 3">
            <a:extLst>
              <a:ext uri="{FF2B5EF4-FFF2-40B4-BE49-F238E27FC236}">
                <a16:creationId xmlns:a16="http://schemas.microsoft.com/office/drawing/2014/main" id="{AA055951-7E52-B82A-46F3-A331E27C7A2F}"/>
              </a:ext>
            </a:extLst>
          </p:cNvPr>
          <p:cNvGraphicFramePr>
            <a:graphicFrameLocks noGrp="1"/>
          </p:cNvGraphicFramePr>
          <p:nvPr/>
        </p:nvGraphicFramePr>
        <p:xfrm>
          <a:off x="2627586" y="2749330"/>
          <a:ext cx="6936827" cy="3935248"/>
        </p:xfrm>
        <a:graphic>
          <a:graphicData uri="http://schemas.openxmlformats.org/drawingml/2006/table">
            <a:tbl>
              <a:tblPr>
                <a:tableStyleId>{69CF1AB2-1976-4502-BF36-3FF5EA218861}</a:tableStyleId>
              </a:tblPr>
              <a:tblGrid>
                <a:gridCol w="2082908">
                  <a:extLst>
                    <a:ext uri="{9D8B030D-6E8A-4147-A177-3AD203B41FA5}">
                      <a16:colId xmlns:a16="http://schemas.microsoft.com/office/drawing/2014/main" val="3615182060"/>
                    </a:ext>
                  </a:extLst>
                </a:gridCol>
                <a:gridCol w="1617973">
                  <a:extLst>
                    <a:ext uri="{9D8B030D-6E8A-4147-A177-3AD203B41FA5}">
                      <a16:colId xmlns:a16="http://schemas.microsoft.com/office/drawing/2014/main" val="3380022649"/>
                    </a:ext>
                  </a:extLst>
                </a:gridCol>
                <a:gridCol w="1617973">
                  <a:extLst>
                    <a:ext uri="{9D8B030D-6E8A-4147-A177-3AD203B41FA5}">
                      <a16:colId xmlns:a16="http://schemas.microsoft.com/office/drawing/2014/main" val="4119841832"/>
                    </a:ext>
                  </a:extLst>
                </a:gridCol>
                <a:gridCol w="1617973">
                  <a:extLst>
                    <a:ext uri="{9D8B030D-6E8A-4147-A177-3AD203B41FA5}">
                      <a16:colId xmlns:a16="http://schemas.microsoft.com/office/drawing/2014/main" val="355594372"/>
                    </a:ext>
                  </a:extLst>
                </a:gridCol>
              </a:tblGrid>
              <a:tr h="822262">
                <a:tc>
                  <a:txBody>
                    <a:bodyPr/>
                    <a:lstStyle/>
                    <a:p>
                      <a:pPr algn="ctr" fontAlgn="ctr"/>
                      <a:r>
                        <a:rPr lang="en-US" sz="2400" u="none" strike="noStrike" dirty="0">
                          <a:effectLst/>
                        </a:rPr>
                        <a:t>Acct Research</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Pre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Post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Difference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73098238"/>
                  </a:ext>
                </a:extLst>
              </a:tr>
              <a:tr h="518831">
                <a:tc>
                  <a:txBody>
                    <a:bodyPr/>
                    <a:lstStyle/>
                    <a:p>
                      <a:pPr algn="ctr" fontAlgn="ctr"/>
                      <a:r>
                        <a:rPr lang="en-US" sz="2400" u="none" strike="noStrike" dirty="0">
                          <a:effectLst/>
                        </a:rPr>
                        <a:t>A-placebo</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23160376"/>
                  </a:ext>
                </a:extLst>
              </a:tr>
              <a:tr h="518831">
                <a:tc>
                  <a:txBody>
                    <a:bodyPr/>
                    <a:lstStyle/>
                    <a:p>
                      <a:pPr algn="ctr" fontAlgn="ctr"/>
                      <a:r>
                        <a:rPr lang="en-US" sz="2400" u="none" strike="noStrike" dirty="0">
                          <a:effectLst/>
                        </a:rPr>
                        <a:t>B-treated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43754326"/>
                  </a:ext>
                </a:extLst>
              </a:tr>
              <a:tr h="518831">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30342526"/>
                  </a:ext>
                </a:extLst>
              </a:tr>
              <a:tr h="518831">
                <a:tc>
                  <a:txBody>
                    <a:bodyPr/>
                    <a:lstStyle/>
                    <a:p>
                      <a:pPr algn="ctr" fontAlgn="ctr"/>
                      <a:r>
                        <a:rPr lang="en-US" sz="2400" u="none" strike="noStrike" dirty="0">
                          <a:effectLst/>
                        </a:rPr>
                        <a:t>Lab Setting</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Pre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Post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Difference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50850287"/>
                  </a:ext>
                </a:extLst>
              </a:tr>
              <a:tr h="518831">
                <a:tc>
                  <a:txBody>
                    <a:bodyPr/>
                    <a:lstStyle/>
                    <a:p>
                      <a:pPr algn="ctr" fontAlgn="ctr"/>
                      <a:r>
                        <a:rPr lang="en-US" sz="2400" u="none" strike="noStrike" dirty="0">
                          <a:effectLst/>
                        </a:rPr>
                        <a:t>placebo</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6317331"/>
                  </a:ext>
                </a:extLst>
              </a:tr>
              <a:tr h="518831">
                <a:tc>
                  <a:txBody>
                    <a:bodyPr/>
                    <a:lstStyle/>
                    <a:p>
                      <a:pPr algn="ctr" fontAlgn="ctr"/>
                      <a:r>
                        <a:rPr lang="en-US" sz="2400" u="none" strike="noStrike" dirty="0">
                          <a:effectLst/>
                        </a:rPr>
                        <a:t>treated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43673792"/>
                  </a:ext>
                </a:extLst>
              </a:tr>
            </a:tbl>
          </a:graphicData>
        </a:graphic>
      </p:graphicFrame>
    </p:spTree>
    <p:extLst>
      <p:ext uri="{BB962C8B-B14F-4D97-AF65-F5344CB8AC3E}">
        <p14:creationId xmlns:p14="http://schemas.microsoft.com/office/powerpoint/2010/main" val="384555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972AF-E381-5544-C76F-2ACA867C8A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EC5439-BEAE-4DF3-DF26-89295CB89709}"/>
              </a:ext>
            </a:extLst>
          </p:cNvPr>
          <p:cNvSpPr>
            <a:spLocks noGrp="1"/>
          </p:cNvSpPr>
          <p:nvPr>
            <p:ph type="title"/>
          </p:nvPr>
        </p:nvSpPr>
        <p:spPr>
          <a:xfrm>
            <a:off x="838200" y="-70615"/>
            <a:ext cx="10515600" cy="1325563"/>
          </a:xfrm>
        </p:spPr>
        <p:txBody>
          <a:bodyPr/>
          <a:lstStyle/>
          <a:p>
            <a:pPr algn="ctr"/>
            <a:r>
              <a:rPr kumimoji="1" lang="en-US" altLang="zh-CN" dirty="0"/>
              <a:t>Bias- IFRS mandate for</a:t>
            </a:r>
            <a:r>
              <a:rPr kumimoji="1" lang="zh-CN" altLang="en-US" dirty="0"/>
              <a:t> </a:t>
            </a:r>
            <a:r>
              <a:rPr kumimoji="1" lang="en-US" altLang="zh-CN" dirty="0"/>
              <a:t>R’s disclosure</a:t>
            </a:r>
            <a:endParaRPr kumimoji="1" lang="zh-CN" altLang="en-US" dirty="0"/>
          </a:p>
        </p:txBody>
      </p:sp>
      <p:sp>
        <p:nvSpPr>
          <p:cNvPr id="3" name="内容占位符 2">
            <a:extLst>
              <a:ext uri="{FF2B5EF4-FFF2-40B4-BE49-F238E27FC236}">
                <a16:creationId xmlns:a16="http://schemas.microsoft.com/office/drawing/2014/main" id="{2D56A423-CFB1-3B54-6316-B56B22B94002}"/>
              </a:ext>
            </a:extLst>
          </p:cNvPr>
          <p:cNvSpPr>
            <a:spLocks noGrp="1"/>
          </p:cNvSpPr>
          <p:nvPr>
            <p:ph idx="1"/>
          </p:nvPr>
        </p:nvSpPr>
        <p:spPr>
          <a:xfrm>
            <a:off x="838200" y="1068880"/>
            <a:ext cx="10515600" cy="4351338"/>
          </a:xfrm>
        </p:spPr>
        <p:txBody>
          <a:bodyPr/>
          <a:lstStyle/>
          <a:p>
            <a:r>
              <a:rPr kumimoji="1" lang="en-GB" altLang="zh-CN" dirty="0"/>
              <a:t>Effect of IFRS mandate of diversity rule on performance</a:t>
            </a:r>
          </a:p>
          <a:p>
            <a:r>
              <a:rPr kumimoji="1" lang="en-GB" altLang="zh-CN" strike="sngStrike" dirty="0"/>
              <a:t>Effect of board diversity on performance</a:t>
            </a:r>
          </a:p>
          <a:p>
            <a:r>
              <a:rPr kumimoji="1" lang="en-GB" altLang="zh-CN" dirty="0"/>
              <a:t>E.g.</a:t>
            </a:r>
            <a:r>
              <a:rPr kumimoji="1" lang="zh-CN" altLang="en-US" dirty="0"/>
              <a:t> </a:t>
            </a:r>
            <a:r>
              <a:rPr kumimoji="1" lang="en-GB" altLang="zh-CN" dirty="0"/>
              <a:t>Only add 1 female into the board-</a:t>
            </a:r>
            <a:r>
              <a:rPr kumimoji="1" lang="en-US" altLang="zh-CN" dirty="0"/>
              <a:t>-</a:t>
            </a:r>
            <a:r>
              <a:rPr kumimoji="1" lang="en-GB" altLang="zh-CN" dirty="0"/>
              <a:t>tokenism</a:t>
            </a:r>
            <a:endParaRPr kumimoji="1" lang="en-US" altLang="zh-CN" dirty="0"/>
          </a:p>
          <a:p>
            <a:pPr marL="0" indent="0">
              <a:buNone/>
            </a:pPr>
            <a:endParaRPr kumimoji="1" lang="en-US" altLang="zh-CN" dirty="0"/>
          </a:p>
          <a:p>
            <a:endParaRPr kumimoji="1" lang="zh-CN" altLang="en-US" dirty="0"/>
          </a:p>
        </p:txBody>
      </p:sp>
      <p:graphicFrame>
        <p:nvGraphicFramePr>
          <p:cNvPr id="4" name="表格 3">
            <a:extLst>
              <a:ext uri="{FF2B5EF4-FFF2-40B4-BE49-F238E27FC236}">
                <a16:creationId xmlns:a16="http://schemas.microsoft.com/office/drawing/2014/main" id="{9037DEBD-684A-CFA8-21D7-1000FD2173A9}"/>
              </a:ext>
            </a:extLst>
          </p:cNvPr>
          <p:cNvGraphicFramePr>
            <a:graphicFrameLocks noGrp="1"/>
          </p:cNvGraphicFramePr>
          <p:nvPr/>
        </p:nvGraphicFramePr>
        <p:xfrm>
          <a:off x="2627586" y="2749330"/>
          <a:ext cx="6936827" cy="3935248"/>
        </p:xfrm>
        <a:graphic>
          <a:graphicData uri="http://schemas.openxmlformats.org/drawingml/2006/table">
            <a:tbl>
              <a:tblPr>
                <a:tableStyleId>{69CF1AB2-1976-4502-BF36-3FF5EA218861}</a:tableStyleId>
              </a:tblPr>
              <a:tblGrid>
                <a:gridCol w="2082908">
                  <a:extLst>
                    <a:ext uri="{9D8B030D-6E8A-4147-A177-3AD203B41FA5}">
                      <a16:colId xmlns:a16="http://schemas.microsoft.com/office/drawing/2014/main" val="3615182060"/>
                    </a:ext>
                  </a:extLst>
                </a:gridCol>
                <a:gridCol w="1617973">
                  <a:extLst>
                    <a:ext uri="{9D8B030D-6E8A-4147-A177-3AD203B41FA5}">
                      <a16:colId xmlns:a16="http://schemas.microsoft.com/office/drawing/2014/main" val="3380022649"/>
                    </a:ext>
                  </a:extLst>
                </a:gridCol>
                <a:gridCol w="1617973">
                  <a:extLst>
                    <a:ext uri="{9D8B030D-6E8A-4147-A177-3AD203B41FA5}">
                      <a16:colId xmlns:a16="http://schemas.microsoft.com/office/drawing/2014/main" val="4119841832"/>
                    </a:ext>
                  </a:extLst>
                </a:gridCol>
                <a:gridCol w="1617973">
                  <a:extLst>
                    <a:ext uri="{9D8B030D-6E8A-4147-A177-3AD203B41FA5}">
                      <a16:colId xmlns:a16="http://schemas.microsoft.com/office/drawing/2014/main" val="355594372"/>
                    </a:ext>
                  </a:extLst>
                </a:gridCol>
              </a:tblGrid>
              <a:tr h="822262">
                <a:tc>
                  <a:txBody>
                    <a:bodyPr/>
                    <a:lstStyle/>
                    <a:p>
                      <a:pPr algn="ctr" fontAlgn="ctr"/>
                      <a:r>
                        <a:rPr lang="en-US" sz="2400" u="none" strike="noStrike" dirty="0">
                          <a:effectLst/>
                        </a:rPr>
                        <a:t>Acct Research</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Pre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Post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Difference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73098238"/>
                  </a:ext>
                </a:extLst>
              </a:tr>
              <a:tr h="518831">
                <a:tc>
                  <a:txBody>
                    <a:bodyPr/>
                    <a:lstStyle/>
                    <a:p>
                      <a:pPr algn="ctr" fontAlgn="ctr"/>
                      <a:r>
                        <a:rPr lang="en-US" sz="2400" u="none" strike="noStrike" dirty="0">
                          <a:effectLst/>
                        </a:rPr>
                        <a:t>A-placebo</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23160376"/>
                  </a:ext>
                </a:extLst>
              </a:tr>
              <a:tr h="518831">
                <a:tc>
                  <a:txBody>
                    <a:bodyPr/>
                    <a:lstStyle/>
                    <a:p>
                      <a:pPr algn="ctr" fontAlgn="ctr"/>
                      <a:r>
                        <a:rPr lang="en-US" sz="2400" u="none" strike="noStrike" dirty="0">
                          <a:effectLst/>
                        </a:rPr>
                        <a:t>B-treated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43754326"/>
                  </a:ext>
                </a:extLst>
              </a:tr>
              <a:tr h="518831">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30342526"/>
                  </a:ext>
                </a:extLst>
              </a:tr>
              <a:tr h="518831">
                <a:tc>
                  <a:txBody>
                    <a:bodyPr/>
                    <a:lstStyle/>
                    <a:p>
                      <a:pPr algn="ctr" fontAlgn="ctr"/>
                      <a:r>
                        <a:rPr lang="en-US" sz="2400" u="none" strike="noStrike" dirty="0">
                          <a:effectLst/>
                        </a:rPr>
                        <a:t>Lab Setting</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Pre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Post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400" u="none" strike="noStrike" dirty="0">
                          <a:effectLst/>
                        </a:rPr>
                        <a:t>Difference</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50850287"/>
                  </a:ext>
                </a:extLst>
              </a:tr>
              <a:tr h="518831">
                <a:tc>
                  <a:txBody>
                    <a:bodyPr/>
                    <a:lstStyle/>
                    <a:p>
                      <a:pPr algn="ctr" fontAlgn="ctr"/>
                      <a:r>
                        <a:rPr lang="en-US" sz="2400" u="none" strike="noStrike" dirty="0">
                          <a:effectLst/>
                        </a:rPr>
                        <a:t>placebo</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6317331"/>
                  </a:ext>
                </a:extLst>
              </a:tr>
              <a:tr h="518831">
                <a:tc>
                  <a:txBody>
                    <a:bodyPr/>
                    <a:lstStyle/>
                    <a:p>
                      <a:pPr algn="ctr" fontAlgn="ctr"/>
                      <a:r>
                        <a:rPr lang="en-US" sz="2400" u="none" strike="noStrike" dirty="0">
                          <a:effectLst/>
                        </a:rPr>
                        <a:t>treated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l-GR" sz="2400" u="none" strike="noStrike" dirty="0">
                          <a:effectLst/>
                        </a:rPr>
                        <a:t>λ</a:t>
                      </a:r>
                      <a:endParaRPr lang="el-GR"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643673792"/>
                  </a:ext>
                </a:extLst>
              </a:tr>
            </a:tbl>
          </a:graphicData>
        </a:graphic>
      </p:graphicFrame>
    </p:spTree>
    <p:extLst>
      <p:ext uri="{BB962C8B-B14F-4D97-AF65-F5344CB8AC3E}">
        <p14:creationId xmlns:p14="http://schemas.microsoft.com/office/powerpoint/2010/main" val="93046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BE0D-CB89-0CA6-CD42-CA22DAD9FAF6}"/>
              </a:ext>
            </a:extLst>
          </p:cNvPr>
          <p:cNvSpPr>
            <a:spLocks noGrp="1"/>
          </p:cNvSpPr>
          <p:nvPr>
            <p:ph type="title"/>
          </p:nvPr>
        </p:nvSpPr>
        <p:spPr>
          <a:xfrm>
            <a:off x="1269125" y="2940160"/>
            <a:ext cx="10515600" cy="1325563"/>
          </a:xfrm>
        </p:spPr>
        <p:txBody>
          <a:bodyPr/>
          <a:lstStyle/>
          <a:p>
            <a:r>
              <a:rPr kumimoji="1" lang="en-US" altLang="zh-CN" dirty="0"/>
              <a:t>Shock is not necessarily to be random</a:t>
            </a:r>
            <a:br>
              <a:rPr kumimoji="1" lang="en-US" altLang="zh-CN" dirty="0"/>
            </a:br>
            <a:r>
              <a:rPr kumimoji="1" lang="en-US" altLang="zh-CN" dirty="0"/>
              <a:t>random is the core</a:t>
            </a:r>
            <a:endParaRPr lang="en-US" dirty="0"/>
          </a:p>
        </p:txBody>
      </p:sp>
      <p:sp>
        <p:nvSpPr>
          <p:cNvPr id="3" name="Content Placeholder 2">
            <a:extLst>
              <a:ext uri="{FF2B5EF4-FFF2-40B4-BE49-F238E27FC236}">
                <a16:creationId xmlns:a16="http://schemas.microsoft.com/office/drawing/2014/main" id="{74DDD742-BF5E-4EF6-23BA-BAD86205A6D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7366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B80501E4-292D-7012-3060-4706B13449DC}"/>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sz="3600" kern="1200" dirty="0">
                <a:solidFill>
                  <a:schemeClr val="tx1"/>
                </a:solidFill>
                <a:latin typeface="+mj-lt"/>
                <a:ea typeface="+mj-ea"/>
                <a:cs typeface="+mj-cs"/>
              </a:rPr>
              <a:t>Why randomization</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can</a:t>
            </a:r>
            <a:r>
              <a:rPr lang="en-US" sz="3600" kern="1200" dirty="0">
                <a:solidFill>
                  <a:schemeClr val="tx1"/>
                </a:solidFill>
                <a:latin typeface="+mj-lt"/>
                <a:ea typeface="+mj-ea"/>
                <a:cs typeface="+mj-cs"/>
              </a:rPr>
              <a:t> address the bias?</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Independence</a:t>
            </a:r>
            <a:r>
              <a:rPr lang="zh-CN" altLang="en-US" sz="3600" kern="1200" dirty="0">
                <a:solidFill>
                  <a:schemeClr val="tx1"/>
                </a:solidFill>
                <a:latin typeface="+mj-lt"/>
                <a:ea typeface="+mj-ea"/>
                <a:cs typeface="+mj-cs"/>
              </a:rPr>
              <a:t> </a:t>
            </a:r>
            <a:r>
              <a:rPr lang="en-US" altLang="zh-CN" sz="3600" kern="1200" dirty="0">
                <a:solidFill>
                  <a:schemeClr val="tx1"/>
                </a:solidFill>
                <a:latin typeface="+mj-lt"/>
                <a:ea typeface="+mj-ea"/>
                <a:cs typeface="+mj-cs"/>
              </a:rPr>
              <a:t>assumption</a:t>
            </a:r>
            <a:endParaRPr lang="en-US" sz="3600" kern="1200" dirty="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id="{FEB353A5-C8F5-6DE3-6D4D-77F78DB201AD}"/>
              </a:ext>
            </a:extLst>
          </p:cNvPr>
          <p:cNvPicPr>
            <a:picLocks noGrp="1" noChangeAspect="1"/>
          </p:cNvPicPr>
          <p:nvPr>
            <p:ph idx="1"/>
          </p:nvPr>
        </p:nvPicPr>
        <p:blipFill>
          <a:blip r:embed="rId2"/>
          <a:stretch>
            <a:fillRect/>
          </a:stretch>
        </p:blipFill>
        <p:spPr>
          <a:xfrm>
            <a:off x="763438" y="2072640"/>
            <a:ext cx="10653249" cy="4128135"/>
          </a:xfrm>
          <a:prstGeom prst="rect">
            <a:avLst/>
          </a:prstGeom>
        </p:spPr>
      </p:pic>
      <p:sp>
        <p:nvSpPr>
          <p:cNvPr id="13" name="Freeform: Shape 1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163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2BAD44-556A-427A-F0BA-67499C5764F6}"/>
              </a:ext>
            </a:extLst>
          </p:cNvPr>
          <p:cNvSpPr>
            <a:spLocks noGrp="1"/>
          </p:cNvSpPr>
          <p:nvPr>
            <p:ph type="title"/>
          </p:nvPr>
        </p:nvSpPr>
        <p:spPr>
          <a:xfrm>
            <a:off x="838200" y="365125"/>
            <a:ext cx="10515600" cy="1325563"/>
          </a:xfrm>
        </p:spPr>
        <p:txBody>
          <a:bodyPr>
            <a:normAutofit/>
          </a:bodyPr>
          <a:lstStyle/>
          <a:p>
            <a:r>
              <a:rPr lang="en-US"/>
              <a:t>Key takeaways</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28D367-4902-7591-E43B-089F6AC833E3}"/>
              </a:ext>
            </a:extLst>
          </p:cNvPr>
          <p:cNvSpPr>
            <a:spLocks noGrp="1"/>
          </p:cNvSpPr>
          <p:nvPr>
            <p:ph idx="1"/>
          </p:nvPr>
        </p:nvSpPr>
        <p:spPr>
          <a:xfrm>
            <a:off x="838200" y="1825625"/>
            <a:ext cx="10515600" cy="4351338"/>
          </a:xfrm>
        </p:spPr>
        <p:txBody>
          <a:bodyPr>
            <a:normAutofit/>
          </a:bodyPr>
          <a:lstStyle/>
          <a:p>
            <a:r>
              <a:rPr lang="en-US" dirty="0"/>
              <a:t>Causality is defined by potential outcomes, not by realized (observed) outcomes</a:t>
            </a:r>
          </a:p>
          <a:p>
            <a:r>
              <a:rPr lang="en-US" dirty="0"/>
              <a:t>Observed association is neither necessary nor sufficient for causation (problem of selection bias) </a:t>
            </a:r>
          </a:p>
          <a:p>
            <a:r>
              <a:rPr lang="en-US" dirty="0"/>
              <a:t>Estimation of causal effects of a treatment (usually) starts with studying the </a:t>
            </a:r>
            <a:r>
              <a:rPr lang="en-US" dirty="0">
                <a:highlight>
                  <a:srgbClr val="FFFF00"/>
                </a:highlight>
              </a:rPr>
              <a:t>assignment mechanism </a:t>
            </a:r>
          </a:p>
          <a:p>
            <a:endParaRPr lang="en-US" dirty="0"/>
          </a:p>
        </p:txBody>
      </p:sp>
    </p:spTree>
    <p:extLst>
      <p:ext uri="{BB962C8B-B14F-4D97-AF65-F5344CB8AC3E}">
        <p14:creationId xmlns:p14="http://schemas.microsoft.com/office/powerpoint/2010/main" val="108291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0ABE-58D6-0265-84E7-C590F80418FB}"/>
              </a:ext>
            </a:extLst>
          </p:cNvPr>
          <p:cNvSpPr>
            <a:spLocks noGrp="1"/>
          </p:cNvSpPr>
          <p:nvPr>
            <p:ph type="title"/>
          </p:nvPr>
        </p:nvSpPr>
        <p:spPr/>
        <p:txBody>
          <a:bodyPr>
            <a:normAutofit fontScale="90000"/>
          </a:bodyPr>
          <a:lstStyle/>
          <a:p>
            <a:r>
              <a:rPr lang="en-US" dirty="0"/>
              <a:t>Further discussion:</a:t>
            </a:r>
            <a:br>
              <a:rPr lang="en-US" dirty="0"/>
            </a:br>
            <a:r>
              <a:rPr lang="en-US" dirty="0"/>
              <a:t>Now that We’ve shown data/variable causality</a:t>
            </a:r>
          </a:p>
        </p:txBody>
      </p:sp>
      <p:sp>
        <p:nvSpPr>
          <p:cNvPr id="3" name="Content Placeholder 2">
            <a:extLst>
              <a:ext uri="{FF2B5EF4-FFF2-40B4-BE49-F238E27FC236}">
                <a16:creationId xmlns:a16="http://schemas.microsoft.com/office/drawing/2014/main" id="{8D327CEB-E058-DFBD-AC69-07A4B435A852}"/>
              </a:ext>
            </a:extLst>
          </p:cNvPr>
          <p:cNvSpPr>
            <a:spLocks noGrp="1"/>
          </p:cNvSpPr>
          <p:nvPr>
            <p:ph idx="1"/>
          </p:nvPr>
        </p:nvSpPr>
        <p:spPr/>
        <p:txBody>
          <a:bodyPr>
            <a:normAutofit lnSpcReduction="10000"/>
          </a:bodyPr>
          <a:lstStyle/>
          <a:p>
            <a:r>
              <a:rPr lang="en-US" dirty="0"/>
              <a:t>Our research design needs to answer our research questions</a:t>
            </a:r>
          </a:p>
          <a:p>
            <a:r>
              <a:rPr lang="en-GB" dirty="0"/>
              <a:t>Does the variable we construct accurately reflect what our conceptual framework intends to capture?</a:t>
            </a:r>
          </a:p>
          <a:p>
            <a:endParaRPr lang="en-GB" dirty="0"/>
          </a:p>
          <a:p>
            <a:r>
              <a:rPr lang="en-GB" dirty="0"/>
              <a:t>How do we balance causality with the impact of our ideas? </a:t>
            </a:r>
          </a:p>
          <a:p>
            <a:r>
              <a:rPr lang="en-GB" dirty="0"/>
              <a:t>“For example, on one hand, there is the risk of misinterpreting or misusing correlations from studies lacking proper identification, especially in policy decisions. On the other hand, we might have studies focusing on 'cute' settings that provide precise estimates for relatively minor questions.”</a:t>
            </a:r>
            <a:endParaRPr lang="en-US" dirty="0"/>
          </a:p>
          <a:p>
            <a:endParaRPr lang="en-US" dirty="0"/>
          </a:p>
        </p:txBody>
      </p:sp>
    </p:spTree>
    <p:extLst>
      <p:ext uri="{BB962C8B-B14F-4D97-AF65-F5344CB8AC3E}">
        <p14:creationId xmlns:p14="http://schemas.microsoft.com/office/powerpoint/2010/main" val="197250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DF1F7ABE-6EC2-02E2-F53B-19F4AB1DE5E5}"/>
              </a:ext>
            </a:extLst>
          </p:cNvPr>
          <p:cNvSpPr>
            <a:spLocks noGrp="1"/>
          </p:cNvSpPr>
          <p:nvPr>
            <p:ph type="title"/>
          </p:nvPr>
        </p:nvSpPr>
        <p:spPr>
          <a:xfrm>
            <a:off x="1126348" y="1124262"/>
            <a:ext cx="8017652" cy="2690413"/>
          </a:xfrm>
        </p:spPr>
        <p:txBody>
          <a:bodyPr vert="horz" lIns="91440" tIns="45720" rIns="91440" bIns="45720" rtlCol="0" anchor="t">
            <a:normAutofit/>
          </a:bodyPr>
          <a:lstStyle/>
          <a:p>
            <a:r>
              <a:rPr lang="en-US" sz="5400" b="0" i="0" u="none" strike="noStrike" kern="1200">
                <a:solidFill>
                  <a:srgbClr val="FFFFFF"/>
                </a:solidFill>
                <a:effectLst/>
                <a:latin typeface="+mj-lt"/>
                <a:ea typeface="+mj-ea"/>
                <a:cs typeface="+mj-cs"/>
              </a:rPr>
              <a:t>Thanks</a:t>
            </a:r>
            <a:r>
              <a:rPr lang="en-GB" sz="5400">
                <a:solidFill>
                  <a:srgbClr val="FFFFFF"/>
                </a:solidFill>
              </a:rPr>
              <a:t>!</a:t>
            </a:r>
            <a:br>
              <a:rPr lang="en-US" sz="5400" b="0" i="0" u="none" strike="noStrike" kern="1200">
                <a:solidFill>
                  <a:srgbClr val="FFFFFF"/>
                </a:solidFill>
                <a:effectLst/>
                <a:latin typeface="+mj-lt"/>
                <a:ea typeface="+mj-ea"/>
                <a:cs typeface="+mj-cs"/>
              </a:rPr>
            </a:br>
            <a:r>
              <a:rPr lang="en-US" sz="5400" b="0" i="0" u="none" strike="noStrike" kern="1200">
                <a:solidFill>
                  <a:srgbClr val="FFFFFF"/>
                </a:solidFill>
                <a:effectLst/>
                <a:latin typeface="+mj-lt"/>
                <a:ea typeface="+mj-ea"/>
                <a:cs typeface="+mj-cs"/>
              </a:rPr>
              <a:t>Critics</a:t>
            </a:r>
            <a:r>
              <a:rPr lang="en-US" altLang="zh-CN" sz="5400" b="0" i="0" u="none" strike="noStrike" kern="1200">
                <a:solidFill>
                  <a:srgbClr val="FFFFFF"/>
                </a:solidFill>
                <a:effectLst/>
                <a:latin typeface="+mj-lt"/>
                <a:ea typeface="+mj-ea"/>
                <a:cs typeface="+mj-cs"/>
              </a:rPr>
              <a:t> and </a:t>
            </a:r>
            <a:r>
              <a:rPr lang="en-US" altLang="zh-CN" sz="5400">
                <a:solidFill>
                  <a:srgbClr val="FFFFFF"/>
                </a:solidFill>
              </a:rPr>
              <a:t>c</a:t>
            </a:r>
            <a:r>
              <a:rPr lang="en-US" sz="5400" b="0" i="0" u="none" strike="noStrike" kern="1200">
                <a:solidFill>
                  <a:srgbClr val="FFFFFF"/>
                </a:solidFill>
                <a:effectLst/>
                <a:latin typeface="+mj-lt"/>
                <a:ea typeface="+mj-ea"/>
                <a:cs typeface="+mj-cs"/>
              </a:rPr>
              <a:t>onstructive feedbacks are welcomed.</a:t>
            </a:r>
            <a:endParaRPr lang="en-US" sz="5400" kern="1200" dirty="0">
              <a:solidFill>
                <a:srgbClr val="FFFFFF"/>
              </a:solidFill>
              <a:latin typeface="+mj-lt"/>
              <a:ea typeface="+mj-ea"/>
              <a:cs typeface="+mj-cs"/>
            </a:endParaRPr>
          </a:p>
        </p:txBody>
      </p:sp>
      <p:pic>
        <p:nvPicPr>
          <p:cNvPr id="7" name="Graphic 6" descr="Customer Review">
            <a:extLst>
              <a:ext uri="{FF2B5EF4-FFF2-40B4-BE49-F238E27FC236}">
                <a16:creationId xmlns:a16="http://schemas.microsoft.com/office/drawing/2014/main" id="{655582E7-2E2F-B1D2-6AF8-FF4452A589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Tree>
    <p:extLst>
      <p:ext uri="{BB962C8B-B14F-4D97-AF65-F5344CB8AC3E}">
        <p14:creationId xmlns:p14="http://schemas.microsoft.com/office/powerpoint/2010/main" val="234792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AEC0E4-3527-791E-7891-7ABE78798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7B8FF78-5B98-0890-D231-2D3958F60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AD3B-776A-A1C5-0455-D6A3D381D915}"/>
              </a:ext>
            </a:extLst>
          </p:cNvPr>
          <p:cNvSpPr>
            <a:spLocks noGrp="1"/>
          </p:cNvSpPr>
          <p:nvPr>
            <p:ph type="title"/>
          </p:nvPr>
        </p:nvSpPr>
        <p:spPr>
          <a:xfrm>
            <a:off x="838200" y="365125"/>
            <a:ext cx="10515600" cy="1325563"/>
          </a:xfrm>
        </p:spPr>
        <p:txBody>
          <a:bodyPr>
            <a:normAutofit/>
          </a:bodyPr>
          <a:lstStyle/>
          <a:p>
            <a:r>
              <a:rPr lang="en-US" sz="4200" dirty="0"/>
              <a:t>Before responding... How is archival research typically conducted in Accounting or Marketing</a:t>
            </a:r>
            <a:r>
              <a:rPr lang="en-GB" sz="4200" dirty="0"/>
              <a:t>?</a:t>
            </a:r>
            <a:endParaRPr lang="en-US" sz="4200" dirty="0"/>
          </a:p>
        </p:txBody>
      </p:sp>
      <p:sp>
        <p:nvSpPr>
          <p:cNvPr id="10" name="sketch line">
            <a:extLst>
              <a:ext uri="{FF2B5EF4-FFF2-40B4-BE49-F238E27FC236}">
                <a16:creationId xmlns:a16="http://schemas.microsoft.com/office/drawing/2014/main" id="{3A5A4955-B2E2-BA69-2CD7-E0548825C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7301A5-4989-5C5C-D7DB-ACB95A97EEBA}"/>
              </a:ext>
            </a:extLst>
          </p:cNvPr>
          <p:cNvSpPr>
            <a:spLocks noGrp="1"/>
          </p:cNvSpPr>
          <p:nvPr>
            <p:ph idx="1"/>
          </p:nvPr>
        </p:nvSpPr>
        <p:spPr>
          <a:xfrm>
            <a:off x="836676" y="3547978"/>
            <a:ext cx="10515600" cy="4251960"/>
          </a:xfrm>
        </p:spPr>
        <p:txBody>
          <a:bodyPr>
            <a:normAutofit/>
          </a:bodyPr>
          <a:lstStyle/>
          <a:p>
            <a:r>
              <a:rPr lang="en-US" sz="2200" dirty="0">
                <a:highlight>
                  <a:srgbClr val="FFFF00"/>
                </a:highlight>
              </a:rPr>
              <a:t>A’s consequences on B&gt; imply “effect”</a:t>
            </a:r>
          </a:p>
          <a:p>
            <a:r>
              <a:rPr lang="en-US" sz="2200" dirty="0">
                <a:highlight>
                  <a:srgbClr val="FFFF00"/>
                </a:highlight>
              </a:rPr>
              <a:t>So, one of our core jobs is finding and tease out causality.</a:t>
            </a:r>
          </a:p>
          <a:p>
            <a:pPr marL="0" indent="0">
              <a:buNone/>
            </a:pPr>
            <a:br>
              <a:rPr lang="en-US" sz="2200" dirty="0"/>
            </a:br>
            <a:endParaRPr lang="en-US" sz="2200" dirty="0"/>
          </a:p>
          <a:p>
            <a:endParaRPr lang="en-US" sz="2200" dirty="0"/>
          </a:p>
        </p:txBody>
      </p:sp>
    </p:spTree>
    <p:extLst>
      <p:ext uri="{BB962C8B-B14F-4D97-AF65-F5344CB8AC3E}">
        <p14:creationId xmlns:p14="http://schemas.microsoft.com/office/powerpoint/2010/main" val="354367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EE319-5E02-0E96-02DE-54CB765E2106}"/>
              </a:ext>
            </a:extLst>
          </p:cNvPr>
          <p:cNvSpPr>
            <a:spLocks noGrp="1"/>
          </p:cNvSpPr>
          <p:nvPr>
            <p:ph type="title"/>
          </p:nvPr>
        </p:nvSpPr>
        <p:spPr>
          <a:xfrm>
            <a:off x="838200" y="1554968"/>
            <a:ext cx="10512552" cy="4066540"/>
          </a:xfrm>
        </p:spPr>
        <p:txBody>
          <a:bodyPr vert="horz" lIns="91440" tIns="45720" rIns="91440" bIns="45720" rtlCol="0" anchor="b">
            <a:normAutofit fontScale="90000"/>
          </a:bodyPr>
          <a:lstStyle/>
          <a:p>
            <a:r>
              <a:rPr lang="en-US" sz="3100" kern="1200" dirty="0">
                <a:solidFill>
                  <a:schemeClr val="tx1"/>
                </a:solidFill>
                <a:latin typeface="+mj-lt"/>
                <a:ea typeface="+mj-ea"/>
                <a:cs typeface="+mj-cs"/>
              </a:rPr>
              <a:t>For this book:</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 </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What does this book suggest? </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(Looks like Toolkits for..?)</a:t>
            </a:r>
            <a:br>
              <a:rPr lang="en-US" sz="3100" kern="1200" dirty="0">
                <a:solidFill>
                  <a:schemeClr val="tx1"/>
                </a:solidFill>
                <a:latin typeface="+mj-lt"/>
                <a:ea typeface="+mj-ea"/>
                <a:cs typeface="+mj-cs"/>
              </a:rPr>
            </a:b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What tools does it provide for intuitively establishing causality?</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(DID,IV..?)</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 </a:t>
            </a:r>
            <a:br>
              <a:rPr lang="en-US" sz="3100" kern="1200" dirty="0">
                <a:solidFill>
                  <a:schemeClr val="tx1"/>
                </a:solidFill>
                <a:latin typeface="+mj-lt"/>
                <a:ea typeface="+mj-ea"/>
                <a:cs typeface="+mj-cs"/>
              </a:rPr>
            </a:br>
            <a:br>
              <a:rPr lang="en-US" sz="3100" kern="1200" dirty="0">
                <a:solidFill>
                  <a:schemeClr val="tx1"/>
                </a:solidFill>
                <a:latin typeface="+mj-lt"/>
                <a:ea typeface="+mj-ea"/>
                <a:cs typeface="+mj-cs"/>
              </a:rPr>
            </a:br>
            <a:br>
              <a:rPr lang="en-US" sz="3100" kern="1200" dirty="0">
                <a:solidFill>
                  <a:schemeClr val="tx1"/>
                </a:solidFill>
                <a:latin typeface="+mj-lt"/>
                <a:ea typeface="+mj-ea"/>
                <a:cs typeface="+mj-cs"/>
              </a:rPr>
            </a:br>
            <a:endParaRPr lang="en-US" sz="3100" kern="1200" dirty="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92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5B803-67CD-704E-EA63-6AB57E772CE9}"/>
              </a:ext>
            </a:extLst>
          </p:cNvPr>
          <p:cNvSpPr>
            <a:spLocks noGrp="1"/>
          </p:cNvSpPr>
          <p:nvPr>
            <p:ph type="title"/>
          </p:nvPr>
        </p:nvSpPr>
        <p:spPr>
          <a:xfrm>
            <a:off x="838200" y="365125"/>
            <a:ext cx="10515600" cy="1325563"/>
          </a:xfrm>
        </p:spPr>
        <p:txBody>
          <a:bodyPr>
            <a:normAutofit/>
          </a:bodyPr>
          <a:lstStyle/>
          <a:p>
            <a:r>
              <a:rPr lang="en-US" sz="4200"/>
              <a:t>This book is like a cookbook-guide us to find causality. But why this is important?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524D05-F37D-666A-4CA5-9614728B96AA}"/>
              </a:ext>
            </a:extLst>
          </p:cNvPr>
          <p:cNvSpPr>
            <a:spLocks noGrp="1"/>
          </p:cNvSpPr>
          <p:nvPr>
            <p:ph idx="1"/>
          </p:nvPr>
        </p:nvSpPr>
        <p:spPr>
          <a:xfrm>
            <a:off x="838200" y="1929384"/>
            <a:ext cx="10515600" cy="4251960"/>
          </a:xfrm>
        </p:spPr>
        <p:txBody>
          <a:bodyPr>
            <a:normAutofit/>
          </a:bodyPr>
          <a:lstStyle/>
          <a:p>
            <a:r>
              <a:rPr lang="en-US" sz="2200" dirty="0"/>
              <a:t>You establish a framework where the data is consistent.</a:t>
            </a:r>
          </a:p>
          <a:p>
            <a:r>
              <a:rPr lang="en-US" sz="2200" dirty="0"/>
              <a:t>What if other frameworks produce the same data patterns?</a:t>
            </a:r>
          </a:p>
          <a:p>
            <a:r>
              <a:rPr lang="en-US" sz="2200" dirty="0"/>
              <a:t>What if your assumptions are overly strong, imposing too many restrictions to fit the data?”</a:t>
            </a:r>
          </a:p>
          <a:p>
            <a:endParaRPr lang="en-US" sz="2200" dirty="0"/>
          </a:p>
          <a:p>
            <a:pPr marL="0" indent="0">
              <a:buNone/>
            </a:pPr>
            <a:r>
              <a:rPr lang="en-US" sz="2200" dirty="0"/>
              <a:t>In response, it is better to let the data speak.</a:t>
            </a:r>
          </a:p>
          <a:p>
            <a:pPr marL="0" indent="0">
              <a:buNone/>
            </a:pPr>
            <a:r>
              <a:rPr lang="en-US" sz="2200" dirty="0"/>
              <a:t>Their request: Provide </a:t>
            </a:r>
            <a:r>
              <a:rPr lang="en-US" sz="2200" b="1" dirty="0"/>
              <a:t>solid evidence </a:t>
            </a:r>
            <a:r>
              <a:rPr lang="en-US" sz="2200" dirty="0"/>
              <a:t>from the data to support and strengthen your conceptual framework.</a:t>
            </a:r>
          </a:p>
        </p:txBody>
      </p:sp>
    </p:spTree>
    <p:extLst>
      <p:ext uri="{BB962C8B-B14F-4D97-AF65-F5344CB8AC3E}">
        <p14:creationId xmlns:p14="http://schemas.microsoft.com/office/powerpoint/2010/main" val="15188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FCD85-2608-1261-7F01-16A64778D331}"/>
              </a:ext>
            </a:extLst>
          </p:cNvPr>
          <p:cNvSpPr>
            <a:spLocks noGrp="1"/>
          </p:cNvSpPr>
          <p:nvPr>
            <p:ph type="title"/>
          </p:nvPr>
        </p:nvSpPr>
        <p:spPr>
          <a:xfrm>
            <a:off x="838200" y="365125"/>
            <a:ext cx="10515600" cy="1325563"/>
          </a:xfrm>
        </p:spPr>
        <p:txBody>
          <a:bodyPr>
            <a:normAutofit/>
          </a:bodyPr>
          <a:lstStyle/>
          <a:p>
            <a:r>
              <a:rPr lang="en-US" sz="4200"/>
              <a:t>Evidence for cause and effect might be the central thing if theory is not new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CF5652-4ABE-80C2-C57D-CD1C07F4F67B}"/>
              </a:ext>
            </a:extLst>
          </p:cNvPr>
          <p:cNvSpPr>
            <a:spLocks noGrp="1"/>
          </p:cNvSpPr>
          <p:nvPr>
            <p:ph idx="1"/>
          </p:nvPr>
        </p:nvSpPr>
        <p:spPr>
          <a:xfrm>
            <a:off x="838200" y="1929384"/>
            <a:ext cx="10515600" cy="4251960"/>
          </a:xfrm>
        </p:spPr>
        <p:txBody>
          <a:bodyPr>
            <a:normAutofit/>
          </a:bodyPr>
          <a:lstStyle/>
          <a:p>
            <a:r>
              <a:rPr lang="en-US" sz="2200" dirty="0"/>
              <a:t>First question this book suggest us to answer in our research design</a:t>
            </a:r>
          </a:p>
          <a:p>
            <a:r>
              <a:rPr lang="en-US" sz="2200" dirty="0">
                <a:highlight>
                  <a:srgbClr val="FFFF00"/>
                </a:highlight>
              </a:rPr>
              <a:t>1. </a:t>
            </a:r>
            <a:r>
              <a:rPr lang="en-US" sz="2200" b="1" dirty="0">
                <a:highlight>
                  <a:srgbClr val="FFFF00"/>
                </a:highlight>
              </a:rPr>
              <a:t>Causal</a:t>
            </a:r>
            <a:r>
              <a:rPr lang="en-US" sz="2200" dirty="0">
                <a:highlight>
                  <a:srgbClr val="FFFF00"/>
                </a:highlight>
              </a:rPr>
              <a:t> relationship of interest</a:t>
            </a:r>
          </a:p>
          <a:p>
            <a:r>
              <a:rPr lang="en-US" sz="2200" dirty="0"/>
              <a:t>Regression analysis is a very useful tool to uncover basic statistical relationship in the data → </a:t>
            </a:r>
            <a:r>
              <a:rPr lang="en-US" sz="2200" dirty="0">
                <a:highlight>
                  <a:srgbClr val="FFFF00"/>
                </a:highlight>
              </a:rPr>
              <a:t>Correlations</a:t>
            </a:r>
          </a:p>
          <a:p>
            <a:r>
              <a:rPr lang="en-US" sz="2200" dirty="0"/>
              <a:t>The fact that A is </a:t>
            </a:r>
            <a:r>
              <a:rPr lang="en-US" sz="2200" dirty="0">
                <a:highlight>
                  <a:srgbClr val="FFFF00"/>
                </a:highlight>
              </a:rPr>
              <a:t>correlated with </a:t>
            </a:r>
            <a:r>
              <a:rPr lang="en-US" sz="2200" dirty="0"/>
              <a:t>B does not inform us about whether A </a:t>
            </a:r>
            <a:r>
              <a:rPr lang="en-US" sz="2200" dirty="0">
                <a:highlight>
                  <a:srgbClr val="FFFF00"/>
                </a:highlight>
              </a:rPr>
              <a:t>causes</a:t>
            </a:r>
            <a:r>
              <a:rPr lang="en-US" sz="2200" dirty="0"/>
              <a:t> B</a:t>
            </a:r>
          </a:p>
          <a:p>
            <a:r>
              <a:rPr lang="en-US" sz="2200" dirty="0"/>
              <a:t>Correlations might be useful for predictions. . . but are of limited use in making policy recommendations </a:t>
            </a:r>
          </a:p>
          <a:p>
            <a:r>
              <a:rPr lang="en-US" sz="2200" dirty="0"/>
              <a:t>Reason is …You want to measure the most likely </a:t>
            </a:r>
            <a:r>
              <a:rPr lang="en-US" sz="2200" dirty="0">
                <a:highlight>
                  <a:srgbClr val="FFFF00"/>
                </a:highlight>
              </a:rPr>
              <a:t>outcome(consequence)</a:t>
            </a:r>
            <a:r>
              <a:rPr lang="en-US" sz="2200" dirty="0"/>
              <a:t> associated with a (potential) policy intervention → Causality </a:t>
            </a:r>
          </a:p>
          <a:p>
            <a:endParaRPr lang="en-US" sz="2200" dirty="0">
              <a:highlight>
                <a:srgbClr val="FFFF00"/>
              </a:highlight>
            </a:endParaRPr>
          </a:p>
        </p:txBody>
      </p:sp>
    </p:spTree>
    <p:extLst>
      <p:ext uri="{BB962C8B-B14F-4D97-AF65-F5344CB8AC3E}">
        <p14:creationId xmlns:p14="http://schemas.microsoft.com/office/powerpoint/2010/main" val="35764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80F-B754-5DE6-0C6C-3B8BD0449ADB}"/>
              </a:ext>
            </a:extLst>
          </p:cNvPr>
          <p:cNvSpPr>
            <a:spLocks noGrp="1"/>
          </p:cNvSpPr>
          <p:nvPr>
            <p:ph type="title"/>
          </p:nvPr>
        </p:nvSpPr>
        <p:spPr/>
        <p:txBody>
          <a:bodyPr/>
          <a:lstStyle/>
          <a:p>
            <a:r>
              <a:rPr lang="en-US" dirty="0"/>
              <a:t>Grade and Attendance</a:t>
            </a:r>
          </a:p>
        </p:txBody>
      </p:sp>
      <p:pic>
        <p:nvPicPr>
          <p:cNvPr id="4" name="Content Placeholder 3">
            <a:extLst>
              <a:ext uri="{FF2B5EF4-FFF2-40B4-BE49-F238E27FC236}">
                <a16:creationId xmlns:a16="http://schemas.microsoft.com/office/drawing/2014/main" id="{49E614A1-8BC8-891C-AE98-1DE88D798C32}"/>
              </a:ext>
            </a:extLst>
          </p:cNvPr>
          <p:cNvPicPr>
            <a:picLocks noGrp="1" noChangeAspect="1"/>
          </p:cNvPicPr>
          <p:nvPr>
            <p:ph idx="1"/>
          </p:nvPr>
        </p:nvPicPr>
        <p:blipFill>
          <a:blip r:embed="rId2"/>
          <a:stretch>
            <a:fillRect/>
          </a:stretch>
        </p:blipFill>
        <p:spPr>
          <a:xfrm>
            <a:off x="953555" y="1253331"/>
            <a:ext cx="9592911" cy="4351338"/>
          </a:xfrm>
          <a:prstGeom prst="rect">
            <a:avLst/>
          </a:prstGeom>
        </p:spPr>
      </p:pic>
      <p:sp>
        <p:nvSpPr>
          <p:cNvPr id="5" name="TextBox 4">
            <a:extLst>
              <a:ext uri="{FF2B5EF4-FFF2-40B4-BE49-F238E27FC236}">
                <a16:creationId xmlns:a16="http://schemas.microsoft.com/office/drawing/2014/main" id="{616707C9-0F80-5F5D-AB65-BCBE97A399F8}"/>
              </a:ext>
            </a:extLst>
          </p:cNvPr>
          <p:cNvSpPr txBox="1"/>
          <p:nvPr/>
        </p:nvSpPr>
        <p:spPr>
          <a:xfrm>
            <a:off x="1357396" y="5733535"/>
            <a:ext cx="9255211" cy="923330"/>
          </a:xfrm>
          <a:prstGeom prst="rect">
            <a:avLst/>
          </a:prstGeom>
          <a:noFill/>
        </p:spPr>
        <p:txBody>
          <a:bodyPr wrap="square" rtlCol="0">
            <a:spAutoFit/>
          </a:bodyPr>
          <a:lstStyle/>
          <a:p>
            <a:r>
              <a:rPr lang="en-US" dirty="0"/>
              <a:t>Can we say the attendance(A) effect on grade(B) in confidence?</a:t>
            </a:r>
          </a:p>
          <a:p>
            <a:endParaRPr lang="en-US" dirty="0"/>
          </a:p>
          <a:p>
            <a:r>
              <a:rPr lang="en-US" dirty="0"/>
              <a:t>Ability and motivation(C) correlated with A and B simultaneously.</a:t>
            </a:r>
          </a:p>
        </p:txBody>
      </p:sp>
    </p:spTree>
    <p:extLst>
      <p:ext uri="{BB962C8B-B14F-4D97-AF65-F5344CB8AC3E}">
        <p14:creationId xmlns:p14="http://schemas.microsoft.com/office/powerpoint/2010/main" val="382295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E90D5-B390-B434-D027-B26FF0B77902}"/>
              </a:ext>
            </a:extLst>
          </p:cNvPr>
          <p:cNvSpPr>
            <a:spLocks noGrp="1"/>
          </p:cNvSpPr>
          <p:nvPr>
            <p:ph type="title"/>
          </p:nvPr>
        </p:nvSpPr>
        <p:spPr>
          <a:xfrm>
            <a:off x="838200" y="365125"/>
            <a:ext cx="10515600" cy="1325563"/>
          </a:xfrm>
        </p:spPr>
        <p:txBody>
          <a:bodyPr>
            <a:normAutofit/>
          </a:bodyPr>
          <a:lstStyle/>
          <a:p>
            <a:br>
              <a:rPr lang="en-US" sz="2600"/>
            </a:br>
            <a:r>
              <a:rPr lang="en-US" sz="2600"/>
              <a:t>Key point is to</a:t>
            </a:r>
            <a:r>
              <a:rPr lang="en-US" sz="2600">
                <a:highlight>
                  <a:srgbClr val="FFFF00"/>
                </a:highlight>
              </a:rPr>
              <a:t> isolate </a:t>
            </a:r>
            <a:r>
              <a:rPr lang="en-US" sz="2600"/>
              <a:t>the A we are interested in.</a:t>
            </a:r>
            <a:br>
              <a:rPr lang="en-US" sz="2600"/>
            </a:br>
            <a:endParaRPr lang="en-US" sz="26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95123-7D70-B7DA-CD93-AEEB4D93EA3E}"/>
              </a:ext>
            </a:extLst>
          </p:cNvPr>
          <p:cNvSpPr>
            <a:spLocks noGrp="1"/>
          </p:cNvSpPr>
          <p:nvPr>
            <p:ph idx="1"/>
          </p:nvPr>
        </p:nvSpPr>
        <p:spPr>
          <a:xfrm>
            <a:off x="838200" y="1929384"/>
            <a:ext cx="10515600" cy="4251960"/>
          </a:xfrm>
        </p:spPr>
        <p:txBody>
          <a:bodyPr>
            <a:normAutofit/>
          </a:bodyPr>
          <a:lstStyle/>
          <a:p>
            <a:r>
              <a:rPr lang="en-US" sz="2200" dirty="0"/>
              <a:t>How to isolate or only manipulate A?</a:t>
            </a:r>
          </a:p>
          <a:p>
            <a:endParaRPr lang="en-GB" sz="2200" i="1" dirty="0">
              <a:effectLst/>
              <a:latin typeface="URWPalladioL"/>
            </a:endParaRPr>
          </a:p>
          <a:p>
            <a:r>
              <a:rPr lang="en-GB" sz="2200" i="1" dirty="0">
                <a:effectLst/>
                <a:latin typeface="URWPalladioL"/>
              </a:rPr>
              <a:t>“Causation is something that makes a difference, and the difference it makes must be a difference from what </a:t>
            </a:r>
            <a:r>
              <a:rPr lang="en-GB" sz="2200" i="1" dirty="0">
                <a:effectLst/>
                <a:highlight>
                  <a:srgbClr val="FFFF00"/>
                </a:highlight>
                <a:latin typeface="URWPalladioL"/>
              </a:rPr>
              <a:t>would have happened </a:t>
            </a:r>
            <a:r>
              <a:rPr lang="en-GB" sz="2200" i="1" dirty="0">
                <a:effectLst/>
                <a:latin typeface="URWPalladioL"/>
              </a:rPr>
              <a:t>without it.” – David Lewis </a:t>
            </a:r>
          </a:p>
          <a:p>
            <a:endParaRPr lang="en-GB" sz="2200" dirty="0">
              <a:effectLst/>
            </a:endParaRPr>
          </a:p>
          <a:p>
            <a:endParaRPr lang="en-US" sz="2200" dirty="0"/>
          </a:p>
        </p:txBody>
      </p:sp>
    </p:spTree>
    <p:extLst>
      <p:ext uri="{BB962C8B-B14F-4D97-AF65-F5344CB8AC3E}">
        <p14:creationId xmlns:p14="http://schemas.microsoft.com/office/powerpoint/2010/main" val="32140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1AE02E-71F6-691D-9859-DA3160D920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4CAA67-A965-F52F-78B9-FAC6E5540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9D336-0C7E-70D6-FA57-20A28F9DA55C}"/>
              </a:ext>
            </a:extLst>
          </p:cNvPr>
          <p:cNvSpPr>
            <a:spLocks noGrp="1"/>
          </p:cNvSpPr>
          <p:nvPr>
            <p:ph type="title"/>
          </p:nvPr>
        </p:nvSpPr>
        <p:spPr>
          <a:xfrm>
            <a:off x="838200" y="365125"/>
            <a:ext cx="10515600" cy="1325563"/>
          </a:xfrm>
        </p:spPr>
        <p:txBody>
          <a:bodyPr>
            <a:normAutofit/>
          </a:bodyPr>
          <a:lstStyle/>
          <a:p>
            <a:br>
              <a:rPr lang="en-US" sz="2600"/>
            </a:br>
            <a:r>
              <a:rPr lang="en-US" sz="2600"/>
              <a:t>Key point is to</a:t>
            </a:r>
            <a:r>
              <a:rPr lang="en-US" sz="2600">
                <a:highlight>
                  <a:srgbClr val="FFFF00"/>
                </a:highlight>
              </a:rPr>
              <a:t> isolate </a:t>
            </a:r>
            <a:r>
              <a:rPr lang="en-US" sz="2600"/>
              <a:t>the A we are interested in.</a:t>
            </a:r>
            <a:br>
              <a:rPr lang="en-US" sz="2600"/>
            </a:br>
            <a:endParaRPr lang="en-US" sz="2600"/>
          </a:p>
        </p:txBody>
      </p:sp>
      <p:sp>
        <p:nvSpPr>
          <p:cNvPr id="10" name="sketch line">
            <a:extLst>
              <a:ext uri="{FF2B5EF4-FFF2-40B4-BE49-F238E27FC236}">
                <a16:creationId xmlns:a16="http://schemas.microsoft.com/office/drawing/2014/main" id="{89DA4D78-2411-0ECB-B5E6-1BD8FC2A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380D03-8E3B-7948-EB8B-492A0CBE85FF}"/>
              </a:ext>
            </a:extLst>
          </p:cNvPr>
          <p:cNvSpPr>
            <a:spLocks noGrp="1"/>
          </p:cNvSpPr>
          <p:nvPr>
            <p:ph idx="1"/>
          </p:nvPr>
        </p:nvSpPr>
        <p:spPr>
          <a:xfrm>
            <a:off x="838200" y="1929384"/>
            <a:ext cx="10515600" cy="4251960"/>
          </a:xfrm>
        </p:spPr>
        <p:txBody>
          <a:bodyPr>
            <a:normAutofit/>
          </a:bodyPr>
          <a:lstStyle/>
          <a:p>
            <a:r>
              <a:rPr lang="en-US" sz="2200" dirty="0"/>
              <a:t>How to isolate or only manipulate A?</a:t>
            </a:r>
          </a:p>
          <a:p>
            <a:endParaRPr lang="en-GB" sz="2200" i="1" dirty="0">
              <a:effectLst/>
              <a:latin typeface="URWPalladioL"/>
            </a:endParaRPr>
          </a:p>
          <a:p>
            <a:r>
              <a:rPr lang="en-GB" sz="2200" i="1" dirty="0">
                <a:effectLst/>
                <a:latin typeface="URWPalladioL"/>
              </a:rPr>
              <a:t>“Causation is something that makes a difference, and the difference it makes must be a difference from what </a:t>
            </a:r>
            <a:r>
              <a:rPr lang="en-GB" sz="2200" i="1" dirty="0">
                <a:effectLst/>
                <a:highlight>
                  <a:srgbClr val="FFFF00"/>
                </a:highlight>
                <a:latin typeface="URWPalladioL"/>
              </a:rPr>
              <a:t>would have happened </a:t>
            </a:r>
            <a:r>
              <a:rPr lang="en-GB" sz="2200" i="1" dirty="0">
                <a:effectLst/>
                <a:latin typeface="URWPalladioL"/>
              </a:rPr>
              <a:t>without it.” – David Lewis </a:t>
            </a:r>
          </a:p>
          <a:p>
            <a:endParaRPr lang="en-GB" sz="2200" dirty="0">
              <a:effectLst/>
            </a:endParaRPr>
          </a:p>
          <a:p>
            <a:r>
              <a:rPr lang="en-US" sz="2200" dirty="0"/>
              <a:t>&gt;&gt;</a:t>
            </a:r>
            <a:r>
              <a:rPr lang="en-US" sz="2200" b="1" dirty="0"/>
              <a:t>counterfactual</a:t>
            </a:r>
            <a:r>
              <a:rPr lang="en-US" sz="2200" dirty="0"/>
              <a:t>. Counterfactuals are neither past nor future. They are alternative histories created by thought experiments but we use them as framing devices to decipher causality in our timeline.</a:t>
            </a:r>
          </a:p>
          <a:p>
            <a:endParaRPr lang="en-US" sz="2200" dirty="0"/>
          </a:p>
        </p:txBody>
      </p:sp>
    </p:spTree>
    <p:extLst>
      <p:ext uri="{BB962C8B-B14F-4D97-AF65-F5344CB8AC3E}">
        <p14:creationId xmlns:p14="http://schemas.microsoft.com/office/powerpoint/2010/main" val="311735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4058</TotalTime>
  <Words>2113</Words>
  <Application>Microsoft Macintosh PowerPoint</Application>
  <PresentationFormat>Widescreen</PresentationFormat>
  <Paragraphs>186</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-webkit-standard</vt:lpstr>
      <vt:lpstr>等线</vt:lpstr>
      <vt:lpstr>URWPalladioL</vt:lpstr>
      <vt:lpstr>Aptos</vt:lpstr>
      <vt:lpstr>Aptos Display</vt:lpstr>
      <vt:lpstr>Arial</vt:lpstr>
      <vt:lpstr>Wingdings</vt:lpstr>
      <vt:lpstr>Office Theme</vt:lpstr>
      <vt:lpstr>Key Considerations and Questions in Research Design</vt:lpstr>
      <vt:lpstr>Before responding... How is archival research typically conducted in Accounting or Marketing?</vt:lpstr>
      <vt:lpstr>Before responding... How is archival research typically conducted in Accounting or Marketing?</vt:lpstr>
      <vt:lpstr>For this book:   What does this book suggest?  (Looks like Toolkits for..?)  What tools does it provide for intuitively establishing causality? (DID,IV..?)     </vt:lpstr>
      <vt:lpstr>This book is like a cookbook-guide us to find causality. But why this is important?</vt:lpstr>
      <vt:lpstr>Evidence for cause and effect might be the central thing if theory is not new</vt:lpstr>
      <vt:lpstr>Grade and Attendance</vt:lpstr>
      <vt:lpstr> Key point is to isolate the A we are interested in. </vt:lpstr>
      <vt:lpstr> Key point is to isolate the A we are interested in. </vt:lpstr>
      <vt:lpstr> Key point is to isolate the A we are interested in. </vt:lpstr>
      <vt:lpstr>Clinical Study: Multicenter Randomized Controlled Trial (RCT)</vt:lpstr>
      <vt:lpstr>Clinical study: Multicenter RCT</vt:lpstr>
      <vt:lpstr>PowerPoint Presentation</vt:lpstr>
      <vt:lpstr>PowerPoint Presentation</vt:lpstr>
      <vt:lpstr>Today’s focus: ideal experiment setting (Chapter II)</vt:lpstr>
      <vt:lpstr>Today’s focus: ideal experiment setting</vt:lpstr>
      <vt:lpstr>PowerPoint Presentation</vt:lpstr>
      <vt:lpstr>PowerPoint Presentation</vt:lpstr>
      <vt:lpstr>Selection bias </vt:lpstr>
      <vt:lpstr>Individuals’ (rational) choice always translate into selection bias </vt:lpstr>
      <vt:lpstr>Bias- IFRS mandate for R’s disclosure</vt:lpstr>
      <vt:lpstr>Bias- IFRS mandate for R’s disclosure</vt:lpstr>
      <vt:lpstr>Shock is not necessarily to be random random is the core</vt:lpstr>
      <vt:lpstr>Why randomization can address the bias? Independence assumption</vt:lpstr>
      <vt:lpstr>Key takeaways</vt:lpstr>
      <vt:lpstr>Further discussion: Now that We’ve shown data/variable causality</vt:lpstr>
      <vt:lpstr>Thanks! Critics and constructive feedbacks are welcomed.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HUAN (PGT)</dc:creator>
  <cp:lastModifiedBy>YANG, HUAN (PGT)</cp:lastModifiedBy>
  <cp:revision>26</cp:revision>
  <cp:lastPrinted>2024-09-01T01:38:35Z</cp:lastPrinted>
  <dcterms:created xsi:type="dcterms:W3CDTF">2024-08-29T06:14:48Z</dcterms:created>
  <dcterms:modified xsi:type="dcterms:W3CDTF">2024-09-04T06:08:31Z</dcterms:modified>
</cp:coreProperties>
</file>