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506" r:id="rId3"/>
    <p:sldId id="508" r:id="rId4"/>
    <p:sldId id="561" r:id="rId5"/>
    <p:sldId id="527" r:id="rId6"/>
    <p:sldId id="565" r:id="rId7"/>
    <p:sldId id="553" r:id="rId8"/>
    <p:sldId id="566" r:id="rId9"/>
    <p:sldId id="567" r:id="rId10"/>
    <p:sldId id="564" r:id="rId11"/>
    <p:sldId id="562" r:id="rId12"/>
    <p:sldId id="563" r:id="rId13"/>
    <p:sldId id="389" r:id="rId14"/>
    <p:sldId id="568" r:id="rId15"/>
    <p:sldId id="569" r:id="rId16"/>
    <p:sldId id="570" r:id="rId17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1" autoAdjust="0"/>
    <p:restoredTop sz="96412" autoAdjust="0"/>
  </p:normalViewPr>
  <p:slideViewPr>
    <p:cSldViewPr>
      <p:cViewPr varScale="1">
        <p:scale>
          <a:sx n="117" d="100"/>
          <a:sy n="117" d="100"/>
        </p:scale>
        <p:origin x="522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5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4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63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40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4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1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9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8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1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itle 13"/>
          <p:cNvSpPr>
            <a:spLocks noGrp="1"/>
          </p:cNvSpPr>
          <p:nvPr>
            <p:ph type="title" hasCustomPrompt="1"/>
          </p:nvPr>
        </p:nvSpPr>
        <p:spPr>
          <a:xfrm>
            <a:off x="158270" y="2819400"/>
            <a:ext cx="8839200" cy="653854"/>
          </a:xfrm>
        </p:spPr>
        <p:txBody>
          <a:bodyPr numCol="1">
            <a:noAutofit/>
          </a:bodyPr>
          <a:lstStyle>
            <a:lvl1pPr algn="ctr">
              <a:defRPr sz="3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Central Question / Comment</a:t>
            </a:r>
          </a:p>
        </p:txBody>
      </p:sp>
    </p:spTree>
    <p:extLst>
      <p:ext uri="{BB962C8B-B14F-4D97-AF65-F5344CB8AC3E}">
        <p14:creationId xmlns:p14="http://schemas.microsoft.com/office/powerpoint/2010/main" val="8925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Coding Boot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54" r:id="rId5"/>
    <p:sldLayoutId id="2147483669" r:id="rId6"/>
    <p:sldLayoutId id="2147483671" r:id="rId7"/>
    <p:sldLayoutId id="2147483672" r:id="rId8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>
            <a:normAutofit fontScale="90000"/>
          </a:bodyPr>
          <a:lstStyle/>
          <a:p>
            <a:r>
              <a:rPr lang="en-US" dirty="0"/>
              <a:t>Charting a New Course with Excel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Basic</a:t>
            </a:r>
          </a:p>
        </p:txBody>
      </p:sp>
    </p:spTree>
    <p:extLst>
      <p:ext uri="{BB962C8B-B14F-4D97-AF65-F5344CB8AC3E}">
        <p14:creationId xmlns:p14="http://schemas.microsoft.com/office/powerpoint/2010/main" val="110649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7511A-E919-4637-86CB-D14DA25F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789545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0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Basic</a:t>
            </a:r>
          </a:p>
        </p:txBody>
      </p:sp>
      <p:pic>
        <p:nvPicPr>
          <p:cNvPr id="2052" name="Picture 4" descr="http://mtweb.mtsu.edu/stats/dictionary/images/defimag/regerrors.gif">
            <a:extLst>
              <a:ext uri="{FF2B5EF4-FFF2-40B4-BE49-F238E27FC236}">
                <a16:creationId xmlns:a16="http://schemas.microsoft.com/office/drawing/2014/main" id="{01EFBA98-3906-46A8-A537-FF443BE5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9981"/>
            <a:ext cx="5410200" cy="479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E6C82-6D0F-405A-B201-ABCE1EA19450}"/>
              </a:ext>
            </a:extLst>
          </p:cNvPr>
          <p:cNvSpPr txBox="1"/>
          <p:nvPr/>
        </p:nvSpPr>
        <p:spPr>
          <a:xfrm>
            <a:off x="6248400" y="20574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Nearly every analytic method that establishes a regression does so by minimizing the </a:t>
            </a:r>
            <a:r>
              <a:rPr lang="en-US" b="1" dirty="0"/>
              <a:t>sum of residual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8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Chart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More Charts</a:t>
            </a:r>
          </a:p>
        </p:txBody>
      </p:sp>
    </p:spTree>
    <p:extLst>
      <p:ext uri="{BB962C8B-B14F-4D97-AF65-F5344CB8AC3E}">
        <p14:creationId xmlns:p14="http://schemas.microsoft.com/office/powerpoint/2010/main" val="2687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Moving Average</a:t>
            </a:r>
          </a:p>
        </p:txBody>
      </p:sp>
    </p:spTree>
    <p:extLst>
      <p:ext uri="{BB962C8B-B14F-4D97-AF65-F5344CB8AC3E}">
        <p14:creationId xmlns:p14="http://schemas.microsoft.com/office/powerpoint/2010/main" val="34582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Go Home</a:t>
            </a:r>
          </a:p>
        </p:txBody>
      </p:sp>
    </p:spTree>
    <p:extLst>
      <p:ext uri="{BB962C8B-B14F-4D97-AF65-F5344CB8AC3E}">
        <p14:creationId xmlns:p14="http://schemas.microsoft.com/office/powerpoint/2010/main" val="20486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</p:spTree>
    <p:extLst>
      <p:ext uri="{BB962C8B-B14F-4D97-AF65-F5344CB8AC3E}">
        <p14:creationId xmlns:p14="http://schemas.microsoft.com/office/powerpoint/2010/main" val="8815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are the </a:t>
            </a:r>
            <a:r>
              <a:rPr lang="en-US" dirty="0"/>
              <a:t>two parts </a:t>
            </a:r>
            <a:r>
              <a:rPr lang="en-US" b="0" dirty="0"/>
              <a:t>of an excel formula?</a:t>
            </a:r>
          </a:p>
        </p:txBody>
      </p:sp>
    </p:spTree>
    <p:extLst>
      <p:ext uri="{BB962C8B-B14F-4D97-AF65-F5344CB8AC3E}">
        <p14:creationId xmlns:p14="http://schemas.microsoft.com/office/powerpoint/2010/main" val="190082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Ooh</a:t>
            </a:r>
            <a:r>
              <a:rPr lang="mr-IN" dirty="0"/>
              <a:t>…</a:t>
            </a:r>
            <a:r>
              <a:rPr lang="en-US" dirty="0"/>
              <a:t> Coding! (Sort Of)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1624" y="1855859"/>
            <a:ext cx="2805576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8000" dirty="0"/>
              <a:t>SUM(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2769" y="1219200"/>
            <a:ext cx="20249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0000"/>
                </a:solidFill>
              </a:rPr>
              <a:t>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8182" y="3196109"/>
            <a:ext cx="24849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>
                    <a:lumMod val="50000"/>
                  </a:schemeClr>
                </a:solidFill>
              </a:rPr>
              <a:t>Arguments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1860031"/>
            <a:ext cx="3038011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8000" dirty="0"/>
              <a:t>1, 2, 3</a:t>
            </a:r>
          </a:p>
        </p:txBody>
      </p:sp>
      <p:sp>
        <p:nvSpPr>
          <p:cNvPr id="7" name="Rectangle 6"/>
          <p:cNvSpPr/>
          <p:nvPr/>
        </p:nvSpPr>
        <p:spPr>
          <a:xfrm>
            <a:off x="7305211" y="1864203"/>
            <a:ext cx="526106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8000"/>
              <a:t>)</a:t>
            </a:r>
            <a:endParaRPr lang="en-US" sz="8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8582" y="4267200"/>
            <a:ext cx="8839200" cy="1905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b="0" dirty="0"/>
              <a:t>In a way, Excel has introduced you to a sort of proto-programming</a:t>
            </a:r>
            <a:r>
              <a:rPr lang="en-US" sz="2800" b="0"/>
              <a:t>. </a:t>
            </a:r>
            <a:r>
              <a:rPr lang="en-US" sz="2800" b="0" dirty="0"/>
              <a:t>Throughout your time writing scripts you will rely on </a:t>
            </a:r>
            <a:r>
              <a:rPr lang="en-US" sz="2800" dirty="0"/>
              <a:t>functions</a:t>
            </a:r>
            <a:r>
              <a:rPr lang="en-US" sz="2800" b="0" dirty="0"/>
              <a:t> (methods) that do </a:t>
            </a:r>
            <a:r>
              <a:rPr lang="en-US" sz="2800" b="0" i="1" dirty="0"/>
              <a:t>something </a:t>
            </a:r>
            <a:r>
              <a:rPr lang="en-US" sz="2800" b="0" dirty="0"/>
              <a:t>to or with </a:t>
            </a:r>
            <a:r>
              <a:rPr lang="en-US" sz="2800" dirty="0"/>
              <a:t>arguments</a:t>
            </a:r>
            <a:r>
              <a:rPr lang="en-US" sz="2800" b="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1860031"/>
            <a:ext cx="7841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90752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Ooh</a:t>
            </a:r>
            <a:r>
              <a:rPr lang="mr-IN" dirty="0"/>
              <a:t>…</a:t>
            </a:r>
            <a:r>
              <a:rPr lang="en-US" dirty="0"/>
              <a:t> Coding! (Sort Of)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176686"/>
            <a:ext cx="8839200" cy="126171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000" b="0" dirty="0"/>
              <a:t>What about this example? </a:t>
            </a:r>
          </a:p>
          <a:p>
            <a:pPr algn="ctr"/>
            <a:r>
              <a:rPr lang="en-US" sz="3000" b="0" dirty="0"/>
              <a:t>Which is the function? Which are the arguments?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3124200"/>
            <a:ext cx="87932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dirty="0"/>
              <a:t>= SUM( AVG(F4:F6), AVG(G4:G6) )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4419600"/>
            <a:ext cx="8839200" cy="17126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b="0" dirty="0"/>
              <a:t>The </a:t>
            </a:r>
            <a:r>
              <a:rPr lang="en-US" sz="3600" dirty="0"/>
              <a:t>AVG functions </a:t>
            </a:r>
            <a:r>
              <a:rPr lang="en-US" sz="3600" b="0" dirty="0"/>
              <a:t>takes as their arguments the ranges provided.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95540" y="3080652"/>
            <a:ext cx="262660" cy="9144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3080652"/>
            <a:ext cx="1654240" cy="914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3124200"/>
            <a:ext cx="1219200" cy="9144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3117965"/>
            <a:ext cx="262660" cy="9144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84488" y="3124200"/>
            <a:ext cx="1278572" cy="9144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63060" y="3117965"/>
            <a:ext cx="1357520" cy="914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does Pivot Table do? </a:t>
            </a:r>
          </a:p>
        </p:txBody>
      </p:sp>
    </p:spTree>
    <p:extLst>
      <p:ext uri="{BB962C8B-B14F-4D97-AF65-F5344CB8AC3E}">
        <p14:creationId xmlns:p14="http://schemas.microsoft.com/office/powerpoint/2010/main" val="354141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Pivot With It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4448273"/>
            <a:ext cx="8686800" cy="1981200"/>
          </a:xfrm>
          <a:prstGeom prst="rect">
            <a:avLst/>
          </a:prstGeom>
        </p:spPr>
        <p:txBody>
          <a:bodyPr vert="horz" lIns="91440" tIns="45720" rIns="91440" bIns="45720" numCol="1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b="0" dirty="0"/>
              <a:t>In essence, Pivot tables are a </a:t>
            </a:r>
            <a:r>
              <a:rPr lang="en-US" sz="2800" dirty="0"/>
              <a:t>summative </a:t>
            </a:r>
            <a:r>
              <a:rPr lang="en-US" sz="2800" b="0" dirty="0"/>
              <a:t>analytic tool that allows us to perform aggregate functions that along any combination of fields. </a:t>
            </a:r>
          </a:p>
          <a:p>
            <a:pPr algn="ctr"/>
            <a:endParaRPr lang="en-US" sz="2800" b="0" dirty="0"/>
          </a:p>
          <a:p>
            <a:pPr algn="ctr"/>
            <a:r>
              <a:rPr lang="en-US" sz="2000" b="0" dirty="0"/>
              <a:t>(The name comes from the fact that we are pivoting along a data axis)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04788"/>
              </p:ext>
            </p:extLst>
          </p:nvPr>
        </p:nvGraphicFramePr>
        <p:xfrm>
          <a:off x="334617" y="834924"/>
          <a:ext cx="4343400" cy="3432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Qty. </a:t>
                      </a:r>
                      <a:r>
                        <a:rPr lang="en-US" baseline="0" dirty="0"/>
                        <a:t>Sold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Joseph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1/1/17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1/3/17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1/6/17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Joseph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1/6/17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1/7/17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1/9/17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28648"/>
              </p:ext>
            </p:extLst>
          </p:nvPr>
        </p:nvGraphicFramePr>
        <p:xfrm>
          <a:off x="5562600" y="2260308"/>
          <a:ext cx="3124200" cy="200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5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</a:t>
                      </a:r>
                      <a:r>
                        <a:rPr lang="en-US" baseline="0" dirty="0"/>
                        <a:t>Sold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Joseph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$167.50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$73.75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1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What’s the third argument in </a:t>
            </a:r>
            <a:r>
              <a:rPr lang="en-US" b="0" dirty="0" err="1"/>
              <a:t>vlookup</a:t>
            </a:r>
            <a:r>
              <a:rPr lang="en-US" b="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12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71D7D2-BA9A-4AD5-9D10-E9EA87C624D9}"/>
              </a:ext>
            </a:extLst>
          </p:cNvPr>
          <p:cNvSpPr txBox="1">
            <a:spLocks/>
          </p:cNvSpPr>
          <p:nvPr/>
        </p:nvSpPr>
        <p:spPr>
          <a:xfrm>
            <a:off x="473529" y="2758701"/>
            <a:ext cx="8686800" cy="670299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=</a:t>
            </a:r>
            <a:r>
              <a:rPr lang="en-US" dirty="0" err="1"/>
              <a:t>vlookup</a:t>
            </a:r>
            <a:r>
              <a:rPr lang="en-US" dirty="0"/>
              <a:t>( &lt;value&gt;, &lt;full table&gt;, &lt;column to retrieve&gt;)</a:t>
            </a:r>
          </a:p>
        </p:txBody>
      </p:sp>
    </p:spTree>
    <p:extLst>
      <p:ext uri="{BB962C8B-B14F-4D97-AF65-F5344CB8AC3E}">
        <p14:creationId xmlns:p14="http://schemas.microsoft.com/office/powerpoint/2010/main" val="20489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17210</TotalTime>
  <Words>359</Words>
  <Application>Microsoft Office PowerPoint</Application>
  <PresentationFormat>On-screen Show (4:3)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Roboto</vt:lpstr>
      <vt:lpstr>Calibri</vt:lpstr>
      <vt:lpstr>1_Unbranded</vt:lpstr>
      <vt:lpstr>Charting a New Course with Excel</vt:lpstr>
      <vt:lpstr>Quick Refresher</vt:lpstr>
      <vt:lpstr>What are the two parts of an excel formula?</vt:lpstr>
      <vt:lpstr>Ooh… Coding! (Sort Of)</vt:lpstr>
      <vt:lpstr>Ooh… Coding! (Sort Of)</vt:lpstr>
      <vt:lpstr>What does Pivot Table do? </vt:lpstr>
      <vt:lpstr>Get Pivot With It</vt:lpstr>
      <vt:lpstr>What’s the third argument in vlookup()</vt:lpstr>
      <vt:lpstr>PowerPoint Presentation</vt:lpstr>
      <vt:lpstr>Regression Basic</vt:lpstr>
      <vt:lpstr>Regression Basic</vt:lpstr>
      <vt:lpstr>Regression Basic</vt:lpstr>
      <vt:lpstr>Basic Chart</vt:lpstr>
      <vt:lpstr>More Charts</vt:lpstr>
      <vt:lpstr>Moving Average</vt:lpstr>
      <vt:lpstr>Go Home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Yun Chen</cp:lastModifiedBy>
  <cp:revision>1739</cp:revision>
  <cp:lastPrinted>2016-01-30T16:23:56Z</cp:lastPrinted>
  <dcterms:created xsi:type="dcterms:W3CDTF">2015-01-20T17:19:00Z</dcterms:created>
  <dcterms:modified xsi:type="dcterms:W3CDTF">2018-05-07T18:05:14Z</dcterms:modified>
</cp:coreProperties>
</file>