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311" r:id="rId2"/>
    <p:sldId id="599" r:id="rId3"/>
    <p:sldId id="621" r:id="rId4"/>
    <p:sldId id="622" r:id="rId5"/>
    <p:sldId id="598" r:id="rId6"/>
    <p:sldId id="604" r:id="rId7"/>
    <p:sldId id="612" r:id="rId8"/>
    <p:sldId id="613" r:id="rId9"/>
    <p:sldId id="614" r:id="rId10"/>
    <p:sldId id="611" r:id="rId11"/>
    <p:sldId id="605" r:id="rId12"/>
    <p:sldId id="615" r:id="rId13"/>
    <p:sldId id="616" r:id="rId14"/>
    <p:sldId id="617" r:id="rId15"/>
    <p:sldId id="618" r:id="rId16"/>
    <p:sldId id="619" r:id="rId17"/>
    <p:sldId id="600" r:id="rId18"/>
    <p:sldId id="389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69" autoAdjust="0"/>
    <p:restoredTop sz="96412" autoAdjust="0"/>
  </p:normalViewPr>
  <p:slideViewPr>
    <p:cSldViewPr>
      <p:cViewPr varScale="1">
        <p:scale>
          <a:sx n="115" d="100"/>
          <a:sy n="115" d="100"/>
        </p:scale>
        <p:origin x="8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1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4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1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3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3622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are the four building blocks in programming?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474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400"/>
            <a:ext cx="6680200" cy="668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endParaRPr lang="en-US" sz="3200" dirty="0">
              <a:solidFill>
                <a:schemeClr val="dk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05BC48-CFC3-294C-A4EF-365189F1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19143"/>
              </p:ext>
            </p:extLst>
          </p:nvPr>
        </p:nvGraphicFramePr>
        <p:xfrm>
          <a:off x="381000" y="838200"/>
          <a:ext cx="8505646" cy="5486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503">
                  <a:extLst>
                    <a:ext uri="{9D8B030D-6E8A-4147-A177-3AD203B41FA5}">
                      <a16:colId xmlns:a16="http://schemas.microsoft.com/office/drawing/2014/main" val="3509188256"/>
                    </a:ext>
                  </a:extLst>
                </a:gridCol>
                <a:gridCol w="1097503">
                  <a:extLst>
                    <a:ext uri="{9D8B030D-6E8A-4147-A177-3AD203B41FA5}">
                      <a16:colId xmlns:a16="http://schemas.microsoft.com/office/drawing/2014/main" val="4018254362"/>
                    </a:ext>
                  </a:extLst>
                </a:gridCol>
                <a:gridCol w="5213137">
                  <a:extLst>
                    <a:ext uri="{9D8B030D-6E8A-4147-A177-3AD203B41FA5}">
                      <a16:colId xmlns:a16="http://schemas.microsoft.com/office/drawing/2014/main" val="402783900"/>
                    </a:ext>
                  </a:extLst>
                </a:gridCol>
                <a:gridCol w="1097503">
                  <a:extLst>
                    <a:ext uri="{9D8B030D-6E8A-4147-A177-3AD203B41FA5}">
                      <a16:colId xmlns:a16="http://schemas.microsoft.com/office/drawing/2014/main" val="839733231"/>
                    </a:ext>
                  </a:extLst>
                </a:gridCol>
              </a:tblGrid>
              <a:tr h="322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Number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Activity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Duration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7557073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6:30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Instructor Do: Welcome Students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414263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6:35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Partners Do: Warm-up Activity (Budget Checker)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5499241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6:51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Instructor Do: Review Warm-up (Budget Checker)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1990495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7:01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Instructor Do: For Loop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737929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7:08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Students Do: Chicken Nugget Loop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357481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7:18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Instructor Do: Review Chicken Nuggets Loop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3246232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7:23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Instructor Do: Loop Conditionals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4886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7:33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Students Do: Fizz Buzz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1089684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7:53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Instructor Do: Review Fizz Buzz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663543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8:03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663605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8:18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Partners Do: Lotto Search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598026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8:38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Instructor Do: Review Lotto Search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68381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8:45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Instructor Do: Nested For Loops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964271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8:55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Students Do: Hornets Nest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69300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9:20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Instructor Do: Review Hornets Nest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0:10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8220687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9:30 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687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A263F-02FB-B344-B39F-D79BBDC2B2E2}"/>
              </a:ext>
            </a:extLst>
          </p:cNvPr>
          <p:cNvSpPr/>
          <p:nvPr/>
        </p:nvSpPr>
        <p:spPr>
          <a:xfrm>
            <a:off x="228600" y="8382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Students will understand the basic syntax of a VBA 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Students will understand how to utilize for-loops in conjunction with conditionals to direct logic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Students will understand the value of a nested for-loop and gain basic proficiency in their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  <a:latin typeface="-apple-system"/>
              </a:rPr>
              <a:t>Students will refine their fundamental coding skills (syntax recollection, pattern recognition, problem decomposition, and debugging)</a:t>
            </a:r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56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821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What is meant by the phrase: </a:t>
            </a:r>
          </a:p>
          <a:p>
            <a:pPr lvl="0" algn="ctr">
              <a:buSzPct val="100000"/>
            </a:pPr>
            <a:r>
              <a:rPr lang="en-US" sz="3200" b="1" dirty="0">
                <a:solidFill>
                  <a:schemeClr val="dk1"/>
                </a:solidFill>
              </a:rPr>
              <a:t>“Coding requires thinking procedurally?”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14206</TotalTime>
  <Words>660</Words>
  <Application>Microsoft Macintosh PowerPoint</Application>
  <PresentationFormat>On-screen Show (4:3)</PresentationFormat>
  <Paragraphs>185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Mangal</vt:lpstr>
      <vt:lpstr>Roboto</vt:lpstr>
      <vt:lpstr>1_Unbranded</vt:lpstr>
      <vt:lpstr>Vexing VBA</vt:lpstr>
      <vt:lpstr>PowerPoint Presentation</vt:lpstr>
      <vt:lpstr>Fundamentals of Coding</vt:lpstr>
      <vt:lpstr>Class Objective</vt:lpstr>
      <vt:lpstr>Refresher</vt:lpstr>
      <vt:lpstr>Fundamentals of Coding</vt:lpstr>
      <vt:lpstr>How a Computer Thinks (Procedurally)</vt:lpstr>
      <vt:lpstr>How a Computer Thinks (Procedurally)</vt:lpstr>
      <vt:lpstr>How Code is Written (Procedurally)</vt:lpstr>
      <vt:lpstr>Fundamentals of Coding</vt:lpstr>
      <vt:lpstr>Fundamental Building Blocks</vt:lpstr>
      <vt:lpstr>Variables: The Nouns of Code</vt:lpstr>
      <vt:lpstr>Arrays: A Collection of Items</vt:lpstr>
      <vt:lpstr>Conditionals: If This… Then That.</vt:lpstr>
      <vt:lpstr>Iteration: Round and Round We Go!</vt:lpstr>
      <vt:lpstr>Functions: For When One Block Can’t Do it All</vt:lpstr>
      <vt:lpstr>Let’s Start Coding</vt:lpstr>
      <vt:lpstr>Questions / Discussion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Yun Chen</cp:lastModifiedBy>
  <cp:revision>1730</cp:revision>
  <cp:lastPrinted>2016-01-30T16:23:56Z</cp:lastPrinted>
  <dcterms:created xsi:type="dcterms:W3CDTF">2015-01-20T17:19:00Z</dcterms:created>
  <dcterms:modified xsi:type="dcterms:W3CDTF">2018-05-09T02:00:16Z</dcterms:modified>
</cp:coreProperties>
</file>