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690" r:id="rId3"/>
    <p:sldId id="622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5" r:id="rId14"/>
    <p:sldId id="703" r:id="rId15"/>
    <p:sldId id="706" r:id="rId16"/>
    <p:sldId id="7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439" autoAdjust="0"/>
  </p:normalViewPr>
  <p:slideViewPr>
    <p:cSldViewPr>
      <p:cViewPr>
        <p:scale>
          <a:sx n="60" d="100"/>
          <a:sy n="60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confidence level, i.e. acceptable risk of a false positive.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 = 0.05 is widely accepted in academia; may be higher in business settings.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say 0.05 in this example.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3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831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Critical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Found by consulting a table: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D2715-2FC7-D74F-AB23-071A3100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58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31D-F3D7-8C45-9138-7E0A70488BEE}"/>
              </a:ext>
            </a:extLst>
          </p:cNvPr>
          <p:cNvSpPr txBox="1"/>
          <p:nvPr/>
        </p:nvSpPr>
        <p:spPr>
          <a:xfrm>
            <a:off x="234778" y="4399005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Critical value = 5.991</a:t>
            </a:r>
          </a:p>
        </p:txBody>
      </p:sp>
    </p:spTree>
    <p:extLst>
      <p:ext uri="{BB962C8B-B14F-4D97-AF65-F5344CB8AC3E}">
        <p14:creationId xmlns:p14="http://schemas.microsoft.com/office/powerpoint/2010/main" val="17431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07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Making a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calculated chi square value is 220.5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critical value is 5.991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Since the chi square </a:t>
            </a:r>
            <a:r>
              <a:rPr lang="en-US" sz="2400" b="1" dirty="0"/>
              <a:t>exceeds </a:t>
            </a:r>
            <a:r>
              <a:rPr lang="en-US" sz="2400" dirty="0"/>
              <a:t>the critical value, we decide that the difference between observed values and expected values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642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In Python…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31E-84AC-5A4E-93E2-A4DAAF65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9313"/>
            <a:ext cx="60960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B44A-A053-2842-AF84-A2857A6981DE}"/>
              </a:ext>
            </a:extLst>
          </p:cNvPr>
          <p:cNvSpPr txBox="1"/>
          <p:nvPr/>
        </p:nvSpPr>
        <p:spPr>
          <a:xfrm>
            <a:off x="366584" y="2212032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Determine the </a:t>
            </a:r>
            <a:r>
              <a:rPr lang="en-US" sz="2400" b="1" dirty="0">
                <a:solidFill>
                  <a:srgbClr val="FF0000"/>
                </a:solidFill>
              </a:rPr>
              <a:t>critical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93AC4-2D68-1449-8EB2-B6E82E3D780C}"/>
              </a:ext>
            </a:extLst>
          </p:cNvPr>
          <p:cNvSpPr txBox="1"/>
          <p:nvPr/>
        </p:nvSpPr>
        <p:spPr>
          <a:xfrm>
            <a:off x="304800" y="817610"/>
            <a:ext cx="478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 </a:t>
            </a:r>
            <a:r>
              <a:rPr lang="en-US" sz="2400" b="1" dirty="0" err="1">
                <a:solidFill>
                  <a:srgbClr val="FF0000"/>
                </a:solidFill>
              </a:rPr>
              <a:t>scipy.stats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9E9BF-C3E4-E542-9211-1970BBB8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68716"/>
            <a:ext cx="7594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D4092-6FD8-434F-B72F-9F806B42FABC}"/>
              </a:ext>
            </a:extLst>
          </p:cNvPr>
          <p:cNvSpPr txBox="1"/>
          <p:nvPr/>
        </p:nvSpPr>
        <p:spPr>
          <a:xfrm>
            <a:off x="366584" y="4557726"/>
            <a:ext cx="3879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Run the </a:t>
            </a:r>
            <a:r>
              <a:rPr lang="en-US" sz="2400" b="1" dirty="0">
                <a:solidFill>
                  <a:srgbClr val="FF0000"/>
                </a:solidFill>
              </a:rPr>
              <a:t>chi-square test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196EF-683B-9748-B9AC-894F1F475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05400"/>
            <a:ext cx="7607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A few more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Chi square test is used to test categorical variables. It cannot be used on continuous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categories must be mutually exclusive.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covered using the chi square to test </a:t>
            </a:r>
            <a:r>
              <a:rPr lang="en-US" sz="2400" b="1" dirty="0"/>
              <a:t>goodness of fit.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also be used to test </a:t>
            </a:r>
            <a:r>
              <a:rPr lang="en-US" sz="2400" b="1" dirty="0"/>
              <a:t>independence. </a:t>
            </a:r>
            <a:r>
              <a:rPr lang="en-US" sz="2400" dirty="0"/>
              <a:t>(Feel free to explore this on your own. Not hard.)</a:t>
            </a:r>
          </a:p>
        </p:txBody>
      </p:sp>
    </p:spTree>
    <p:extLst>
      <p:ext uri="{BB962C8B-B14F-4D97-AF65-F5344CB8AC3E}">
        <p14:creationId xmlns:p14="http://schemas.microsoft.com/office/powerpoint/2010/main" val="629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3DE-8061-2940-B8F3-0DBCBDF8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Formula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F5EC9-7863-A947-86EC-46FB57F533FF}"/>
              </a:ext>
            </a:extLst>
          </p:cNvPr>
          <p:cNvSpPr txBox="1"/>
          <p:nvPr/>
        </p:nvSpPr>
        <p:spPr>
          <a:xfrm>
            <a:off x="1952368" y="3818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ED040-23B7-784B-9716-1C946C95AFD7}"/>
              </a:ext>
            </a:extLst>
          </p:cNvPr>
          <p:cNvSpPr txBox="1"/>
          <p:nvPr/>
        </p:nvSpPr>
        <p:spPr>
          <a:xfrm>
            <a:off x="0" y="2709123"/>
            <a:ext cx="906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 formulas with Greek symbols can look intimidating.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the idea is simple, and we’ll walk through what everything here 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O=observed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= expected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426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answer the question: Is the distribution of frequencies in the dataset meaningful?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other words, does the data match our expectations?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still other words, do we accept or reject the null hypothesis?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5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 of 300 dinosaurs,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eat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eat only meat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eat only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hypothesis: no statistical significance exists in the distribution of omnivores, carnivores, and herbivores. That is, this data can be explained by random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chi square test can help us accept or reject the null hypothesis.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52F6-7DE2-FD43-AF41-16E9D613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76508"/>
            <a:ext cx="3162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2286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Σ</a:t>
            </a:r>
            <a:r>
              <a:rPr lang="en-US" sz="2400" dirty="0"/>
              <a:t> (sigma): the sum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O: observed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herbivores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E: expected values (in randomly distributed data):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herbivores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85800"/>
            <a:ext cx="2590800" cy="1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2819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χ²</a:t>
            </a:r>
            <a:r>
              <a:rPr lang="en-US" sz="2400" dirty="0"/>
              <a:t> = (220-100)</a:t>
            </a:r>
            <a:r>
              <a:rPr lang="en-US" sz="2400" baseline="30000" dirty="0"/>
              <a:t>2</a:t>
            </a:r>
            <a:r>
              <a:rPr lang="en-US" sz="2400" dirty="0"/>
              <a:t>/100 + (55-100)</a:t>
            </a:r>
            <a:r>
              <a:rPr lang="en-US" sz="2400" baseline="30000" dirty="0"/>
              <a:t>2</a:t>
            </a:r>
            <a:r>
              <a:rPr lang="en-US" sz="2400" dirty="0"/>
              <a:t>/100 + (25-100)</a:t>
            </a:r>
            <a:r>
              <a:rPr lang="en-US" sz="2400" baseline="30000" dirty="0"/>
              <a:t>2</a:t>
            </a:r>
            <a:r>
              <a:rPr lang="en-US" sz="2400" dirty="0"/>
              <a:t>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  = 144 + 20.25 + 56.25 </a:t>
            </a:r>
          </a:p>
          <a:p>
            <a:pPr lvl="1"/>
            <a:r>
              <a:rPr lang="en-US" sz="2400" dirty="0"/>
              <a:t>  = </a:t>
            </a:r>
            <a:r>
              <a:rPr lang="en-US" sz="2400" b="1" dirty="0">
                <a:solidFill>
                  <a:srgbClr val="FF0000"/>
                </a:solidFill>
              </a:rPr>
              <a:t>220.5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85800"/>
            <a:ext cx="3505200" cy="16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339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determine the degree of freedom, take the number of rows and subtract one:</a:t>
            </a:r>
          </a:p>
          <a:p>
            <a:pPr lvl="1"/>
            <a:r>
              <a:rPr lang="en-US" sz="2400" dirty="0"/>
              <a:t>		omnivores: 220</a:t>
            </a:r>
          </a:p>
          <a:p>
            <a:pPr lvl="1"/>
            <a:r>
              <a:rPr lang="en-US" sz="2400" dirty="0"/>
              <a:t>		carnivores: 55</a:t>
            </a:r>
          </a:p>
          <a:p>
            <a:pPr lvl="1"/>
            <a:r>
              <a:rPr lang="en-US" sz="2400" dirty="0"/>
              <a:t>		herbivores: 25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rows. So the degree of freedom is 3-1 =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 of freedom is the number of figures required to fill out the table (like Sudoku).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have two of the numbers, we can figure out the value of the third.</a:t>
            </a:r>
          </a:p>
        </p:txBody>
      </p:sp>
    </p:spTree>
    <p:extLst>
      <p:ext uri="{BB962C8B-B14F-4D97-AF65-F5344CB8AC3E}">
        <p14:creationId xmlns:p14="http://schemas.microsoft.com/office/powerpoint/2010/main" val="38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19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17722</TotalTime>
  <Words>505</Words>
  <Application>Microsoft Office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Roboto</vt:lpstr>
      <vt:lpstr>1_Unbranded</vt:lpstr>
      <vt:lpstr>Chi Square Test</vt:lpstr>
      <vt:lpstr>The Chi Square Test Formula</vt:lpstr>
      <vt:lpstr>What is it used for?</vt:lpstr>
      <vt:lpstr>Example</vt:lpstr>
      <vt:lpstr>Chi square test formula</vt:lpstr>
      <vt:lpstr>Chi square test example</vt:lpstr>
      <vt:lpstr>Steps</vt:lpstr>
      <vt:lpstr>Degrees of freedom</vt:lpstr>
      <vt:lpstr>Steps</vt:lpstr>
      <vt:lpstr>P-value</vt:lpstr>
      <vt:lpstr>Steps</vt:lpstr>
      <vt:lpstr>Critical value</vt:lpstr>
      <vt:lpstr>Steps</vt:lpstr>
      <vt:lpstr>Making a decision</vt:lpstr>
      <vt:lpstr>In Python…</vt:lpstr>
      <vt:lpstr>A few more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patty jula</cp:lastModifiedBy>
  <cp:revision>1806</cp:revision>
  <cp:lastPrinted>2016-01-30T16:23:56Z</cp:lastPrinted>
  <dcterms:created xsi:type="dcterms:W3CDTF">2015-01-20T17:19:00Z</dcterms:created>
  <dcterms:modified xsi:type="dcterms:W3CDTF">2018-07-07T19:26:12Z</dcterms:modified>
</cp:coreProperties>
</file>