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61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2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63"/>
    <p:restoredTop sz="96327"/>
  </p:normalViewPr>
  <p:slideViewPr>
    <p:cSldViewPr snapToGrid="0">
      <p:cViewPr varScale="1">
        <p:scale>
          <a:sx n="168" d="100"/>
          <a:sy n="16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909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1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2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2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2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7620" y="15240"/>
            <a:ext cx="1219200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951" y="413956"/>
            <a:ext cx="10760541" cy="3506879"/>
          </a:xfrm>
        </p:spPr>
        <p:txBody>
          <a:bodyPr anchor="ctr">
            <a:normAutofit/>
          </a:bodyPr>
          <a:lstStyle/>
          <a:p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국내외 게임 매출 데이터 분석을 통한</a:t>
            </a:r>
            <a:br>
              <a:rPr kumimoji="1" lang="en-US" altLang="ko-KR" sz="4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sz="4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차기작</a:t>
            </a:r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설계 방향성 제안</a:t>
            </a:r>
            <a:endParaRPr kumimoji="1" lang="ko-Kore-KR" altLang="en-US" sz="4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65AED-A78B-5821-498F-4E93CFE9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9160" y="4821398"/>
            <a:ext cx="5068121" cy="1136029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재규어게임즈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12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-37256" y="10"/>
            <a:ext cx="1219200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7" y="-1348"/>
            <a:ext cx="7760485" cy="10800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BE4F6C4-88C1-C3C6-C443-DAC1DC89BB02}"/>
              </a:ext>
            </a:extLst>
          </p:cNvPr>
          <p:cNvSpPr txBox="1">
            <a:spLocks/>
          </p:cNvSpPr>
          <p:nvPr/>
        </p:nvSpPr>
        <p:spPr>
          <a:xfrm>
            <a:off x="590688" y="767909"/>
            <a:ext cx="7760485" cy="503828"/>
          </a:xfrm>
          <a:prstGeom prst="rect">
            <a:avLst/>
          </a:prstGeom>
        </p:spPr>
        <p:txBody>
          <a:bodyPr lIns="109728" tIns="109728" rIns="109728" bIns="9144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ore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2.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지역별 게임 트렌드 </a:t>
            </a:r>
            <a:r>
              <a:rPr lang="en-US" altLang="ko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장르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7173F6-4B0A-3BDE-DB77-9702BD21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8" y="1359913"/>
            <a:ext cx="4760066" cy="16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7EBAD6-EA90-F646-FF67-E50FFF0C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88" y="3168754"/>
            <a:ext cx="4760066" cy="16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F1E68C-9B5C-F81F-E680-C9D0A807D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88" y="4956728"/>
            <a:ext cx="4760066" cy="1620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5D44BA-7274-FA0F-AD11-AB7731D9CB33}"/>
              </a:ext>
            </a:extLst>
          </p:cNvPr>
          <p:cNvSpPr/>
          <p:nvPr/>
        </p:nvSpPr>
        <p:spPr>
          <a:xfrm>
            <a:off x="7031812" y="1815464"/>
            <a:ext cx="4760331" cy="3693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결과 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308B8A-19F6-FA94-9F2C-37BBCDC6D0B9}"/>
              </a:ext>
            </a:extLst>
          </p:cNvPr>
          <p:cNvSpPr/>
          <p:nvPr/>
        </p:nvSpPr>
        <p:spPr>
          <a:xfrm>
            <a:off x="7031812" y="2193527"/>
            <a:ext cx="4760331" cy="226545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지역별 선호 게임 장르 일부 차이 있음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NA, EU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지역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슈팅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스포츠 인기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RPG 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비인기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일본은 반대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전략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시뮬레이션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격투 게임 공통 </a:t>
            </a:r>
            <a:r>
              <a:rPr kumimoji="1" lang="ko-KR" altLang="en-US" sz="16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비선호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액션 게임 강세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사다리꼴[T] 22">
            <a:extLst>
              <a:ext uri="{FF2B5EF4-FFF2-40B4-BE49-F238E27FC236}">
                <a16:creationId xmlns:a16="http://schemas.microsoft.com/office/drawing/2014/main" id="{B4EE4DB9-2CF7-5FEC-1654-8158EC390ED3}"/>
              </a:ext>
            </a:extLst>
          </p:cNvPr>
          <p:cNvSpPr/>
          <p:nvPr/>
        </p:nvSpPr>
        <p:spPr>
          <a:xfrm rot="10800000">
            <a:off x="7027280" y="4458984"/>
            <a:ext cx="4788000" cy="53499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15ED88-92EF-F1DD-615E-B1FCE9F31842}"/>
              </a:ext>
            </a:extLst>
          </p:cNvPr>
          <p:cNvSpPr/>
          <p:nvPr/>
        </p:nvSpPr>
        <p:spPr>
          <a:xfrm>
            <a:off x="7207559" y="5108591"/>
            <a:ext cx="4348378" cy="594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유럽 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아시아 대상 고려 필요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액션 권장  </a:t>
            </a:r>
            <a:endParaRPr kumimoji="1" lang="ko-Kore-KR" altLang="en-US" sz="16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D0D9AA4-DCA3-68E0-D8E9-645693D6DC4E}"/>
              </a:ext>
            </a:extLst>
          </p:cNvPr>
          <p:cNvCxnSpPr/>
          <p:nvPr/>
        </p:nvCxnSpPr>
        <p:spPr>
          <a:xfrm>
            <a:off x="7143244" y="5745890"/>
            <a:ext cx="450981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2498DD-B600-108B-A3F2-29A3D1948D76}"/>
              </a:ext>
            </a:extLst>
          </p:cNvPr>
          <p:cNvSpPr/>
          <p:nvPr/>
        </p:nvSpPr>
        <p:spPr>
          <a:xfrm>
            <a:off x="801624" y="1359903"/>
            <a:ext cx="479461" cy="52168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5908894E-7F13-BFFF-5B7C-03ADC2EF045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281085" y="3968316"/>
            <a:ext cx="574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B33673-5007-79C7-2151-90D7897C9056}"/>
              </a:ext>
            </a:extLst>
          </p:cNvPr>
          <p:cNvSpPr/>
          <p:nvPr/>
        </p:nvSpPr>
        <p:spPr>
          <a:xfrm>
            <a:off x="3413706" y="1356855"/>
            <a:ext cx="772177" cy="52168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01FC3AE4-283D-7599-8630-1AE64FE0DADD}"/>
              </a:ext>
            </a:extLst>
          </p:cNvPr>
          <p:cNvCxnSpPr>
            <a:cxnSpLocks/>
          </p:cNvCxnSpPr>
          <p:nvPr/>
        </p:nvCxnSpPr>
        <p:spPr>
          <a:xfrm flipV="1">
            <a:off x="4185883" y="2887492"/>
            <a:ext cx="2841397" cy="177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EEEF0EF4-7942-724B-EEC3-BE940BF3A349}"/>
              </a:ext>
            </a:extLst>
          </p:cNvPr>
          <p:cNvSpPr/>
          <p:nvPr/>
        </p:nvSpPr>
        <p:spPr>
          <a:xfrm>
            <a:off x="2700527" y="2653489"/>
            <a:ext cx="360000" cy="3600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18DE0A7-08DE-C87A-DA5A-3F9483B4A1ED}"/>
              </a:ext>
            </a:extLst>
          </p:cNvPr>
          <p:cNvSpPr/>
          <p:nvPr/>
        </p:nvSpPr>
        <p:spPr>
          <a:xfrm>
            <a:off x="4169663" y="2653489"/>
            <a:ext cx="360000" cy="3600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3DBD77A-E6F6-D7BF-8C0C-3AABBAD7B082}"/>
              </a:ext>
            </a:extLst>
          </p:cNvPr>
          <p:cNvSpPr/>
          <p:nvPr/>
        </p:nvSpPr>
        <p:spPr>
          <a:xfrm>
            <a:off x="4916423" y="2653489"/>
            <a:ext cx="360000" cy="3600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D039CA5C-7604-44A4-3524-46F386C20DD1}"/>
              </a:ext>
            </a:extLst>
          </p:cNvPr>
          <p:cNvCxnSpPr>
            <a:cxnSpLocks/>
          </p:cNvCxnSpPr>
          <p:nvPr/>
        </p:nvCxnSpPr>
        <p:spPr>
          <a:xfrm>
            <a:off x="5276423" y="2887492"/>
            <a:ext cx="1750857" cy="651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B5D14848-EB8A-069F-6CA8-31CAA2EAF332}"/>
              </a:ext>
            </a:extLst>
          </p:cNvPr>
          <p:cNvSpPr/>
          <p:nvPr/>
        </p:nvSpPr>
        <p:spPr>
          <a:xfrm>
            <a:off x="7105954" y="5250099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8830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7" y="-1348"/>
            <a:ext cx="7760485" cy="10800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BE4F6C4-88C1-C3C6-C443-DAC1DC89BB02}"/>
              </a:ext>
            </a:extLst>
          </p:cNvPr>
          <p:cNvSpPr txBox="1">
            <a:spLocks/>
          </p:cNvSpPr>
          <p:nvPr/>
        </p:nvSpPr>
        <p:spPr>
          <a:xfrm>
            <a:off x="590688" y="767909"/>
            <a:ext cx="7760485" cy="503828"/>
          </a:xfrm>
          <a:prstGeom prst="rect">
            <a:avLst/>
          </a:prstGeom>
        </p:spPr>
        <p:txBody>
          <a:bodyPr lIns="109728" tIns="109728" rIns="109728" bIns="9144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ore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2.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지역별 게임 트렌드 </a:t>
            </a:r>
            <a:r>
              <a:rPr lang="en-US" altLang="ko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– 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플랫폼 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206EF-B9BA-71C2-8299-617CC58D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8" y="1357527"/>
            <a:ext cx="4760067" cy="16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BD1E9A-09F9-2BBE-6A36-1D6F17525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88" y="3129619"/>
            <a:ext cx="4760066" cy="16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AC8A8A-3167-F954-9499-64399DD6F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88" y="4901710"/>
            <a:ext cx="4760067" cy="162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5E7AB0-816A-7C45-E25D-D9D6F7BC5EF4}"/>
              </a:ext>
            </a:extLst>
          </p:cNvPr>
          <p:cNvSpPr/>
          <p:nvPr/>
        </p:nvSpPr>
        <p:spPr>
          <a:xfrm>
            <a:off x="7031812" y="1815464"/>
            <a:ext cx="4760331" cy="3693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결과 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59E08C-7A6E-2E4D-6D1F-0CF2979D63D1}"/>
              </a:ext>
            </a:extLst>
          </p:cNvPr>
          <p:cNvSpPr/>
          <p:nvPr/>
        </p:nvSpPr>
        <p:spPr>
          <a:xfrm>
            <a:off x="7031812" y="2193527"/>
            <a:ext cx="4760331" cy="226545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지역별 플랫폼 선호도 차이 </a:t>
            </a:r>
            <a:r>
              <a:rPr kumimoji="1" lang="ko-KR" altLang="en-US" sz="16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뚜렷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NA, EU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지역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XBox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인기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일본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닌텐도 인기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 지역 공통 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 1~2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위 내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사다리꼴[T] 16">
            <a:extLst>
              <a:ext uri="{FF2B5EF4-FFF2-40B4-BE49-F238E27FC236}">
                <a16:creationId xmlns:a16="http://schemas.microsoft.com/office/drawing/2014/main" id="{D5A87144-486B-E198-E4E6-234D889D24F0}"/>
              </a:ext>
            </a:extLst>
          </p:cNvPr>
          <p:cNvSpPr/>
          <p:nvPr/>
        </p:nvSpPr>
        <p:spPr>
          <a:xfrm rot="10800000">
            <a:off x="7027280" y="4458984"/>
            <a:ext cx="4788000" cy="53499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1307DB-ED37-7FAA-ED36-D7B0AA98DBD6}"/>
              </a:ext>
            </a:extLst>
          </p:cNvPr>
          <p:cNvSpPr/>
          <p:nvPr/>
        </p:nvSpPr>
        <p:spPr>
          <a:xfrm>
            <a:off x="7207559" y="5108591"/>
            <a:ext cx="4348378" cy="594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타겟 지역 따라 플랫폼 확장 순서 변경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기반  </a:t>
            </a:r>
            <a:endParaRPr kumimoji="1" lang="ko-Kore-KR" altLang="en-US" sz="16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F3528CF-366A-601F-7060-BF6967D1596D}"/>
              </a:ext>
            </a:extLst>
          </p:cNvPr>
          <p:cNvCxnSpPr/>
          <p:nvPr/>
        </p:nvCxnSpPr>
        <p:spPr>
          <a:xfrm>
            <a:off x="7143244" y="5745890"/>
            <a:ext cx="450981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FF3591-D14E-B776-00C8-59FFD12DBD60}"/>
              </a:ext>
            </a:extLst>
          </p:cNvPr>
          <p:cNvSpPr/>
          <p:nvPr/>
        </p:nvSpPr>
        <p:spPr>
          <a:xfrm>
            <a:off x="820096" y="1359903"/>
            <a:ext cx="479461" cy="52168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CB7BE1-25DA-AB2E-DF07-5E4E5811E786}"/>
              </a:ext>
            </a:extLst>
          </p:cNvPr>
          <p:cNvSpPr/>
          <p:nvPr/>
        </p:nvSpPr>
        <p:spPr>
          <a:xfrm>
            <a:off x="2274821" y="1364523"/>
            <a:ext cx="479461" cy="52168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696B92-47E6-BA9C-BF35-7D2C699FF04D}"/>
              </a:ext>
            </a:extLst>
          </p:cNvPr>
          <p:cNvSpPr/>
          <p:nvPr/>
        </p:nvSpPr>
        <p:spPr>
          <a:xfrm>
            <a:off x="4523881" y="1369144"/>
            <a:ext cx="479461" cy="52168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0CBEDEC-D6AE-9720-42D2-F4CA8D1F2BF1}"/>
              </a:ext>
            </a:extLst>
          </p:cNvPr>
          <p:cNvSpPr/>
          <p:nvPr/>
        </p:nvSpPr>
        <p:spPr>
          <a:xfrm>
            <a:off x="6967410" y="5222390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8703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7" y="-1348"/>
            <a:ext cx="7760485" cy="10800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BE4F6C4-88C1-C3C6-C443-DAC1DC89BB02}"/>
              </a:ext>
            </a:extLst>
          </p:cNvPr>
          <p:cNvSpPr txBox="1">
            <a:spLocks/>
          </p:cNvSpPr>
          <p:nvPr/>
        </p:nvSpPr>
        <p:spPr>
          <a:xfrm>
            <a:off x="590688" y="767909"/>
            <a:ext cx="7760485" cy="503828"/>
          </a:xfrm>
          <a:prstGeom prst="rect">
            <a:avLst/>
          </a:prstGeom>
        </p:spPr>
        <p:txBody>
          <a:bodyPr lIns="109728" tIns="109728" rIns="109728" bIns="9144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ore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3.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상위 출고량 게임 분석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C075086-9D4D-E81F-AAC7-C888537A5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5" y="2453478"/>
            <a:ext cx="3225800" cy="232410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6F9ADD0D-BE61-6256-CFF9-6173CD2C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277" y="1235071"/>
            <a:ext cx="1427262" cy="53484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4E753E-F348-0FEB-7901-55B1AA60B446}"/>
              </a:ext>
            </a:extLst>
          </p:cNvPr>
          <p:cNvSpPr/>
          <p:nvPr/>
        </p:nvSpPr>
        <p:spPr>
          <a:xfrm>
            <a:off x="7031812" y="1815464"/>
            <a:ext cx="4760331" cy="3693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결과 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D5FBEC-1744-DA31-A31D-A8519D8F39B3}"/>
              </a:ext>
            </a:extLst>
          </p:cNvPr>
          <p:cNvSpPr/>
          <p:nvPr/>
        </p:nvSpPr>
        <p:spPr>
          <a:xfrm>
            <a:off x="7031812" y="2193527"/>
            <a:ext cx="4760331" cy="226545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기존 히트게임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유명작의 후속 작품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 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및 콘솔 플랫폼 다중 출시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액션 및 슈팅 게임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B17B64-AA62-39CA-C5F9-822C5B3937D2}"/>
              </a:ext>
            </a:extLst>
          </p:cNvPr>
          <p:cNvSpPr/>
          <p:nvPr/>
        </p:nvSpPr>
        <p:spPr>
          <a:xfrm>
            <a:off x="4639333" y="1410703"/>
            <a:ext cx="479461" cy="52168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436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E2CF58-B8FE-11F7-AE12-8E7A43621F01}"/>
              </a:ext>
            </a:extLst>
          </p:cNvPr>
          <p:cNvSpPr/>
          <p:nvPr/>
        </p:nvSpPr>
        <p:spPr>
          <a:xfrm>
            <a:off x="410967" y="10"/>
            <a:ext cx="2383604" cy="6857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C0060-B1FD-1498-8EE9-4EB26BDABA3E}"/>
              </a:ext>
            </a:extLst>
          </p:cNvPr>
          <p:cNvSpPr/>
          <p:nvPr/>
        </p:nvSpPr>
        <p:spPr>
          <a:xfrm>
            <a:off x="3265467" y="3818444"/>
            <a:ext cx="5385371" cy="446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65AED-A78B-5821-498F-4E93CFE9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5538" y="1617442"/>
            <a:ext cx="8342615" cy="479362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Ⅰ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당사 현황 분석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Ⅱ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국내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외 </a:t>
            </a:r>
            <a:r>
              <a:rPr lang="ko-KR" altLang="en-US" b="1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게임 출시 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뉴스 및 트렌드 분석 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Ⅳ</a:t>
            </a:r>
            <a:r>
              <a:rPr lang="en-US" altLang="ko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차기작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설계 방향성</a:t>
            </a:r>
            <a:r>
              <a:rPr lang="en-US" altLang="ko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제안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048" y="413957"/>
            <a:ext cx="1883668" cy="1034700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Contents</a:t>
            </a:r>
            <a:endParaRPr kumimoji="1" lang="ko-Kore-KR" altLang="en-US" sz="3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F566AC7-0635-1391-2356-CF2C00DE3DB4}"/>
              </a:ext>
            </a:extLst>
          </p:cNvPr>
          <p:cNvCxnSpPr>
            <a:cxnSpLocks/>
          </p:cNvCxnSpPr>
          <p:nvPr/>
        </p:nvCxnSpPr>
        <p:spPr>
          <a:xfrm>
            <a:off x="612952" y="1376740"/>
            <a:ext cx="11049669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3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7" y="-1348"/>
            <a:ext cx="7760485" cy="10800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ore-KR" sz="2800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Ⅳ</a:t>
            </a:r>
            <a:r>
              <a:rPr lang="en-US" altLang="ko-KR" sz="2800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sz="2800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 err="1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차기작</a:t>
            </a:r>
            <a:r>
              <a:rPr lang="ko-KR" altLang="en-US" sz="2800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설계 방향성</a:t>
            </a:r>
            <a:r>
              <a:rPr lang="en-US" altLang="ko-KR" sz="2800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제안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BE4F6C4-88C1-C3C6-C443-DAC1DC89BB02}"/>
              </a:ext>
            </a:extLst>
          </p:cNvPr>
          <p:cNvSpPr txBox="1">
            <a:spLocks/>
          </p:cNvSpPr>
          <p:nvPr/>
        </p:nvSpPr>
        <p:spPr>
          <a:xfrm>
            <a:off x="590688" y="767909"/>
            <a:ext cx="7760485" cy="503828"/>
          </a:xfrm>
          <a:prstGeom prst="rect">
            <a:avLst/>
          </a:prstGeom>
        </p:spPr>
        <p:txBody>
          <a:bodyPr lIns="109728" tIns="109728" rIns="109728" bIns="9144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4E753E-F348-0FEB-7901-55B1AA60B446}"/>
              </a:ext>
            </a:extLst>
          </p:cNvPr>
          <p:cNvSpPr/>
          <p:nvPr/>
        </p:nvSpPr>
        <p:spPr>
          <a:xfrm>
            <a:off x="439992" y="1538379"/>
            <a:ext cx="4760331" cy="3693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분석 결과 </a:t>
            </a:r>
            <a:endParaRPr kumimoji="1" lang="ko-Kore-KR" altLang="en-US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D5FBEC-1744-DA31-A31D-A8519D8F39B3}"/>
              </a:ext>
            </a:extLst>
          </p:cNvPr>
          <p:cNvSpPr/>
          <p:nvPr/>
        </p:nvSpPr>
        <p:spPr>
          <a:xfrm>
            <a:off x="439992" y="1912230"/>
            <a:ext cx="4760331" cy="261667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20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액션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슈팅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스포츠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RPG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중 장르 </a:t>
            </a:r>
            <a:r>
              <a:rPr kumimoji="1" lang="ko-KR" altLang="en-US" sz="14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택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권장</a:t>
            </a:r>
            <a:endParaRPr kumimoji="1" lang="ko-Kore-KR" altLang="en-US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게임 설계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개발 일정 고려 필요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사의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권장 </a:t>
            </a:r>
            <a:endParaRPr kumimoji="1" lang="en-US" altLang="ko-KR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유럽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아시아 대상 고려 필요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액션 권장</a:t>
            </a:r>
            <a:endParaRPr kumimoji="1" lang="en-US" altLang="ko-KR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타겟 지역 따라 플랫폼 확장 순서 변경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기반</a:t>
            </a:r>
            <a:endParaRPr kumimoji="1" lang="en-US" altLang="ko-KR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상위 매출 게임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다중 플랫폼 출시 특징을 보임</a:t>
            </a:r>
            <a:endParaRPr kumimoji="1" lang="ko-Kore-KR" altLang="en-US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E91657-9351-3AC9-A5C1-850EAF79BB14}"/>
              </a:ext>
            </a:extLst>
          </p:cNvPr>
          <p:cNvSpPr/>
          <p:nvPr/>
        </p:nvSpPr>
        <p:spPr>
          <a:xfrm>
            <a:off x="489088" y="2340646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</a:t>
            </a:r>
            <a:endParaRPr kumimoji="1" lang="ko-Kore-KR" altLang="en-US" sz="11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E0442D3-3606-6A90-5153-59A5B41D1964}"/>
              </a:ext>
            </a:extLst>
          </p:cNvPr>
          <p:cNvSpPr/>
          <p:nvPr/>
        </p:nvSpPr>
        <p:spPr>
          <a:xfrm>
            <a:off x="489088" y="2773214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85E393C-E6F0-7FB6-FA24-2ECA183F1A2F}"/>
              </a:ext>
            </a:extLst>
          </p:cNvPr>
          <p:cNvSpPr/>
          <p:nvPr/>
        </p:nvSpPr>
        <p:spPr>
          <a:xfrm>
            <a:off x="489088" y="320578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9748F51-230F-77C4-ABC0-746BBA190E4B}"/>
              </a:ext>
            </a:extLst>
          </p:cNvPr>
          <p:cNvSpPr/>
          <p:nvPr/>
        </p:nvSpPr>
        <p:spPr>
          <a:xfrm>
            <a:off x="489088" y="3638351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  <a:endParaRPr kumimoji="1" lang="ko-Kore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D70BFC-34DD-F558-F116-6C50798593A1}"/>
              </a:ext>
            </a:extLst>
          </p:cNvPr>
          <p:cNvSpPr/>
          <p:nvPr/>
        </p:nvSpPr>
        <p:spPr>
          <a:xfrm>
            <a:off x="6310516" y="1511003"/>
            <a:ext cx="5236364" cy="3693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공통</a:t>
            </a:r>
            <a:endParaRPr kumimoji="1" lang="ko-Kore-KR" altLang="en-US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7DB1FA-7907-311F-E423-F71E454EF72D}"/>
              </a:ext>
            </a:extLst>
          </p:cNvPr>
          <p:cNvSpPr/>
          <p:nvPr/>
        </p:nvSpPr>
        <p:spPr>
          <a:xfrm>
            <a:off x="6310516" y="1889095"/>
            <a:ext cx="5236364" cy="6846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액션 장르 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플랫폼 권장</a:t>
            </a:r>
            <a:endParaRPr kumimoji="1" lang="ko-Kore-KR" altLang="en-US" sz="16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C6AC48-6F73-F63E-8E40-69815B0A30D4}"/>
              </a:ext>
            </a:extLst>
          </p:cNvPr>
          <p:cNvSpPr/>
          <p:nvPr/>
        </p:nvSpPr>
        <p:spPr>
          <a:xfrm>
            <a:off x="6321401" y="2708432"/>
            <a:ext cx="5236364" cy="3693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차이점</a:t>
            </a:r>
            <a:endParaRPr kumimoji="1" lang="ko-Kore-KR" altLang="en-US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799E0E-6B76-6D80-6837-148DD103EA74}"/>
              </a:ext>
            </a:extLst>
          </p:cNvPr>
          <p:cNvSpPr/>
          <p:nvPr/>
        </p:nvSpPr>
        <p:spPr>
          <a:xfrm>
            <a:off x="6321401" y="3086523"/>
            <a:ext cx="5236364" cy="144238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타겟 지역에 따른 차이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일본 </a:t>
            </a:r>
            <a:r>
              <a:rPr kumimoji="1" lang="en-US" altLang="ko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RPG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성향 </a:t>
            </a:r>
            <a:r>
              <a:rPr kumimoji="1" lang="en-US" altLang="ko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Nintendo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우선</a:t>
            </a:r>
            <a:endParaRPr kumimoji="1" lang="en-US" altLang="ko-KR" sz="14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	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북미</a:t>
            </a:r>
            <a:r>
              <a:rPr kumimoji="1" lang="en-US" altLang="ko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유럽</a:t>
            </a:r>
            <a:r>
              <a:rPr kumimoji="1" lang="en-US" altLang="ko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슈팅 성향 </a:t>
            </a:r>
            <a:r>
              <a:rPr kumimoji="1" lang="en-US" altLang="ko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Xbox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우선</a:t>
            </a:r>
            <a:endParaRPr kumimoji="1" lang="en-US" altLang="ko-KR" sz="14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상위 출고량 게임 특성 고려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sz="1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플랫폼 다중 출시</a:t>
            </a:r>
            <a:endParaRPr kumimoji="1" lang="ko-Kore-KR" altLang="en-US" sz="14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줄무늬가 있는 오른쪽 화살표[S] 18">
            <a:extLst>
              <a:ext uri="{FF2B5EF4-FFF2-40B4-BE49-F238E27FC236}">
                <a16:creationId xmlns:a16="http://schemas.microsoft.com/office/drawing/2014/main" id="{D848564C-8E65-702C-EB1E-B6C5F5DE38CD}"/>
              </a:ext>
            </a:extLst>
          </p:cNvPr>
          <p:cNvSpPr/>
          <p:nvPr/>
        </p:nvSpPr>
        <p:spPr>
          <a:xfrm>
            <a:off x="5453743" y="1869514"/>
            <a:ext cx="631371" cy="76281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줄무늬가 있는 오른쪽 화살표[S] 19">
            <a:extLst>
              <a:ext uri="{FF2B5EF4-FFF2-40B4-BE49-F238E27FC236}">
                <a16:creationId xmlns:a16="http://schemas.microsoft.com/office/drawing/2014/main" id="{554B0CA2-A6E2-8DAD-6375-E35B5520122C}"/>
              </a:ext>
            </a:extLst>
          </p:cNvPr>
          <p:cNvSpPr/>
          <p:nvPr/>
        </p:nvSpPr>
        <p:spPr>
          <a:xfrm>
            <a:off x="5475513" y="3360860"/>
            <a:ext cx="631371" cy="76281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A37C910-BF87-33C6-CF6C-D7546E359939}"/>
              </a:ext>
            </a:extLst>
          </p:cNvPr>
          <p:cNvSpPr/>
          <p:nvPr/>
        </p:nvSpPr>
        <p:spPr>
          <a:xfrm>
            <a:off x="489088" y="4084666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/>
              <a:t>5</a:t>
            </a:r>
            <a:endParaRPr kumimoji="1" lang="ko-Kore-KR" altLang="en-US" sz="1100" b="1" dirty="0"/>
          </a:p>
        </p:txBody>
      </p:sp>
      <p:sp>
        <p:nvSpPr>
          <p:cNvPr id="30" name="사다리꼴[T] 29">
            <a:extLst>
              <a:ext uri="{FF2B5EF4-FFF2-40B4-BE49-F238E27FC236}">
                <a16:creationId xmlns:a16="http://schemas.microsoft.com/office/drawing/2014/main" id="{A9A295A7-C0ED-E95C-F99D-EF087DE0E018}"/>
              </a:ext>
            </a:extLst>
          </p:cNvPr>
          <p:cNvSpPr/>
          <p:nvPr/>
        </p:nvSpPr>
        <p:spPr>
          <a:xfrm rot="10800000">
            <a:off x="439991" y="4561111"/>
            <a:ext cx="11106888" cy="578172"/>
          </a:xfrm>
          <a:prstGeom prst="trapezoid">
            <a:avLst>
              <a:gd name="adj" fmla="val 106818"/>
            </a:avLst>
          </a:prstGeom>
          <a:gradFill>
            <a:gsLst>
              <a:gs pos="36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softEdge rad="57646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2ECAD0-8AEE-7BA0-4C99-72019C8AF1C8}"/>
              </a:ext>
            </a:extLst>
          </p:cNvPr>
          <p:cNvSpPr/>
          <p:nvPr/>
        </p:nvSpPr>
        <p:spPr>
          <a:xfrm>
            <a:off x="669088" y="5087962"/>
            <a:ext cx="10877791" cy="93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 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플랫폼 기반의 액션 게임 설계 상정 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추가 장르성은 기획 단계에서</a:t>
            </a:r>
            <a:r>
              <a:rPr kumimoji="1" lang="en-US" altLang="ko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플랫폼 확장은 개발 프로젝트 수립 단계에서 추가 논의 필요    </a:t>
            </a:r>
            <a:endParaRPr kumimoji="1" lang="ko-Kore-KR" altLang="en-US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7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E2CF58-B8FE-11F7-AE12-8E7A43621F01}"/>
              </a:ext>
            </a:extLst>
          </p:cNvPr>
          <p:cNvSpPr/>
          <p:nvPr/>
        </p:nvSpPr>
        <p:spPr>
          <a:xfrm>
            <a:off x="410967" y="10"/>
            <a:ext cx="2383604" cy="6857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C0060-B1FD-1498-8EE9-4EB26BDABA3E}"/>
              </a:ext>
            </a:extLst>
          </p:cNvPr>
          <p:cNvSpPr/>
          <p:nvPr/>
        </p:nvSpPr>
        <p:spPr>
          <a:xfrm>
            <a:off x="3265467" y="1807517"/>
            <a:ext cx="5385371" cy="446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048" y="413957"/>
            <a:ext cx="1883668" cy="1034700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Contents</a:t>
            </a:r>
            <a:endParaRPr kumimoji="1" lang="ko-Kore-KR" altLang="en-US" sz="3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F566AC7-0635-1391-2356-CF2C00DE3DB4}"/>
              </a:ext>
            </a:extLst>
          </p:cNvPr>
          <p:cNvCxnSpPr>
            <a:cxnSpLocks/>
          </p:cNvCxnSpPr>
          <p:nvPr/>
        </p:nvCxnSpPr>
        <p:spPr>
          <a:xfrm>
            <a:off x="612952" y="1376740"/>
            <a:ext cx="11049669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4F65AED-A78B-5821-498F-4E93CFE9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5538" y="1617442"/>
            <a:ext cx="8342615" cy="479362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Ⅰ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당사 현황 분석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Ⅱ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국내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외 </a:t>
            </a:r>
            <a:r>
              <a:rPr lang="ko-KR" altLang="en-US" b="1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게임 출시 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뉴스 및 트렌드 분석 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Ⅳ</a:t>
            </a:r>
            <a:r>
              <a:rPr lang="en-US" altLang="ko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차기작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설계 방향성 제안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36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AC0060-B1FD-1498-8EE9-4EB26BDABA3E}"/>
              </a:ext>
            </a:extLst>
          </p:cNvPr>
          <p:cNvSpPr/>
          <p:nvPr/>
        </p:nvSpPr>
        <p:spPr>
          <a:xfrm>
            <a:off x="541024" y="3102054"/>
            <a:ext cx="5040000" cy="446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Positive</a:t>
            </a:r>
            <a:endParaRPr kumimoji="1" lang="ko-Kore-KR" altLang="en-US" sz="24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8" y="-1348"/>
            <a:ext cx="6650876" cy="108000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Ⅰ</a:t>
            </a:r>
            <a:r>
              <a:rPr lang="en-US" altLang="ko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당사 현황 분석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C265D-8A42-44C4-9C19-66117BE42D97}"/>
              </a:ext>
            </a:extLst>
          </p:cNvPr>
          <p:cNvSpPr/>
          <p:nvPr/>
        </p:nvSpPr>
        <p:spPr>
          <a:xfrm>
            <a:off x="539314" y="3530741"/>
            <a:ext cx="5040000" cy="214656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재정적 안정세 돌입 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연 매출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52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억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작년 대비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46%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성장</a:t>
            </a:r>
            <a:endParaRPr kumimoji="1" lang="en-US" altLang="ko-KR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영업이익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억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작년 대비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13%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성장</a:t>
            </a:r>
            <a:endParaRPr kumimoji="1" lang="en-US" altLang="ko-KR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기존작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sz="16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소울러너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운영 양호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2013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중국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일본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한국 서버 정식서비스 시작</a:t>
            </a:r>
            <a:endParaRPr kumimoji="1" lang="en-US" altLang="ko-KR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2016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북미 베타테스트 예정</a:t>
            </a:r>
            <a:endParaRPr kumimoji="1" lang="ko-Kore-KR" altLang="en-US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7EE79E-B644-0637-1F91-D94CF8AECBEB}"/>
              </a:ext>
            </a:extLst>
          </p:cNvPr>
          <p:cNvSpPr/>
          <p:nvPr/>
        </p:nvSpPr>
        <p:spPr>
          <a:xfrm>
            <a:off x="6539426" y="3110618"/>
            <a:ext cx="5040000" cy="446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Negative</a:t>
            </a:r>
            <a:endParaRPr kumimoji="1" lang="ko-Kore-KR" altLang="en-US" sz="24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D06F1F-A558-DA96-411B-4FAE99EC54F7}"/>
              </a:ext>
            </a:extLst>
          </p:cNvPr>
          <p:cNvSpPr/>
          <p:nvPr/>
        </p:nvSpPr>
        <p:spPr>
          <a:xfrm>
            <a:off x="6537716" y="3539305"/>
            <a:ext cx="5040000" cy="214656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동급 </a:t>
            </a:r>
            <a:r>
              <a:rPr kumimoji="1" lang="ko-KR" altLang="en-US" sz="16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게임사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대비 낮은 기업 브랜드 평판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2015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분기 기준 당사 브랜드 지수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46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위</a:t>
            </a:r>
            <a:endParaRPr kumimoji="1" lang="en-US" altLang="ko-KR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동급 </a:t>
            </a:r>
            <a:r>
              <a:rPr kumimoji="1" lang="ko-KR" altLang="en-US" sz="11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게임사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선데이토즈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27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위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미투젠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32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위  * 출처 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brikorea</a:t>
            </a:r>
            <a:endParaRPr kumimoji="1" lang="en-US" altLang="ko-KR" sz="11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단일 작품 회사의 영향력 한계</a:t>
            </a:r>
            <a:endParaRPr kumimoji="1" lang="en-US" altLang="ko-KR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지속적 성장을 기대하기 어려움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추가 작품 개발 </a:t>
            </a:r>
            <a:r>
              <a:rPr kumimoji="1" lang="en-US" altLang="ko-KR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시장 개척 계획 현재 미비</a:t>
            </a:r>
            <a:endParaRPr kumimoji="1" lang="ko-Kore-KR" altLang="en-US" sz="1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1D6F27-AA1A-1432-895F-944EDA241E3D}"/>
              </a:ext>
            </a:extLst>
          </p:cNvPr>
          <p:cNvSpPr/>
          <p:nvPr/>
        </p:nvSpPr>
        <p:spPr>
          <a:xfrm>
            <a:off x="842478" y="1489759"/>
            <a:ext cx="4304872" cy="863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Chalkduster" panose="03050602040202020205" pitchFamily="66" charset="0"/>
                <a:ea typeface="Bodoni Ornaments" pitchFamily="2" charset="0"/>
              </a:rPr>
              <a:t>JAGUAR  GAMES</a:t>
            </a:r>
            <a:endParaRPr kumimoji="1" lang="ko-Kore-KR" altLang="en-US" sz="3200" dirty="0">
              <a:solidFill>
                <a:schemeClr val="tx1"/>
              </a:solidFill>
              <a:latin typeface="Chalkduster" panose="03050602040202020205" pitchFamily="66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67AA28-8DD0-D9CE-0628-990A1422548F}"/>
              </a:ext>
            </a:extLst>
          </p:cNvPr>
          <p:cNvSpPr/>
          <p:nvPr/>
        </p:nvSpPr>
        <p:spPr>
          <a:xfrm>
            <a:off x="6262606" y="1049511"/>
            <a:ext cx="5544000" cy="173906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ore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</a:t>
            </a:r>
            <a:r>
              <a:rPr kumimoji="1" lang="en-US" altLang="ko-Kore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재규어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게임즈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2009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설립</a:t>
            </a:r>
            <a:r>
              <a:rPr kumimoji="1" lang="en-US" altLang="ko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현 인원 </a:t>
            </a:r>
            <a:r>
              <a:rPr kumimoji="1" lang="en-US" altLang="ko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104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명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MMORPG </a:t>
            </a:r>
            <a:r>
              <a:rPr kumimoji="1" lang="ko-KR" altLang="en-US" sz="20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소울러너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제작 및 운영</a:t>
            </a:r>
            <a:endParaRPr kumimoji="1" lang="ko-Kore-KR" altLang="en-US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D89C3E-9901-3C52-CD5A-21FCF0CB7A1B}"/>
              </a:ext>
            </a:extLst>
          </p:cNvPr>
          <p:cNvSpPr/>
          <p:nvPr/>
        </p:nvSpPr>
        <p:spPr>
          <a:xfrm>
            <a:off x="5982480" y="1414349"/>
            <a:ext cx="57145" cy="1275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82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E2CF58-B8FE-11F7-AE12-8E7A43621F01}"/>
              </a:ext>
            </a:extLst>
          </p:cNvPr>
          <p:cNvSpPr/>
          <p:nvPr/>
        </p:nvSpPr>
        <p:spPr>
          <a:xfrm>
            <a:off x="410967" y="10"/>
            <a:ext cx="2383604" cy="6857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C0060-B1FD-1498-8EE9-4EB26BDABA3E}"/>
              </a:ext>
            </a:extLst>
          </p:cNvPr>
          <p:cNvSpPr/>
          <p:nvPr/>
        </p:nvSpPr>
        <p:spPr>
          <a:xfrm>
            <a:off x="3265467" y="2475336"/>
            <a:ext cx="5385371" cy="446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65AED-A78B-5821-498F-4E93CFE9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5538" y="1617442"/>
            <a:ext cx="8342615" cy="479362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Ⅰ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당사 현황 분석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Ⅱ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국내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외 </a:t>
            </a:r>
            <a:r>
              <a:rPr lang="ko-KR" altLang="en-US" b="1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게임 출시 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뉴스 및 트렌드 분석 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Ⅳ</a:t>
            </a:r>
            <a:r>
              <a:rPr lang="en-US" altLang="ko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차기작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설계 방향성</a:t>
            </a:r>
            <a:r>
              <a:rPr lang="en-US" altLang="ko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제안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048" y="413957"/>
            <a:ext cx="1883668" cy="1034700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Contents</a:t>
            </a:r>
            <a:endParaRPr kumimoji="1" lang="ko-Kore-KR" altLang="en-US" sz="3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F566AC7-0635-1391-2356-CF2C00DE3DB4}"/>
              </a:ext>
            </a:extLst>
          </p:cNvPr>
          <p:cNvCxnSpPr>
            <a:cxnSpLocks/>
          </p:cNvCxnSpPr>
          <p:nvPr/>
        </p:nvCxnSpPr>
        <p:spPr>
          <a:xfrm>
            <a:off x="612952" y="1376740"/>
            <a:ext cx="11049669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0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AC0060-B1FD-1498-8EE9-4EB26BDABA3E}"/>
              </a:ext>
            </a:extLst>
          </p:cNvPr>
          <p:cNvSpPr/>
          <p:nvPr/>
        </p:nvSpPr>
        <p:spPr>
          <a:xfrm>
            <a:off x="529540" y="1448524"/>
            <a:ext cx="3267000" cy="446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아시아 게임시장 강화 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7" y="-1348"/>
            <a:ext cx="7760485" cy="10800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Ⅱ</a:t>
            </a:r>
            <a:r>
              <a:rPr lang="en-US" altLang="ko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국내</a:t>
            </a:r>
            <a:r>
              <a:rPr lang="en-US" altLang="ko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외 </a:t>
            </a:r>
            <a:r>
              <a:rPr lang="ko-KR" altLang="en-US" sz="2800" b="1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게임 출시 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뉴스 및 트렌드 분석 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C265D-8A42-44C4-9C19-66117BE42D97}"/>
              </a:ext>
            </a:extLst>
          </p:cNvPr>
          <p:cNvSpPr/>
          <p:nvPr/>
        </p:nvSpPr>
        <p:spPr>
          <a:xfrm>
            <a:off x="527830" y="1877211"/>
            <a:ext cx="3267000" cy="214656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2015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게임시장 아시아 게임시장 비중 증가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북미와 유럽 중심의 기존 시장 변화</a:t>
            </a:r>
            <a:endParaRPr kumimoji="1" lang="en-US" altLang="ko-KR" sz="1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출처 </a:t>
            </a:r>
            <a:r>
              <a:rPr kumimoji="1" lang="en-US" altLang="ko-KR" sz="1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Appsflyer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일본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소니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닌텐도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북미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EA, 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블리자드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유럽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유비소프트 </a:t>
            </a:r>
            <a:endParaRPr kumimoji="1" lang="ko-Kore-KR" altLang="en-US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02259B-DDBE-A064-EE7C-C61095E97745}"/>
              </a:ext>
            </a:extLst>
          </p:cNvPr>
          <p:cNvSpPr/>
          <p:nvPr/>
        </p:nvSpPr>
        <p:spPr>
          <a:xfrm>
            <a:off x="4398577" y="1446200"/>
            <a:ext cx="3267000" cy="446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PS4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출시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7D6242-3508-BD8E-5782-5E9D605F0390}"/>
              </a:ext>
            </a:extLst>
          </p:cNvPr>
          <p:cNvSpPr/>
          <p:nvPr/>
        </p:nvSpPr>
        <p:spPr>
          <a:xfrm>
            <a:off x="4396867" y="1872035"/>
            <a:ext cx="3267000" cy="214656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2015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출시 이후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3020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만대 판매 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2014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Xbox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판매량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1010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미주 소비자층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VR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단말 기대 상승</a:t>
            </a:r>
            <a:endParaRPr kumimoji="1" lang="ko-Kore-KR" altLang="en-US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9AAC42-4136-2857-55FD-58526C3CDE7C}"/>
              </a:ext>
            </a:extLst>
          </p:cNvPr>
          <p:cNvSpPr/>
          <p:nvPr/>
        </p:nvSpPr>
        <p:spPr>
          <a:xfrm>
            <a:off x="8517982" y="1446202"/>
            <a:ext cx="3267000" cy="446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다양한 장르 게임 주목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CC1656-8B3A-CE9D-618C-6161F839EC24}"/>
              </a:ext>
            </a:extLst>
          </p:cNvPr>
          <p:cNvSpPr/>
          <p:nvPr/>
        </p:nvSpPr>
        <p:spPr>
          <a:xfrm>
            <a:off x="8516272" y="1874889"/>
            <a:ext cx="3267000" cy="214656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e-sport ‘DOTA2’ 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역대 상금규모 최대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디즈니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영화 기반의 액션 게임 흥행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블리자드 전략게임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sz="12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하스스톤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흥행 지속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사다리꼴[T] 12">
            <a:extLst>
              <a:ext uri="{FF2B5EF4-FFF2-40B4-BE49-F238E27FC236}">
                <a16:creationId xmlns:a16="http://schemas.microsoft.com/office/drawing/2014/main" id="{C5758A74-363C-8B88-9759-8C8D7F20EBE0}"/>
              </a:ext>
            </a:extLst>
          </p:cNvPr>
          <p:cNvSpPr/>
          <p:nvPr/>
        </p:nvSpPr>
        <p:spPr>
          <a:xfrm rot="10800000">
            <a:off x="495641" y="4044982"/>
            <a:ext cx="11367966" cy="668360"/>
          </a:xfrm>
          <a:prstGeom prst="trapezoid">
            <a:avLst>
              <a:gd name="adj" fmla="val 13463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09E5D9-3066-86BA-12DC-43C46C7D890A}"/>
              </a:ext>
            </a:extLst>
          </p:cNvPr>
          <p:cNvSpPr/>
          <p:nvPr/>
        </p:nvSpPr>
        <p:spPr>
          <a:xfrm>
            <a:off x="1517272" y="4735285"/>
            <a:ext cx="9411985" cy="795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게임에 대한 아이디어</a:t>
            </a:r>
            <a:r>
              <a:rPr kumimoji="1" lang="en-US" altLang="ko-KR" sz="2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&amp;</a:t>
            </a:r>
            <a:r>
              <a:rPr kumimoji="1" lang="ko-KR" altLang="en-US" sz="2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 단계 이전 장르 </a:t>
            </a:r>
            <a:r>
              <a:rPr kumimoji="1" lang="en-US" altLang="ko-KR" sz="2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&amp;</a:t>
            </a:r>
            <a:r>
              <a:rPr kumimoji="1" lang="ko-KR" altLang="en-US" sz="2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플랫폼 방향성 정립 필요</a:t>
            </a:r>
            <a:endParaRPr kumimoji="1" lang="ko-Kore-KR" altLang="en-US" sz="24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14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E2CF58-B8FE-11F7-AE12-8E7A43621F01}"/>
              </a:ext>
            </a:extLst>
          </p:cNvPr>
          <p:cNvSpPr/>
          <p:nvPr/>
        </p:nvSpPr>
        <p:spPr>
          <a:xfrm>
            <a:off x="410967" y="10"/>
            <a:ext cx="2383604" cy="6857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C0060-B1FD-1498-8EE9-4EB26BDABA3E}"/>
              </a:ext>
            </a:extLst>
          </p:cNvPr>
          <p:cNvSpPr/>
          <p:nvPr/>
        </p:nvSpPr>
        <p:spPr>
          <a:xfrm>
            <a:off x="3265467" y="3153429"/>
            <a:ext cx="5385371" cy="446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65AED-A78B-5821-498F-4E93CFE9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5538" y="1617442"/>
            <a:ext cx="8342615" cy="479362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Ⅰ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당사 현황 분석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Ⅱ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국내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외 </a:t>
            </a:r>
            <a:r>
              <a:rPr lang="ko-KR" altLang="en-US" b="1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게임 출시 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뉴스 및 트렌드 분석 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lang="en-US" altLang="ko-Kore-KR" b="1" dirty="0">
              <a:solidFill>
                <a:srgbClr val="333333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ore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Ⅳ</a:t>
            </a:r>
            <a:r>
              <a:rPr lang="en-US" altLang="ko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차기작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설계 방향성</a:t>
            </a:r>
            <a:r>
              <a:rPr lang="en-US" altLang="ko-KR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b="1" dirty="0">
                <a:solidFill>
                  <a:srgbClr val="111111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제안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048" y="413957"/>
            <a:ext cx="1883668" cy="1034700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Contents</a:t>
            </a:r>
            <a:endParaRPr kumimoji="1" lang="ko-Kore-KR" altLang="en-US" sz="3200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F566AC7-0635-1391-2356-CF2C00DE3DB4}"/>
              </a:ext>
            </a:extLst>
          </p:cNvPr>
          <p:cNvCxnSpPr>
            <a:cxnSpLocks/>
          </p:cNvCxnSpPr>
          <p:nvPr/>
        </p:nvCxnSpPr>
        <p:spPr>
          <a:xfrm>
            <a:off x="612952" y="1376740"/>
            <a:ext cx="11049669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AC0060-B1FD-1498-8EE9-4EB26BDABA3E}"/>
              </a:ext>
            </a:extLst>
          </p:cNvPr>
          <p:cNvSpPr/>
          <p:nvPr/>
        </p:nvSpPr>
        <p:spPr>
          <a:xfrm>
            <a:off x="480520" y="1807505"/>
            <a:ext cx="5760000" cy="446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표본 데이터셋 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7" y="-1348"/>
            <a:ext cx="7760485" cy="10800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C265D-8A42-44C4-9C19-66117BE42D97}"/>
              </a:ext>
            </a:extLst>
          </p:cNvPr>
          <p:cNvSpPr/>
          <p:nvPr/>
        </p:nvSpPr>
        <p:spPr>
          <a:xfrm>
            <a:off x="480520" y="2258077"/>
            <a:ext cx="5760000" cy="177402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2010~2015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년까지의 약 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5,000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연도별 게임 매출 데이터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 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250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게임회사에서 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장르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플랫폼 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북미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일본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유럽 지역의 매출 구분</a:t>
            </a:r>
            <a:endParaRPr kumimoji="1" lang="ko-Kore-KR" altLang="en-US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DE5C95-6622-2980-F96E-B8AED102917D}"/>
              </a:ext>
            </a:extLst>
          </p:cNvPr>
          <p:cNvSpPr/>
          <p:nvPr/>
        </p:nvSpPr>
        <p:spPr>
          <a:xfrm>
            <a:off x="7805991" y="1762982"/>
            <a:ext cx="2970001" cy="446896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장르</a:t>
            </a:r>
            <a:r>
              <a:rPr kumimoji="1" lang="en-US" altLang="ko-KR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플랫폼 매출 분석</a:t>
            </a:r>
            <a:endParaRPr kumimoji="1" lang="ko-Kore-KR" altLang="en-US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BE4F6C4-88C1-C3C6-C443-DAC1DC89BB02}"/>
              </a:ext>
            </a:extLst>
          </p:cNvPr>
          <p:cNvSpPr txBox="1">
            <a:spLocks/>
          </p:cNvSpPr>
          <p:nvPr/>
        </p:nvSpPr>
        <p:spPr>
          <a:xfrm>
            <a:off x="590688" y="767909"/>
            <a:ext cx="7760485" cy="503828"/>
          </a:xfrm>
          <a:prstGeom prst="rect">
            <a:avLst/>
          </a:prstGeom>
        </p:spPr>
        <p:txBody>
          <a:bodyPr lIns="109728" tIns="109728" rIns="109728" bIns="9144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ore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 데이터 분석 개요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DE4FA4-AC63-C9E1-5CEA-F10866B5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0" y="4387010"/>
            <a:ext cx="5760000" cy="1729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9CB6B-DF92-205B-798F-CD0E656D183B}"/>
              </a:ext>
            </a:extLst>
          </p:cNvPr>
          <p:cNvSpPr/>
          <p:nvPr/>
        </p:nvSpPr>
        <p:spPr>
          <a:xfrm>
            <a:off x="7314456" y="2628390"/>
            <a:ext cx="1844136" cy="11591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연도별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75ACF7-A9E4-BD88-2DEB-CC5CBC955C71}"/>
              </a:ext>
            </a:extLst>
          </p:cNvPr>
          <p:cNvSpPr/>
          <p:nvPr/>
        </p:nvSpPr>
        <p:spPr>
          <a:xfrm>
            <a:off x="7314456" y="4297270"/>
            <a:ext cx="3953071" cy="446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상위 출고량 게임 분석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5A441A-FFF2-7DC0-6421-23BFBAB3F0D9}"/>
              </a:ext>
            </a:extLst>
          </p:cNvPr>
          <p:cNvSpPr/>
          <p:nvPr/>
        </p:nvSpPr>
        <p:spPr>
          <a:xfrm>
            <a:off x="9423391" y="2628390"/>
            <a:ext cx="1844136" cy="11591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지역별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8AC1A6-5807-5E19-5DF9-D2837CDC8156}"/>
              </a:ext>
            </a:extLst>
          </p:cNvPr>
          <p:cNvGrpSpPr/>
          <p:nvPr/>
        </p:nvGrpSpPr>
        <p:grpSpPr>
          <a:xfrm>
            <a:off x="9423392" y="2250974"/>
            <a:ext cx="1844136" cy="377406"/>
            <a:chOff x="7911101" y="5251768"/>
            <a:chExt cx="1984901" cy="720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C807EB-D7B9-1140-684E-DB0B55569848}"/>
                </a:ext>
              </a:extLst>
            </p:cNvPr>
            <p:cNvSpPr/>
            <p:nvPr/>
          </p:nvSpPr>
          <p:spPr>
            <a:xfrm>
              <a:off x="7911101" y="5251768"/>
              <a:ext cx="1089061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각 삼각형[R] 7">
              <a:extLst>
                <a:ext uri="{FF2B5EF4-FFF2-40B4-BE49-F238E27FC236}">
                  <a16:creationId xmlns:a16="http://schemas.microsoft.com/office/drawing/2014/main" id="{BE865B11-CA37-D349-FB67-6CF832745517}"/>
                </a:ext>
              </a:extLst>
            </p:cNvPr>
            <p:cNvSpPr/>
            <p:nvPr/>
          </p:nvSpPr>
          <p:spPr>
            <a:xfrm>
              <a:off x="8991876" y="5251768"/>
              <a:ext cx="904126" cy="72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A43E4D-6EDC-657E-B7F6-4FD9FCB8EADC}"/>
              </a:ext>
            </a:extLst>
          </p:cNvPr>
          <p:cNvGrpSpPr/>
          <p:nvPr/>
        </p:nvGrpSpPr>
        <p:grpSpPr>
          <a:xfrm flipH="1">
            <a:off x="7315481" y="2249264"/>
            <a:ext cx="1844136" cy="377406"/>
            <a:chOff x="7911101" y="5251768"/>
            <a:chExt cx="1984901" cy="720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7F2CD9-B580-74FB-BCE4-27E54A0823CA}"/>
                </a:ext>
              </a:extLst>
            </p:cNvPr>
            <p:cNvSpPr/>
            <p:nvPr/>
          </p:nvSpPr>
          <p:spPr>
            <a:xfrm>
              <a:off x="7911101" y="5251768"/>
              <a:ext cx="1089061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각 삼각형[R] 15">
              <a:extLst>
                <a:ext uri="{FF2B5EF4-FFF2-40B4-BE49-F238E27FC236}">
                  <a16:creationId xmlns:a16="http://schemas.microsoft.com/office/drawing/2014/main" id="{DE89E247-5DF2-C056-086D-43CD5CA6EB3E}"/>
                </a:ext>
              </a:extLst>
            </p:cNvPr>
            <p:cNvSpPr/>
            <p:nvPr/>
          </p:nvSpPr>
          <p:spPr>
            <a:xfrm>
              <a:off x="8991876" y="5251768"/>
              <a:ext cx="904126" cy="72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A12B05C-53A0-D036-9D48-D0FEBB3D60C5}"/>
              </a:ext>
            </a:extLst>
          </p:cNvPr>
          <p:cNvCxnSpPr/>
          <p:nvPr/>
        </p:nvCxnSpPr>
        <p:spPr>
          <a:xfrm>
            <a:off x="7767262" y="2254401"/>
            <a:ext cx="308026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추가 단색으로 채워진">
            <a:extLst>
              <a:ext uri="{FF2B5EF4-FFF2-40B4-BE49-F238E27FC236}">
                <a16:creationId xmlns:a16="http://schemas.microsoft.com/office/drawing/2014/main" id="{569D4045-26AA-E952-0FC1-A5B618CAC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6547" y="3838354"/>
            <a:ext cx="352541" cy="352541"/>
          </a:xfrm>
          <a:prstGeom prst="rect">
            <a:avLst/>
          </a:prstGeom>
        </p:spPr>
      </p:pic>
      <p:pic>
        <p:nvPicPr>
          <p:cNvPr id="30" name="그래픽 29" descr="갈매기형 화살표 단색으로 채워진">
            <a:extLst>
              <a:ext uri="{FF2B5EF4-FFF2-40B4-BE49-F238E27FC236}">
                <a16:creationId xmlns:a16="http://schemas.microsoft.com/office/drawing/2014/main" id="{B491278D-9DF5-3516-1A86-D639527078B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042817" y="4167210"/>
            <a:ext cx="540000" cy="1800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A84177-0646-E580-B3CF-15E594F012E6}"/>
              </a:ext>
            </a:extLst>
          </p:cNvPr>
          <p:cNvSpPr/>
          <p:nvPr/>
        </p:nvSpPr>
        <p:spPr>
          <a:xfrm>
            <a:off x="7292198" y="5427088"/>
            <a:ext cx="3953071" cy="594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차기작</a:t>
            </a: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설계 방향성 제안</a:t>
            </a:r>
            <a:endParaRPr kumimoji="1" lang="ko-Kore-KR" altLang="en-US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3C9767FC-E41E-E939-8898-F346A25F35FD}"/>
              </a:ext>
            </a:extLst>
          </p:cNvPr>
          <p:cNvCxnSpPr/>
          <p:nvPr/>
        </p:nvCxnSpPr>
        <p:spPr>
          <a:xfrm>
            <a:off x="7235221" y="6064387"/>
            <a:ext cx="409982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3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7" y="-1348"/>
            <a:ext cx="7760485" cy="10800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BE4F6C4-88C1-C3C6-C443-DAC1DC89BB02}"/>
              </a:ext>
            </a:extLst>
          </p:cNvPr>
          <p:cNvSpPr txBox="1">
            <a:spLocks/>
          </p:cNvSpPr>
          <p:nvPr/>
        </p:nvSpPr>
        <p:spPr>
          <a:xfrm>
            <a:off x="590688" y="767909"/>
            <a:ext cx="7760485" cy="503828"/>
          </a:xfrm>
          <a:prstGeom prst="rect">
            <a:avLst/>
          </a:prstGeom>
        </p:spPr>
        <p:txBody>
          <a:bodyPr lIns="109728" tIns="109728" rIns="109728" bIns="9144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ore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1.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연도별 게임 트렌드 변화</a:t>
            </a:r>
            <a:r>
              <a:rPr lang="en-US" altLang="ko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– 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장르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305B7-AC66-B77F-0882-B06FFE3E1A8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2253" y="1772069"/>
            <a:ext cx="6300224" cy="414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164B5E-1713-C0B7-B828-628BDFC83B91}"/>
              </a:ext>
            </a:extLst>
          </p:cNvPr>
          <p:cNvSpPr/>
          <p:nvPr/>
        </p:nvSpPr>
        <p:spPr>
          <a:xfrm>
            <a:off x="6096000" y="3647247"/>
            <a:ext cx="479461" cy="104908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71BC0F-E61C-F34C-1828-D9C1A83A31C7}"/>
              </a:ext>
            </a:extLst>
          </p:cNvPr>
          <p:cNvSpPr/>
          <p:nvPr/>
        </p:nvSpPr>
        <p:spPr>
          <a:xfrm>
            <a:off x="7031812" y="1815464"/>
            <a:ext cx="4760331" cy="3693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결과 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A19900-26AC-250A-858D-BCFBF52BE503}"/>
              </a:ext>
            </a:extLst>
          </p:cNvPr>
          <p:cNvSpPr/>
          <p:nvPr/>
        </p:nvSpPr>
        <p:spPr>
          <a:xfrm>
            <a:off x="7031812" y="2193527"/>
            <a:ext cx="4760331" cy="226545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액션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슈팅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스포츠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RPG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게임 상위권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2015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기준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6700,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6400,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4200,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3700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*억원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해에 따라 양의 차이는 있으나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상위권 변화 없음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퍼즐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전략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시뮬레이션 게임 하위권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2015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기준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69,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182,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420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*억원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4DEDD-D3E5-DEBA-6A50-366F9696F1E1}"/>
              </a:ext>
            </a:extLst>
          </p:cNvPr>
          <p:cNvSpPr/>
          <p:nvPr/>
        </p:nvSpPr>
        <p:spPr>
          <a:xfrm>
            <a:off x="6094290" y="5329907"/>
            <a:ext cx="479461" cy="22831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93AD1D9-B296-3577-4250-6D45A93D866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75461" y="2728526"/>
            <a:ext cx="477751" cy="144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3C1E1D4-88F2-BE9C-0560-C8E1F7A1649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573751" y="3731550"/>
            <a:ext cx="479461" cy="171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다리꼴[T] 26">
            <a:extLst>
              <a:ext uri="{FF2B5EF4-FFF2-40B4-BE49-F238E27FC236}">
                <a16:creationId xmlns:a16="http://schemas.microsoft.com/office/drawing/2014/main" id="{74DE0C66-058E-0030-6FC0-3B382C5FD30D}"/>
              </a:ext>
            </a:extLst>
          </p:cNvPr>
          <p:cNvSpPr/>
          <p:nvPr/>
        </p:nvSpPr>
        <p:spPr>
          <a:xfrm rot="10800000">
            <a:off x="7027280" y="4458984"/>
            <a:ext cx="4788000" cy="53499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0FA3E9-0086-56B1-E361-49034F955578}"/>
              </a:ext>
            </a:extLst>
          </p:cNvPr>
          <p:cNvSpPr/>
          <p:nvPr/>
        </p:nvSpPr>
        <p:spPr>
          <a:xfrm>
            <a:off x="7207559" y="5108591"/>
            <a:ext cx="4348378" cy="594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액션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슈팅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스포츠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RPG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중 장르 </a:t>
            </a:r>
            <a:r>
              <a:rPr kumimoji="1" lang="ko-KR" altLang="en-US" sz="1600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택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권장</a:t>
            </a:r>
            <a:endParaRPr kumimoji="1" lang="ko-Kore-KR" altLang="en-US" sz="16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729D0477-C2D8-3BBB-FE0B-8E5C15FFF144}"/>
              </a:ext>
            </a:extLst>
          </p:cNvPr>
          <p:cNvCxnSpPr/>
          <p:nvPr/>
        </p:nvCxnSpPr>
        <p:spPr>
          <a:xfrm>
            <a:off x="7143244" y="5745890"/>
            <a:ext cx="450981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2797015-9C1E-38C7-10AC-66133F02BAF5}"/>
              </a:ext>
            </a:extLst>
          </p:cNvPr>
          <p:cNvSpPr/>
          <p:nvPr/>
        </p:nvSpPr>
        <p:spPr>
          <a:xfrm>
            <a:off x="7105954" y="5250099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741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연기 배경">
            <a:extLst>
              <a:ext uri="{FF2B5EF4-FFF2-40B4-BE49-F238E27FC236}">
                <a16:creationId xmlns:a16="http://schemas.microsoft.com/office/drawing/2014/main" id="{70C182F8-2CFC-AF29-98C2-755534F5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20376" r="27218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819579-2C6D-1476-85A6-E5740821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7" y="-1348"/>
            <a:ext cx="7760485" cy="10800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ore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Ⅲ</a:t>
            </a:r>
            <a:r>
              <a:rPr lang="en-US" altLang="ko-KR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r>
              <a:rPr lang="ko-KR" altLang="en-US" sz="2800" b="1" dirty="0">
                <a:solidFill>
                  <a:srgbClr val="333333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게임 매출 데이터 분석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BE4F6C4-88C1-C3C6-C443-DAC1DC89BB02}"/>
              </a:ext>
            </a:extLst>
          </p:cNvPr>
          <p:cNvSpPr txBox="1">
            <a:spLocks/>
          </p:cNvSpPr>
          <p:nvPr/>
        </p:nvSpPr>
        <p:spPr>
          <a:xfrm>
            <a:off x="590688" y="767909"/>
            <a:ext cx="7760485" cy="503828"/>
          </a:xfrm>
          <a:prstGeom prst="rect">
            <a:avLst/>
          </a:prstGeom>
        </p:spPr>
        <p:txBody>
          <a:bodyPr lIns="109728" tIns="109728" rIns="109728" bIns="9144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ore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 </a:t>
            </a:r>
            <a:r>
              <a:rPr lang="en-US" altLang="ko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1.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연도별 게임 트렌드 변화</a:t>
            </a:r>
            <a:r>
              <a:rPr lang="en-US" altLang="ko-KR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- </a:t>
            </a:r>
            <a:r>
              <a:rPr lang="ko-KR" altLang="en-US" sz="2800" dirty="0">
                <a:solidFill>
                  <a:srgbClr val="333333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플랫폼</a:t>
            </a:r>
            <a:endParaRPr kumimoji="1" lang="ko-Kore-KR" altLang="en-US" sz="2800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274ED5-757F-77AC-B11D-0EA3C71DD8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8" y="1738010"/>
            <a:ext cx="6300000" cy="414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70EED0-6A10-8290-2617-23D13ABC411D}"/>
              </a:ext>
            </a:extLst>
          </p:cNvPr>
          <p:cNvSpPr/>
          <p:nvPr/>
        </p:nvSpPr>
        <p:spPr>
          <a:xfrm>
            <a:off x="7031812" y="1815464"/>
            <a:ext cx="4760331" cy="3693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결과 </a:t>
            </a:r>
            <a:endParaRPr kumimoji="1" lang="ko-Kore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3E9C54-1E7B-FA4F-6551-AE79FC915587}"/>
              </a:ext>
            </a:extLst>
          </p:cNvPr>
          <p:cNvSpPr/>
          <p:nvPr/>
        </p:nvSpPr>
        <p:spPr>
          <a:xfrm>
            <a:off x="7031812" y="2193527"/>
            <a:ext cx="4760331" cy="226545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14~15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기준 </a:t>
            </a: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PS4, X-One 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강세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2015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기준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11520,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5442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*억원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새로운 플랫폼 개발에 따른 점진적 하향세 및 단종</a:t>
            </a:r>
            <a:endParaRPr kumimoji="1" lang="en-US" altLang="ko-KR"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</a:t>
            </a:r>
            <a:r>
              <a:rPr kumimoji="1" lang="ko-KR" altLang="en-US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시리즈의 매출 우위</a:t>
            </a:r>
            <a:endParaRPr kumimoji="1" lang="en-US" altLang="ko-KR" sz="20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동일 게임 다중 플랫폼 출시 * </a:t>
            </a:r>
            <a:r>
              <a:rPr kumimoji="1" lang="en-US" altLang="ko-KR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Call Of Duty, GTA </a:t>
            </a:r>
            <a:r>
              <a:rPr kumimoji="1"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등</a:t>
            </a:r>
            <a:endParaRPr kumimoji="1" lang="en-US" altLang="ko-KR" sz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사다리꼴[T] 7">
            <a:extLst>
              <a:ext uri="{FF2B5EF4-FFF2-40B4-BE49-F238E27FC236}">
                <a16:creationId xmlns:a16="http://schemas.microsoft.com/office/drawing/2014/main" id="{FB76068C-6CD7-5F6D-C761-F16EAE07B299}"/>
              </a:ext>
            </a:extLst>
          </p:cNvPr>
          <p:cNvSpPr/>
          <p:nvPr/>
        </p:nvSpPr>
        <p:spPr>
          <a:xfrm rot="10800000">
            <a:off x="7027280" y="4458984"/>
            <a:ext cx="4788000" cy="534996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051E60-476D-B9F4-24D4-72EDC9808286}"/>
              </a:ext>
            </a:extLst>
          </p:cNvPr>
          <p:cNvSpPr/>
          <p:nvPr/>
        </p:nvSpPr>
        <p:spPr>
          <a:xfrm>
            <a:off x="7207559" y="5108591"/>
            <a:ext cx="4348378" cy="594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게임 설계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개발 일정 고려 필요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사의 </a:t>
            </a:r>
            <a:r>
              <a:rPr kumimoji="1" lang="en-US" altLang="ko-KR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PS</a:t>
            </a:r>
            <a:r>
              <a:rPr kumimoji="1" lang="ko-KR" altLang="en-US" sz="16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권장  </a:t>
            </a:r>
            <a:endParaRPr kumimoji="1" lang="ko-Kore-KR" altLang="en-US" sz="16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230B97D-3A41-630A-B94B-643E55805BAF}"/>
              </a:ext>
            </a:extLst>
          </p:cNvPr>
          <p:cNvCxnSpPr/>
          <p:nvPr/>
        </p:nvCxnSpPr>
        <p:spPr>
          <a:xfrm>
            <a:off x="7143244" y="5745890"/>
            <a:ext cx="450981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68A730-4542-C37B-E833-540359025D5F}"/>
              </a:ext>
            </a:extLst>
          </p:cNvPr>
          <p:cNvSpPr/>
          <p:nvPr/>
        </p:nvSpPr>
        <p:spPr>
          <a:xfrm>
            <a:off x="6096000" y="2703035"/>
            <a:ext cx="479461" cy="252296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08EB831-FB6B-B936-2991-84FD2BBAC3F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575461" y="2703035"/>
            <a:ext cx="451819" cy="126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037F168E-EAF4-1A18-CF6C-6CF5087E6073}"/>
              </a:ext>
            </a:extLst>
          </p:cNvPr>
          <p:cNvSpPr/>
          <p:nvPr/>
        </p:nvSpPr>
        <p:spPr>
          <a:xfrm>
            <a:off x="1978151" y="5226001"/>
            <a:ext cx="360000" cy="3600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AE2048C-E4C8-0508-B99E-B4494D7DB0BC}"/>
              </a:ext>
            </a:extLst>
          </p:cNvPr>
          <p:cNvSpPr/>
          <p:nvPr/>
        </p:nvSpPr>
        <p:spPr>
          <a:xfrm>
            <a:off x="5202935" y="5275904"/>
            <a:ext cx="360000" cy="3600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89C6D8FF-5E42-CCBC-7DFE-B34C6B929C1B}"/>
              </a:ext>
            </a:extLst>
          </p:cNvPr>
          <p:cNvCxnSpPr>
            <a:cxnSpLocks/>
            <a:stCxn id="19" idx="6"/>
            <a:endCxn id="7" idx="1"/>
          </p:cNvCxnSpPr>
          <p:nvPr/>
        </p:nvCxnSpPr>
        <p:spPr>
          <a:xfrm flipV="1">
            <a:off x="2338151" y="3326256"/>
            <a:ext cx="4693661" cy="207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32A02AF-1F6F-A4B2-141C-03F358F2D835}"/>
              </a:ext>
            </a:extLst>
          </p:cNvPr>
          <p:cNvCxnSpPr>
            <a:cxnSpLocks/>
            <a:stCxn id="22" idx="6"/>
            <a:endCxn id="7" idx="1"/>
          </p:cNvCxnSpPr>
          <p:nvPr/>
        </p:nvCxnSpPr>
        <p:spPr>
          <a:xfrm flipV="1">
            <a:off x="5562935" y="3326256"/>
            <a:ext cx="1468877" cy="21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38BB73E6-B0FF-6120-9393-AE614C57EAD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575461" y="3707075"/>
            <a:ext cx="451819" cy="25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C805E236-3A95-FA40-3637-0AA4C4B12948}"/>
              </a:ext>
            </a:extLst>
          </p:cNvPr>
          <p:cNvSpPr/>
          <p:nvPr/>
        </p:nvSpPr>
        <p:spPr>
          <a:xfrm>
            <a:off x="6976646" y="5222390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563621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6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880</Words>
  <Application>Microsoft Macintosh PowerPoint</Application>
  <PresentationFormat>와이드스크린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Microsoft GothicNeo</vt:lpstr>
      <vt:lpstr>Microsoft GothicNeo Light</vt:lpstr>
      <vt:lpstr>NanumGothic</vt:lpstr>
      <vt:lpstr>NanumSquare Bold</vt:lpstr>
      <vt:lpstr>Arial</vt:lpstr>
      <vt:lpstr>Avenir Next LT Pro</vt:lpstr>
      <vt:lpstr>Chalkduster</vt:lpstr>
      <vt:lpstr>PrismaticVTI</vt:lpstr>
      <vt:lpstr>국내외 게임 매출 데이터 분석을 통한 차기작 설계 방향성 제안</vt:lpstr>
      <vt:lpstr>Contents</vt:lpstr>
      <vt:lpstr>  Ⅰ. 당사 현황 분석</vt:lpstr>
      <vt:lpstr>Contents</vt:lpstr>
      <vt:lpstr>   Ⅱ. 국내/외 게임 출시 뉴스 및 트렌드 분석 </vt:lpstr>
      <vt:lpstr>Contents</vt:lpstr>
      <vt:lpstr>   Ⅲ. 게임 매출 데이터 분석</vt:lpstr>
      <vt:lpstr>   Ⅲ. 게임 매출 데이터 분석</vt:lpstr>
      <vt:lpstr>   Ⅲ. 게임 매출 데이터 분석</vt:lpstr>
      <vt:lpstr>   Ⅲ. 게임 매출 데이터 분석</vt:lpstr>
      <vt:lpstr>   Ⅲ. 게임 매출 데이터 분석</vt:lpstr>
      <vt:lpstr>   Ⅲ. 게임 매출 데이터 분석</vt:lpstr>
      <vt:lpstr>Contents</vt:lpstr>
      <vt:lpstr>   Ⅳ. 차기작 설계 방향성 제안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 1분기 게임 개발 방향 제안</dc:title>
  <dc:creator>윤현웅</dc:creator>
  <cp:lastModifiedBy>윤현웅</cp:lastModifiedBy>
  <cp:revision>23</cp:revision>
  <dcterms:created xsi:type="dcterms:W3CDTF">2022-11-01T10:48:50Z</dcterms:created>
  <dcterms:modified xsi:type="dcterms:W3CDTF">2022-11-03T08:54:16Z</dcterms:modified>
</cp:coreProperties>
</file>