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4/22/2020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4/22/2020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4/22/2020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D72B-17F7-4584-B1EA-377D5A2FB2EF}"/>
              </a:ext>
            </a:extLst>
          </p:cNvPr>
          <p:cNvSpPr>
            <a:spLocks noGrp="1"/>
          </p:cNvSpPr>
          <p:nvPr>
            <p:ph type="ctrTitle"/>
          </p:nvPr>
        </p:nvSpPr>
        <p:spPr/>
        <p:txBody>
          <a:bodyPr/>
          <a:lstStyle/>
          <a:p>
            <a:r>
              <a:rPr lang="en-US" dirty="0"/>
              <a:t>Intro to Dynamic Programming</a:t>
            </a:r>
          </a:p>
        </p:txBody>
      </p:sp>
      <p:sp>
        <p:nvSpPr>
          <p:cNvPr id="3" name="Subtitle 2">
            <a:extLst>
              <a:ext uri="{FF2B5EF4-FFF2-40B4-BE49-F238E27FC236}">
                <a16:creationId xmlns:a16="http://schemas.microsoft.com/office/drawing/2014/main" id="{69DE69E4-7506-4FB5-B924-EB6A29C40AF0}"/>
              </a:ext>
            </a:extLst>
          </p:cNvPr>
          <p:cNvSpPr>
            <a:spLocks noGrp="1"/>
          </p:cNvSpPr>
          <p:nvPr>
            <p:ph type="subTitle" idx="1"/>
          </p:nvPr>
        </p:nvSpPr>
        <p:spPr/>
        <p:txBody>
          <a:bodyPr/>
          <a:lstStyle/>
          <a:p>
            <a:r>
              <a:rPr lang="en-US" dirty="0"/>
              <a:t>By Eric Zhang</a:t>
            </a:r>
          </a:p>
        </p:txBody>
      </p:sp>
    </p:spTree>
    <p:extLst>
      <p:ext uri="{BB962C8B-B14F-4D97-AF65-F5344CB8AC3E}">
        <p14:creationId xmlns:p14="http://schemas.microsoft.com/office/powerpoint/2010/main" val="165127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D872-7B20-4A00-8404-0FDF10AE966E}"/>
              </a:ext>
            </a:extLst>
          </p:cNvPr>
          <p:cNvSpPr>
            <a:spLocks noGrp="1"/>
          </p:cNvSpPr>
          <p:nvPr>
            <p:ph type="title"/>
          </p:nvPr>
        </p:nvSpPr>
        <p:spPr>
          <a:xfrm>
            <a:off x="1072141" y="581252"/>
            <a:ext cx="10058400" cy="1609344"/>
          </a:xfrm>
        </p:spPr>
        <p:txBody>
          <a:bodyPr/>
          <a:lstStyle/>
          <a:p>
            <a:r>
              <a:rPr lang="en-US" dirty="0"/>
              <a:t>Dynamic Programming</a:t>
            </a:r>
          </a:p>
        </p:txBody>
      </p:sp>
      <p:sp>
        <p:nvSpPr>
          <p:cNvPr id="3" name="Content Placeholder 2">
            <a:extLst>
              <a:ext uri="{FF2B5EF4-FFF2-40B4-BE49-F238E27FC236}">
                <a16:creationId xmlns:a16="http://schemas.microsoft.com/office/drawing/2014/main" id="{972AAEDE-2DB2-4F3C-AB7F-753A44C301D3}"/>
              </a:ext>
            </a:extLst>
          </p:cNvPr>
          <p:cNvSpPr>
            <a:spLocks noGrp="1"/>
          </p:cNvSpPr>
          <p:nvPr>
            <p:ph idx="1"/>
          </p:nvPr>
        </p:nvSpPr>
        <p:spPr/>
        <p:txBody>
          <a:bodyPr/>
          <a:lstStyle/>
          <a:p>
            <a:r>
              <a:rPr lang="en-US" i="1" dirty="0"/>
              <a:t>Dynamic Programming </a:t>
            </a:r>
            <a:r>
              <a:rPr lang="en-US" dirty="0"/>
              <a:t>is a general algorithm design technique, that is both a mathematical optimization method and a computer programming method. You can think of it as a technique for solving problems defined by recurrences with overlapping subproblems.</a:t>
            </a:r>
          </a:p>
          <a:p>
            <a:r>
              <a:rPr lang="en-US" i="1" dirty="0"/>
              <a:t>EXAMPLE:</a:t>
            </a:r>
          </a:p>
          <a:p>
            <a:pPr lvl="2"/>
            <a:r>
              <a:rPr lang="en-US" i="1" dirty="0"/>
              <a:t>Fibonacci sequence</a:t>
            </a:r>
          </a:p>
          <a:p>
            <a:pPr lvl="4"/>
            <a:r>
              <a:rPr lang="en-US" dirty="0"/>
              <a:t>Using dynamic programming in the calculation of the </a:t>
            </a:r>
            <a:r>
              <a:rPr lang="en-US" i="1" dirty="0"/>
              <a:t>n</a:t>
            </a:r>
            <a:r>
              <a:rPr lang="en-US" dirty="0"/>
              <a:t>th member of the Fibonacci sequence improves its performance greatly. Below is a naïve implementation.</a:t>
            </a:r>
          </a:p>
          <a:p>
            <a:pPr lvl="5"/>
            <a:endParaRPr lang="en-US" i="1" dirty="0"/>
          </a:p>
        </p:txBody>
      </p:sp>
      <p:sp>
        <p:nvSpPr>
          <p:cNvPr id="4" name="Rectangle 1">
            <a:extLst>
              <a:ext uri="{FF2B5EF4-FFF2-40B4-BE49-F238E27FC236}">
                <a16:creationId xmlns:a16="http://schemas.microsoft.com/office/drawing/2014/main" id="{47E869D6-7BC6-4A17-9904-2D5594BF4ACA}"/>
              </a:ext>
            </a:extLst>
          </p:cNvPr>
          <p:cNvSpPr>
            <a:spLocks noChangeArrowheads="1"/>
          </p:cNvSpPr>
          <p:nvPr/>
        </p:nvSpPr>
        <p:spPr bwMode="auto">
          <a:xfrm>
            <a:off x="2353112" y="4667405"/>
            <a:ext cx="7670334" cy="2462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r>
              <a:rPr kumimoji="0" lang="en-US" altLang="en-US" sz="1000" b="1" i="0" u="none" strike="noStrike" cap="none" normalizeH="0" baseline="0" dirty="0">
                <a:ln>
                  <a:noFill/>
                </a:ln>
                <a:solidFill>
                  <a:srgbClr val="000000"/>
                </a:solidFill>
                <a:effectLst/>
                <a:latin typeface="Courier New" panose="02070309020205020404" pitchFamily="49" charset="0"/>
              </a:rPr>
              <a:t>if</a:t>
            </a:r>
            <a:r>
              <a:rPr kumimoji="0" lang="en-US" altLang="en-US" sz="1000" b="0" i="0" u="none" strike="noStrike" cap="none" normalizeH="0" baseline="0" dirty="0">
                <a:ln>
                  <a:noFill/>
                </a:ln>
                <a:solidFill>
                  <a:srgbClr val="000000"/>
                </a:solidFill>
                <a:effectLst/>
                <a:latin typeface="Courier New" panose="02070309020205020404" pitchFamily="49" charset="0"/>
              </a:rPr>
              <a:t> n &lt;= 1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fib(n − 1) + fib(n − 2)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2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1768-CEC1-43A8-BD41-D8F52430B2F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087BCFD-FA62-4E14-8F43-32414E04C777}"/>
              </a:ext>
            </a:extLst>
          </p:cNvPr>
          <p:cNvSpPr>
            <a:spLocks noGrp="1"/>
          </p:cNvSpPr>
          <p:nvPr>
            <p:ph idx="1"/>
          </p:nvPr>
        </p:nvSpPr>
        <p:spPr/>
        <p:txBody>
          <a:bodyPr/>
          <a:lstStyle/>
          <a:p>
            <a:r>
              <a:rPr lang="en-US" dirty="0"/>
              <a:t>Notice that if we call, say fib(5), or fib(</a:t>
            </a:r>
            <a:r>
              <a:rPr lang="en-US" i="1" dirty="0"/>
              <a:t>n</a:t>
            </a:r>
            <a:r>
              <a:rPr lang="en-US" dirty="0"/>
              <a:t>th), we produce a call tree that calls the function on the same value many different times…</a:t>
            </a:r>
          </a:p>
          <a:p>
            <a:r>
              <a:rPr lang="en-US" dirty="0"/>
              <a:t>For example:</a:t>
            </a:r>
          </a:p>
          <a:p>
            <a:endParaRPr lang="en-US" dirty="0"/>
          </a:p>
          <a:p>
            <a:endParaRPr lang="en-US" dirty="0"/>
          </a:p>
          <a:p>
            <a:endParaRPr lang="en-US" dirty="0"/>
          </a:p>
          <a:p>
            <a:r>
              <a:rPr lang="en-US" dirty="0"/>
              <a:t>As you can see in this call tree, we can already tell that this algorithm </a:t>
            </a:r>
            <a:r>
              <a:rPr lang="en-US" b="1" i="1" dirty="0"/>
              <a:t>without dynamic programming</a:t>
            </a:r>
            <a:r>
              <a:rPr lang="en-US" dirty="0"/>
              <a:t>, is inefficient because we are recomputing number that we already compute repeatedly. This will lead to exponential time algorithm.</a:t>
            </a:r>
          </a:p>
        </p:txBody>
      </p:sp>
      <p:sp>
        <p:nvSpPr>
          <p:cNvPr id="4" name="Rectangle 1">
            <a:extLst>
              <a:ext uri="{FF2B5EF4-FFF2-40B4-BE49-F238E27FC236}">
                <a16:creationId xmlns:a16="http://schemas.microsoft.com/office/drawing/2014/main" id="{BE733661-5D33-40FA-AC27-610FCFD22137}"/>
              </a:ext>
            </a:extLst>
          </p:cNvPr>
          <p:cNvSpPr>
            <a:spLocks noChangeArrowheads="1"/>
          </p:cNvSpPr>
          <p:nvPr/>
        </p:nvSpPr>
        <p:spPr bwMode="auto">
          <a:xfrm>
            <a:off x="1778466" y="3097678"/>
            <a:ext cx="9412448" cy="13715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Courier New" panose="02070309020205020404" pitchFamily="49" charset="0"/>
              </a:rPr>
              <a:t>fib(5)</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000000"/>
                </a:solidFill>
                <a:effectLst/>
                <a:latin typeface="Courier New" panose="02070309020205020404" pitchFamily="49" charset="0"/>
              </a:rPr>
              <a:t>fib(4) + fib(3)</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dirty="0">
                <a:ln>
                  <a:noFill/>
                </a:ln>
                <a:solidFill>
                  <a:srgbClr val="000000"/>
                </a:solidFill>
                <a:effectLst/>
                <a:latin typeface="Courier New" panose="02070309020205020404" pitchFamily="49" charset="0"/>
              </a:rPr>
              <a:t>(fib(3) + fib(2)) + (fib(2)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000000"/>
                </a:solidFill>
                <a:effectLst/>
                <a:latin typeface="Courier New" panose="02070309020205020404" pitchFamily="49" charset="0"/>
              </a:rPr>
              <a:t>((fib(2) + fib(1)) + (fib(1) + fib(0))) + ((fib(1) + fib(0))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0" i="0" u="none" strike="noStrike" cap="none" normalizeH="0" baseline="0" dirty="0">
                <a:ln>
                  <a:noFill/>
                </a:ln>
                <a:solidFill>
                  <a:srgbClr val="000000"/>
                </a:solidFill>
                <a:effectLst/>
                <a:latin typeface="Courier New" panose="02070309020205020404" pitchFamily="49" charset="0"/>
              </a:rPr>
              <a:t>(((fib(1) + fib(0)) + fib(1)) + (fib(1) + fib(0))) + ((fib(1) + fib(0))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4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F20C-2793-4DF5-B8C8-56041A45C45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6DD13B4-ECF4-4DB1-9FAC-647758E97843}"/>
              </a:ext>
            </a:extLst>
          </p:cNvPr>
          <p:cNvSpPr>
            <a:spLocks noGrp="1"/>
          </p:cNvSpPr>
          <p:nvPr>
            <p:ph idx="1"/>
          </p:nvPr>
        </p:nvSpPr>
        <p:spPr/>
        <p:txBody>
          <a:bodyPr>
            <a:normAutofit lnSpcReduction="10000"/>
          </a:bodyPr>
          <a:lstStyle/>
          <a:p>
            <a:r>
              <a:rPr lang="en-US" dirty="0"/>
              <a:t>How will we make this efficient again? It’s simple but requires a bit of thinking. We can certainly use a map to store compute result, something like a cache map. We cache each compute result into the map, and only compute value that aren’t computed yet.</a:t>
            </a:r>
          </a:p>
          <a:p>
            <a:r>
              <a:rPr lang="en-US" dirty="0"/>
              <a:t>For example: </a:t>
            </a:r>
          </a:p>
          <a:p>
            <a:endParaRPr lang="en-US" dirty="0"/>
          </a:p>
          <a:p>
            <a:endParaRPr lang="en-US" dirty="0"/>
          </a:p>
          <a:p>
            <a:endParaRPr lang="en-US" dirty="0"/>
          </a:p>
          <a:p>
            <a:r>
              <a:rPr lang="en-US" dirty="0"/>
              <a:t>As you can see in this implementation, we are saving values that are already been calculated, and this is called </a:t>
            </a:r>
            <a:r>
              <a:rPr lang="en-US" i="1" dirty="0"/>
              <a:t>memoization. </a:t>
            </a:r>
            <a:r>
              <a:rPr lang="en-US" dirty="0"/>
              <a:t>This is also known as top-down approach, since we first break the problem into subproblems and then calculate the store values.</a:t>
            </a:r>
          </a:p>
          <a:p>
            <a:endParaRPr lang="en-US" dirty="0"/>
          </a:p>
        </p:txBody>
      </p:sp>
      <p:sp>
        <p:nvSpPr>
          <p:cNvPr id="4" name="Rectangle 1">
            <a:extLst>
              <a:ext uri="{FF2B5EF4-FFF2-40B4-BE49-F238E27FC236}">
                <a16:creationId xmlns:a16="http://schemas.microsoft.com/office/drawing/2014/main" id="{18748ACC-3CB0-4DCB-B9F0-07F15B8D017E}"/>
              </a:ext>
            </a:extLst>
          </p:cNvPr>
          <p:cNvSpPr>
            <a:spLocks noChangeArrowheads="1"/>
          </p:cNvSpPr>
          <p:nvPr/>
        </p:nvSpPr>
        <p:spPr bwMode="auto">
          <a:xfrm>
            <a:off x="3347208" y="3715917"/>
            <a:ext cx="4647426" cy="86177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m :=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(0 → 0, 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 </a:t>
            </a:r>
            <a:r>
              <a:rPr kumimoji="0" lang="en-US" altLang="en-US" sz="1000" b="1" i="1" u="none" strike="noStrike" cap="none" normalizeH="0" baseline="0" dirty="0">
                <a:ln>
                  <a:noFill/>
                </a:ln>
                <a:solidFill>
                  <a:srgbClr val="000000"/>
                </a:solidFill>
                <a:effectLst/>
                <a:latin typeface="Courier New" panose="02070309020205020404" pitchFamily="49" charset="0"/>
              </a:rPr>
              <a:t>key</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is not in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rPr>
              <a:t>m m[n] := fib(n − 1) + fib(n − 2)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m[n]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69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BB30-BF64-47F4-87DF-7E76B155C152}"/>
              </a:ext>
            </a:extLst>
          </p:cNvPr>
          <p:cNvSpPr>
            <a:spLocks noGrp="1"/>
          </p:cNvSpPr>
          <p:nvPr>
            <p:ph type="title"/>
          </p:nvPr>
        </p:nvSpPr>
        <p:spPr/>
        <p:txBody>
          <a:bodyPr/>
          <a:lstStyle/>
          <a:p>
            <a:r>
              <a:rPr lang="en-US" dirty="0"/>
              <a:t>Top-down Approach</a:t>
            </a:r>
          </a:p>
        </p:txBody>
      </p:sp>
      <p:sp>
        <p:nvSpPr>
          <p:cNvPr id="3" name="Content Placeholder 2">
            <a:extLst>
              <a:ext uri="{FF2B5EF4-FFF2-40B4-BE49-F238E27FC236}">
                <a16:creationId xmlns:a16="http://schemas.microsoft.com/office/drawing/2014/main" id="{9E929E98-202D-44A8-BE4F-85D637ACDC42}"/>
              </a:ext>
            </a:extLst>
          </p:cNvPr>
          <p:cNvSpPr>
            <a:spLocks noGrp="1"/>
          </p:cNvSpPr>
          <p:nvPr>
            <p:ph idx="1"/>
          </p:nvPr>
        </p:nvSpPr>
        <p:spPr>
          <a:xfrm>
            <a:off x="1069848" y="1937857"/>
            <a:ext cx="10058400" cy="4234343"/>
          </a:xfrm>
        </p:spPr>
        <p:txBody>
          <a:bodyPr>
            <a:normAutofit lnSpcReduction="10000"/>
          </a:bodyPr>
          <a:lstStyle/>
          <a:p>
            <a:r>
              <a:rPr lang="en-US" dirty="0"/>
              <a:t>You can think of top-down approach as storing immediate result and caching them in a map.</a:t>
            </a:r>
          </a:p>
          <a:p>
            <a:r>
              <a:rPr lang="en-US" dirty="0"/>
              <a:t>For example:  </a:t>
            </a:r>
          </a:p>
          <a:p>
            <a:pPr marL="0" indent="0">
              <a:buNone/>
            </a:pPr>
            <a:endParaRPr lang="en-US" dirty="0"/>
          </a:p>
          <a:p>
            <a:endParaRPr lang="en-US" dirty="0"/>
          </a:p>
          <a:p>
            <a:r>
              <a:rPr lang="en-US" dirty="0"/>
              <a:t>In this example we are using top-down approach, and you can think of top-down approach as memoization. Memoization ensures that a function doesn’t run for the same inputs more than once by keeping a records of results for the given inputs. This will not only speed up performance in the code, but it will make your life easier.</a:t>
            </a:r>
          </a:p>
          <a:p>
            <a:r>
              <a:rPr lang="en-US" dirty="0"/>
              <a:t>Memoziation is a common strategy for dynamic programming problems, which are problems where the solution is composed of solutions to the same problem with smaller inputs.</a:t>
            </a:r>
          </a:p>
        </p:txBody>
      </p:sp>
      <p:sp>
        <p:nvSpPr>
          <p:cNvPr id="4" name="Rectangle 1">
            <a:extLst>
              <a:ext uri="{FF2B5EF4-FFF2-40B4-BE49-F238E27FC236}">
                <a16:creationId xmlns:a16="http://schemas.microsoft.com/office/drawing/2014/main" id="{53470C22-30DA-459C-A9F3-3B7530CE6722}"/>
              </a:ext>
            </a:extLst>
          </p:cNvPr>
          <p:cNvSpPr>
            <a:spLocks noChangeArrowheads="1"/>
          </p:cNvSpPr>
          <p:nvPr/>
        </p:nvSpPr>
        <p:spPr bwMode="auto">
          <a:xfrm>
            <a:off x="1610686" y="2905834"/>
            <a:ext cx="8970628" cy="86177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m :=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(0 → 0, 1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 </a:t>
            </a:r>
            <a:r>
              <a:rPr kumimoji="0" lang="en-US" altLang="en-US" sz="1000" b="1" i="1" u="none" strike="noStrike" cap="none" normalizeH="0" baseline="0" dirty="0">
                <a:ln>
                  <a:noFill/>
                </a:ln>
                <a:solidFill>
                  <a:srgbClr val="000000"/>
                </a:solidFill>
                <a:effectLst/>
                <a:latin typeface="Courier New" panose="02070309020205020404" pitchFamily="49" charset="0"/>
              </a:rPr>
              <a:t>key</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is not in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rPr>
              <a:t>m m[n] := fib(n − 1) + fib(n − 2)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m[n]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33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4C26-C10E-479C-B24B-C49B2783B343}"/>
              </a:ext>
            </a:extLst>
          </p:cNvPr>
          <p:cNvSpPr>
            <a:spLocks noGrp="1"/>
          </p:cNvSpPr>
          <p:nvPr>
            <p:ph type="title"/>
          </p:nvPr>
        </p:nvSpPr>
        <p:spPr/>
        <p:txBody>
          <a:bodyPr/>
          <a:lstStyle/>
          <a:p>
            <a:r>
              <a:rPr lang="en-US" dirty="0"/>
              <a:t>Bottom-up Approach </a:t>
            </a:r>
          </a:p>
        </p:txBody>
      </p:sp>
      <p:sp>
        <p:nvSpPr>
          <p:cNvPr id="3" name="Content Placeholder 2">
            <a:extLst>
              <a:ext uri="{FF2B5EF4-FFF2-40B4-BE49-F238E27FC236}">
                <a16:creationId xmlns:a16="http://schemas.microsoft.com/office/drawing/2014/main" id="{DEC2C905-9889-4FF7-8184-82D7D68D1400}"/>
              </a:ext>
            </a:extLst>
          </p:cNvPr>
          <p:cNvSpPr>
            <a:spLocks noGrp="1"/>
          </p:cNvSpPr>
          <p:nvPr>
            <p:ph idx="1"/>
          </p:nvPr>
        </p:nvSpPr>
        <p:spPr>
          <a:xfrm>
            <a:off x="1069848" y="2121408"/>
            <a:ext cx="10058400" cy="4251960"/>
          </a:xfrm>
        </p:spPr>
        <p:txBody>
          <a:bodyPr>
            <a:normAutofit fontScale="85000" lnSpcReduction="20000"/>
          </a:bodyPr>
          <a:lstStyle/>
          <a:p>
            <a:r>
              <a:rPr lang="en-US" dirty="0"/>
              <a:t>Bottom up approach is really like top-down approach but this time we are going from the bottom to the top, instead of starting from the top to bottom.</a:t>
            </a:r>
          </a:p>
          <a:p>
            <a:r>
              <a:rPr lang="en-US" dirty="0"/>
              <a:t>For example:</a:t>
            </a:r>
          </a:p>
          <a:p>
            <a:endParaRPr lang="en-US" dirty="0"/>
          </a:p>
          <a:p>
            <a:endParaRPr lang="en-US" dirty="0"/>
          </a:p>
          <a:p>
            <a:endParaRPr lang="en-US" dirty="0"/>
          </a:p>
          <a:p>
            <a:endParaRPr lang="en-US" dirty="0"/>
          </a:p>
          <a:p>
            <a:endParaRPr lang="en-US" dirty="0"/>
          </a:p>
          <a:p>
            <a:r>
              <a:rPr lang="en-US" dirty="0"/>
              <a:t>In both examples, we only calculate fib(2) one time, and then use it to calculate both fib(4) and fib(3), instead of computing it every time either of them is evaluated. In this </a:t>
            </a:r>
            <a:r>
              <a:rPr lang="en-US" b="1" dirty="0"/>
              <a:t>bottom-up </a:t>
            </a:r>
            <a:r>
              <a:rPr lang="en-US" dirty="0"/>
              <a:t>approach, we calculate the smaller values of fib first, then build larger values from them. This method also uses O(n) time since it contains repeats n – 1 times, but it will only take constant (O(1)) space, in contrast to the top-down approach which requires O(n) space to store the map.</a:t>
            </a:r>
          </a:p>
          <a:p>
            <a:r>
              <a:rPr lang="en-US" dirty="0"/>
              <a:t>Going </a:t>
            </a:r>
            <a:r>
              <a:rPr lang="en-US" b="1" dirty="0"/>
              <a:t>bottom-up</a:t>
            </a:r>
            <a:r>
              <a:rPr lang="en-US" dirty="0"/>
              <a:t> is a way to avoid recursion, saving the memory cost that recursion incurs when it builds up the </a:t>
            </a:r>
            <a:r>
              <a:rPr lang="en-US" b="1" dirty="0"/>
              <a:t>call stack</a:t>
            </a:r>
            <a:r>
              <a:rPr lang="en-US" dirty="0"/>
              <a:t>.</a:t>
            </a:r>
          </a:p>
        </p:txBody>
      </p:sp>
      <p:sp>
        <p:nvSpPr>
          <p:cNvPr id="4" name="Rectangle 1">
            <a:extLst>
              <a:ext uri="{FF2B5EF4-FFF2-40B4-BE49-F238E27FC236}">
                <a16:creationId xmlns:a16="http://schemas.microsoft.com/office/drawing/2014/main" id="{78C21DFA-99D5-495A-9D6B-CF283A4A753B}"/>
              </a:ext>
            </a:extLst>
          </p:cNvPr>
          <p:cNvSpPr>
            <a:spLocks noChangeArrowheads="1"/>
          </p:cNvSpPr>
          <p:nvPr/>
        </p:nvSpPr>
        <p:spPr bwMode="auto">
          <a:xfrm>
            <a:off x="2878821" y="2878191"/>
            <a:ext cx="6434357" cy="163121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a:t>
            </a:r>
            <a:r>
              <a:rPr kumimoji="0" lang="en-US" altLang="en-US" sz="1000" b="0" i="0" u="none" strike="noStrike" cap="none" normalizeH="0" baseline="0" dirty="0">
                <a:ln>
                  <a:noFill/>
                </a:ln>
                <a:solidFill>
                  <a:srgbClr val="000000"/>
                </a:solidFill>
                <a:effectLst/>
                <a:latin typeface="Courier New" panose="02070309020205020404" pitchFamily="49" charset="0"/>
              </a:rPr>
              <a:t> n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		var</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0,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repeat</a:t>
            </a:r>
            <a:r>
              <a:rPr kumimoji="0" lang="en-US" altLang="en-US" sz="1000" b="0" i="0" u="none" strike="noStrike" cap="none" normalizeH="0" baseline="0" dirty="0">
                <a:ln>
                  <a:noFill/>
                </a:ln>
                <a:solidFill>
                  <a:srgbClr val="000000"/>
                </a:solidFill>
                <a:effectLst/>
                <a:latin typeface="Courier New" panose="02070309020205020404" pitchFamily="49" charset="0"/>
              </a:rPr>
              <a:t> n − 1 </a:t>
            </a:r>
            <a:r>
              <a:rPr kumimoji="0" lang="en-US" altLang="en-US" sz="1000" b="1" i="0" u="none" strike="noStrike" cap="none" normalizeH="0" baseline="0" dirty="0">
                <a:ln>
                  <a:noFill/>
                </a:ln>
                <a:solidFill>
                  <a:srgbClr val="000000"/>
                </a:solidFill>
                <a:effectLst/>
                <a:latin typeface="Courier New" panose="02070309020205020404" pitchFamily="49" charset="0"/>
              </a:rPr>
              <a:t>times</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1" u="none" strike="noStrike" cap="none" normalizeH="0" baseline="0" dirty="0">
                <a:ln>
                  <a:noFill/>
                </a:ln>
                <a:solidFill>
                  <a:srgbClr val="000000"/>
                </a:solidFill>
                <a:effectLst/>
                <a:latin typeface="Courier New" panose="02070309020205020404" pitchFamily="49" charset="0"/>
              </a:rPr>
              <a:t>// loop is skipped if n = 1</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newFib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newFib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25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CB7-1756-437C-AFE8-6ABB809260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AB5001-C799-4CA4-8AF4-6D00C285EF1D}"/>
              </a:ext>
            </a:extLst>
          </p:cNvPr>
          <p:cNvSpPr>
            <a:spLocks noGrp="1"/>
          </p:cNvSpPr>
          <p:nvPr>
            <p:ph idx="1"/>
          </p:nvPr>
        </p:nvSpPr>
        <p:spPr/>
        <p:txBody>
          <a:bodyPr/>
          <a:lstStyle/>
          <a:p>
            <a:r>
              <a:rPr lang="en-US" dirty="0"/>
              <a:t>As you can already see using dynamic programming will greatly increase performance to your algorithm, and you should think of using either </a:t>
            </a:r>
            <a:r>
              <a:rPr lang="en-US" b="1" dirty="0"/>
              <a:t>top-down</a:t>
            </a:r>
            <a:r>
              <a:rPr lang="en-US" dirty="0"/>
              <a:t> or </a:t>
            </a:r>
            <a:r>
              <a:rPr lang="en-US" b="1" dirty="0"/>
              <a:t>bottom-up</a:t>
            </a:r>
            <a:r>
              <a:rPr lang="en-US" dirty="0"/>
              <a:t> approach. </a:t>
            </a:r>
          </a:p>
          <a:p>
            <a:r>
              <a:rPr lang="en-US" dirty="0"/>
              <a:t>There are other technique like dynamic programming, such as divide and conquer. </a:t>
            </a:r>
          </a:p>
          <a:p>
            <a:r>
              <a:rPr lang="en-US" dirty="0"/>
              <a:t>In most dynamic programming question are usually done in recursive solution, meaning it will call itself multiple time to solve its sub problems. </a:t>
            </a:r>
          </a:p>
        </p:txBody>
      </p:sp>
    </p:spTree>
    <p:extLst>
      <p:ext uri="{BB962C8B-B14F-4D97-AF65-F5344CB8AC3E}">
        <p14:creationId xmlns:p14="http://schemas.microsoft.com/office/powerpoint/2010/main" val="3256945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62</TotalTime>
  <Words>926</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Courier New</vt:lpstr>
      <vt:lpstr>Georgia</vt:lpstr>
      <vt:lpstr>Trebuchet MS</vt:lpstr>
      <vt:lpstr>Wingdings</vt:lpstr>
      <vt:lpstr>Wood Type</vt:lpstr>
      <vt:lpstr>Intro to Dynamic Programming</vt:lpstr>
      <vt:lpstr>Dynamic Programming</vt:lpstr>
      <vt:lpstr>Continue…</vt:lpstr>
      <vt:lpstr>Continue…</vt:lpstr>
      <vt:lpstr>Top-down Approach</vt:lpstr>
      <vt:lpstr>Bottom-up Approach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Dynamic Programming</dc:title>
  <dc:creator>ericzhang128@gmail.com</dc:creator>
  <cp:lastModifiedBy>ericzhang128@gmail.com</cp:lastModifiedBy>
  <cp:revision>18</cp:revision>
  <dcterms:created xsi:type="dcterms:W3CDTF">2020-04-15T14:09:49Z</dcterms:created>
  <dcterms:modified xsi:type="dcterms:W3CDTF">2020-04-22T15:03:58Z</dcterms:modified>
</cp:coreProperties>
</file>