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0287000" cx="18288000"/>
  <p:notesSz cx="6858000" cy="9144000"/>
  <p:embeddedFontLst>
    <p:embeddedFont>
      <p:font typeface="Inter"/>
      <p:bold r:id="rId18"/>
      <p:boldItalic r:id="rId19"/>
    </p:embeddedFont>
    <p:embeddedFont>
      <p:font typeface="Open Sans SemiBold"/>
      <p:regular r:id="rId20"/>
      <p:bold r:id="rId21"/>
      <p:italic r:id="rId22"/>
      <p:boldItalic r:id="rId23"/>
    </p:embeddedFont>
    <p:embeddedFont>
      <p:font typeface="Open Sans"/>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ipkF8GSLRyII7+o8v2l0+UyVeZ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SemiBold-regular.fntdata"/><Relationship Id="rId22" Type="http://schemas.openxmlformats.org/officeDocument/2006/relationships/font" Target="fonts/OpenSansSemiBold-italic.fntdata"/><Relationship Id="rId21" Type="http://schemas.openxmlformats.org/officeDocument/2006/relationships/font" Target="fonts/OpenSansSemiBold-bold.fntdata"/><Relationship Id="rId24" Type="http://schemas.openxmlformats.org/officeDocument/2006/relationships/font" Target="fonts/OpenSans-bold.fntdata"/><Relationship Id="rId23" Type="http://schemas.openxmlformats.org/officeDocument/2006/relationships/font" Target="fonts/OpenSans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Inter-boldItalic.fntdata"/><Relationship Id="rId1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d9705fdb5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2d9705fdb5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9705fdb5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g2d9705fdb5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70042276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3700422766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943bf8565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d943bf8565_0_2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943bf856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d943bf8565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943bf856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2d943bf8565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witanddelight.com/2020/07/a-color-skeptics-guide-to-color-theory-in-design/" TargetMode="External"/><Relationship Id="rId4" Type="http://schemas.openxmlformats.org/officeDocument/2006/relationships/hyperlink" Target="https://css-tricks.com/snippets/css/a-guide-to-flexbox/" TargetMode="External"/><Relationship Id="rId11" Type="http://schemas.openxmlformats.org/officeDocument/2006/relationships/hyperlink" Target="https://fonts.google.com/specimen/Shafarik" TargetMode="External"/><Relationship Id="rId10" Type="http://schemas.openxmlformats.org/officeDocument/2006/relationships/hyperlink" Target="https://fonts.google.com/specimen/Monomakh?query=Monomak" TargetMode="External"/><Relationship Id="rId12" Type="http://schemas.openxmlformats.org/officeDocument/2006/relationships/hyperlink" Target="https://fonts.google.com/specimen/Teko?query=Teko" TargetMode="External"/><Relationship Id="rId9" Type="http://schemas.openxmlformats.org/officeDocument/2006/relationships/hyperlink" Target="https://fonts.google.com/specimen/Phudu" TargetMode="External"/><Relationship Id="rId5" Type="http://schemas.openxmlformats.org/officeDocument/2006/relationships/hyperlink" Target="https://www.apple.com/" TargetMode="External"/><Relationship Id="rId6" Type="http://schemas.openxmlformats.org/officeDocument/2006/relationships/hyperlink" Target="http://awwwards.com/sites/martin-ukhanov-portfolio" TargetMode="External"/><Relationship Id="rId7" Type="http://schemas.openxmlformats.org/officeDocument/2006/relationships/hyperlink" Target="https://www.pinterest.com/pin/1005428685562817402/" TargetMode="External"/><Relationship Id="rId8" Type="http://schemas.openxmlformats.org/officeDocument/2006/relationships/hyperlink" Target="https://www.pinterest.com/pin/100542868556281802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83" name="Shape 83"/>
        <p:cNvGrpSpPr/>
        <p:nvPr/>
      </p:nvGrpSpPr>
      <p:grpSpPr>
        <a:xfrm>
          <a:off x="0" y="0"/>
          <a:ext cx="0" cy="0"/>
          <a:chOff x="0" y="0"/>
          <a:chExt cx="0" cy="0"/>
        </a:xfrm>
      </p:grpSpPr>
      <p:grpSp>
        <p:nvGrpSpPr>
          <p:cNvPr id="84" name="Google Shape;84;p1"/>
          <p:cNvGrpSpPr/>
          <p:nvPr/>
        </p:nvGrpSpPr>
        <p:grpSpPr>
          <a:xfrm>
            <a:off x="0" y="-144662"/>
            <a:ext cx="18288118" cy="1173367"/>
            <a:chOff x="0" y="-38100"/>
            <a:chExt cx="4816592" cy="309033"/>
          </a:xfrm>
        </p:grpSpPr>
        <p:sp>
          <p:nvSpPr>
            <p:cNvPr id="85" name="Google Shape;85;p1"/>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86" name="Google Shape;86;p1"/>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87" name="Google Shape;87;p1"/>
          <p:cNvSpPr txBox="1"/>
          <p:nvPr/>
        </p:nvSpPr>
        <p:spPr>
          <a:xfrm>
            <a:off x="9625031" y="2502679"/>
            <a:ext cx="6597458" cy="3106133"/>
          </a:xfrm>
          <a:prstGeom prst="rect">
            <a:avLst/>
          </a:prstGeom>
          <a:noFill/>
          <a:ln>
            <a:noFill/>
          </a:ln>
        </p:spPr>
        <p:txBody>
          <a:bodyPr anchorCtr="0" anchor="t" bIns="0" lIns="0" spcFirstLastPara="1" rIns="0" wrap="square" tIns="0">
            <a:spAutoFit/>
          </a:bodyPr>
          <a:lstStyle/>
          <a:p>
            <a:pPr indent="0" lvl="0" marL="0" marR="0" rtl="0" algn="l">
              <a:lnSpc>
                <a:spcPct val="110995"/>
              </a:lnSpc>
              <a:spcBef>
                <a:spcPts val="0"/>
              </a:spcBef>
              <a:spcAft>
                <a:spcPts val="0"/>
              </a:spcAft>
              <a:buNone/>
            </a:pPr>
            <a:r>
              <a:rPr b="1" i="0" lang="en-US" sz="10932" u="none" cap="none" strike="noStrike">
                <a:solidFill>
                  <a:srgbClr val="FFFFFF"/>
                </a:solidFill>
                <a:latin typeface="Inter"/>
                <a:ea typeface="Inter"/>
                <a:cs typeface="Inter"/>
                <a:sym typeface="Inter"/>
              </a:rPr>
              <a:t>My Portfolio</a:t>
            </a:r>
            <a:endParaRPr/>
          </a:p>
        </p:txBody>
      </p:sp>
      <p:cxnSp>
        <p:nvCxnSpPr>
          <p:cNvPr id="88" name="Google Shape;88;p1"/>
          <p:cNvCxnSpPr/>
          <p:nvPr/>
        </p:nvCxnSpPr>
        <p:spPr>
          <a:xfrm>
            <a:off x="12218472" y="3323377"/>
            <a:ext cx="6492240" cy="0"/>
          </a:xfrm>
          <a:prstGeom prst="straightConnector1">
            <a:avLst/>
          </a:prstGeom>
          <a:noFill/>
          <a:ln cap="flat" cmpd="sng" w="19050">
            <a:solidFill>
              <a:srgbClr val="FFFFFF"/>
            </a:solidFill>
            <a:prstDash val="solid"/>
            <a:round/>
            <a:headEnd len="sm" w="sm" type="none"/>
            <a:tailEnd len="sm" w="sm" type="none"/>
          </a:ln>
        </p:spPr>
      </p:cxnSp>
      <p:sp>
        <p:nvSpPr>
          <p:cNvPr id="89" name="Google Shape;89;p1"/>
          <p:cNvSpPr txBox="1"/>
          <p:nvPr/>
        </p:nvSpPr>
        <p:spPr>
          <a:xfrm>
            <a:off x="17086919" y="9614430"/>
            <a:ext cx="809760" cy="197971"/>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 01</a:t>
            </a:r>
            <a:endParaRPr/>
          </a:p>
        </p:txBody>
      </p:sp>
      <p:sp>
        <p:nvSpPr>
          <p:cNvPr id="90" name="Google Shape;90;p1"/>
          <p:cNvSpPr txBox="1"/>
          <p:nvPr/>
        </p:nvSpPr>
        <p:spPr>
          <a:xfrm>
            <a:off x="9625031" y="6209187"/>
            <a:ext cx="7017300" cy="665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a:ea typeface="Open Sans"/>
                <a:cs typeface="Open Sans"/>
                <a:sym typeface="Open Sans"/>
              </a:rPr>
              <a:t>For the Intro to Web Development DM-UY 2193 class I will be making my </a:t>
            </a:r>
            <a:r>
              <a:rPr lang="en-US" sz="1800">
                <a:solidFill>
                  <a:srgbClr val="FFFFFF"/>
                </a:solidFill>
                <a:latin typeface="Open Sans"/>
                <a:ea typeface="Open Sans"/>
                <a:cs typeface="Open Sans"/>
                <a:sym typeface="Open Sans"/>
              </a:rPr>
              <a:t>portfolio</a:t>
            </a:r>
            <a:r>
              <a:rPr lang="en-US" sz="1800">
                <a:solidFill>
                  <a:srgbClr val="FFFFFF"/>
                </a:solidFill>
                <a:latin typeface="Open Sans"/>
                <a:ea typeface="Open Sans"/>
                <a:cs typeface="Open Sans"/>
                <a:sym typeface="Open Sans"/>
              </a:rPr>
              <a:t> for the midterm.</a:t>
            </a:r>
            <a:endParaRPr sz="1800">
              <a:solidFill>
                <a:srgbClr val="FFFFFF"/>
              </a:solidFill>
              <a:latin typeface="Open Sans"/>
              <a:ea typeface="Open Sans"/>
              <a:cs typeface="Open Sans"/>
              <a:sym typeface="Open Sans"/>
            </a:endParaRPr>
          </a:p>
        </p:txBody>
      </p:sp>
      <p:sp>
        <p:nvSpPr>
          <p:cNvPr id="91" name="Google Shape;91;p1"/>
          <p:cNvSpPr txBox="1"/>
          <p:nvPr/>
        </p:nvSpPr>
        <p:spPr>
          <a:xfrm>
            <a:off x="418146" y="34797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pic>
        <p:nvPicPr>
          <p:cNvPr id="92" name="Google Shape;92;p1"/>
          <p:cNvPicPr preferRelativeResize="0"/>
          <p:nvPr/>
        </p:nvPicPr>
        <p:blipFill>
          <a:blip r:embed="rId3">
            <a:alphaModFix/>
          </a:blip>
          <a:stretch>
            <a:fillRect/>
          </a:stretch>
        </p:blipFill>
        <p:spPr>
          <a:xfrm>
            <a:off x="152400" y="1181106"/>
            <a:ext cx="6715123" cy="89534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232" name="Shape 232"/>
        <p:cNvGrpSpPr/>
        <p:nvPr/>
      </p:nvGrpSpPr>
      <p:grpSpPr>
        <a:xfrm>
          <a:off x="0" y="0"/>
          <a:ext cx="0" cy="0"/>
          <a:chOff x="0" y="0"/>
          <a:chExt cx="0" cy="0"/>
        </a:xfrm>
      </p:grpSpPr>
      <p:sp>
        <p:nvSpPr>
          <p:cNvPr id="233" name="Google Shape;233;p9"/>
          <p:cNvSpPr txBox="1"/>
          <p:nvPr/>
        </p:nvSpPr>
        <p:spPr>
          <a:xfrm>
            <a:off x="10773101" y="1965588"/>
            <a:ext cx="6738300" cy="9234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1" lang="en-US" sz="6000">
                <a:solidFill>
                  <a:srgbClr val="FFFFFF"/>
                </a:solidFill>
                <a:latin typeface="Inter"/>
                <a:ea typeface="Inter"/>
                <a:cs typeface="Inter"/>
                <a:sym typeface="Inter"/>
              </a:rPr>
              <a:t>&lt;h1&gt;</a:t>
            </a:r>
            <a:r>
              <a:rPr b="1" i="0" lang="en-US" sz="6000" u="none" cap="none" strike="noStrike">
                <a:solidFill>
                  <a:srgbClr val="FFFFFF"/>
                </a:solidFill>
                <a:latin typeface="Inter"/>
                <a:ea typeface="Inter"/>
                <a:cs typeface="Inter"/>
                <a:sym typeface="Inter"/>
              </a:rPr>
              <a:t>Contact&lt;h1&gt;</a:t>
            </a:r>
            <a:endParaRPr/>
          </a:p>
        </p:txBody>
      </p:sp>
      <p:cxnSp>
        <p:nvCxnSpPr>
          <p:cNvPr id="234" name="Google Shape;234;p9"/>
          <p:cNvCxnSpPr/>
          <p:nvPr/>
        </p:nvCxnSpPr>
        <p:spPr>
          <a:xfrm>
            <a:off x="10773095" y="2975155"/>
            <a:ext cx="1402200" cy="0"/>
          </a:xfrm>
          <a:prstGeom prst="straightConnector1">
            <a:avLst/>
          </a:prstGeom>
          <a:noFill/>
          <a:ln cap="flat" cmpd="sng" w="19050">
            <a:solidFill>
              <a:srgbClr val="FFFFFF"/>
            </a:solidFill>
            <a:prstDash val="solid"/>
            <a:round/>
            <a:headEnd len="sm" w="sm" type="none"/>
            <a:tailEnd len="sm" w="sm" type="none"/>
          </a:ln>
        </p:spPr>
      </p:cxnSp>
      <p:sp>
        <p:nvSpPr>
          <p:cNvPr id="235" name="Google Shape;235;p9"/>
          <p:cNvSpPr/>
          <p:nvPr/>
        </p:nvSpPr>
        <p:spPr>
          <a:xfrm>
            <a:off x="10773100" y="3582588"/>
            <a:ext cx="358235" cy="287605"/>
          </a:xfrm>
          <a:custGeom>
            <a:rect b="b" l="l" r="r" t="t"/>
            <a:pathLst>
              <a:path extrusionOk="0" h="226016" w="226016">
                <a:moveTo>
                  <a:pt x="0" y="0"/>
                </a:moveTo>
                <a:lnTo>
                  <a:pt x="226016" y="0"/>
                </a:lnTo>
                <a:lnTo>
                  <a:pt x="226016" y="226016"/>
                </a:lnTo>
                <a:lnTo>
                  <a:pt x="0" y="226016"/>
                </a:lnTo>
                <a:lnTo>
                  <a:pt x="0" y="0"/>
                </a:lnTo>
                <a:close/>
              </a:path>
            </a:pathLst>
          </a:custGeom>
          <a:blipFill rotWithShape="1">
            <a:blip r:embed="rId3">
              <a:alphaModFix/>
            </a:blip>
            <a:stretch>
              <a:fillRect b="0" l="0" r="0" t="0"/>
            </a:stretch>
          </a:blipFill>
          <a:ln>
            <a:noFill/>
          </a:ln>
        </p:spPr>
      </p:sp>
      <p:sp>
        <p:nvSpPr>
          <p:cNvPr id="236" name="Google Shape;236;p9"/>
          <p:cNvSpPr txBox="1"/>
          <p:nvPr/>
        </p:nvSpPr>
        <p:spPr>
          <a:xfrm>
            <a:off x="11182981" y="3622563"/>
            <a:ext cx="3560100" cy="277200"/>
          </a:xfrm>
          <a:prstGeom prst="rect">
            <a:avLst/>
          </a:prstGeom>
          <a:noFill/>
          <a:ln>
            <a:noFill/>
          </a:ln>
        </p:spPr>
        <p:txBody>
          <a:bodyPr anchorCtr="0" anchor="t" bIns="0" lIns="0" spcFirstLastPara="1" rIns="0" wrap="square" tIns="0">
            <a:spAutoFit/>
          </a:bodyPr>
          <a:lstStyle/>
          <a:p>
            <a:pPr indent="0" lvl="0" marL="0" rtl="0" algn="l">
              <a:lnSpc>
                <a:spcPct val="140033"/>
              </a:lnSpc>
              <a:spcBef>
                <a:spcPts val="0"/>
              </a:spcBef>
              <a:spcAft>
                <a:spcPts val="0"/>
              </a:spcAft>
              <a:buClr>
                <a:schemeClr val="dk1"/>
              </a:buClr>
              <a:buFont typeface="Arial"/>
              <a:buNone/>
            </a:pPr>
            <a:r>
              <a:rPr lang="en-US" sz="1800">
                <a:solidFill>
                  <a:schemeClr val="lt1"/>
                </a:solidFill>
                <a:latin typeface="Open Sans"/>
                <a:ea typeface="Open Sans"/>
                <a:cs typeface="Open Sans"/>
                <a:sym typeface="Open Sans"/>
              </a:rPr>
              <a:t>&lt;p&gt; +1 1234567890 &lt;/p&gt;</a:t>
            </a:r>
            <a:endParaRPr sz="1800"/>
          </a:p>
        </p:txBody>
      </p:sp>
      <p:sp>
        <p:nvSpPr>
          <p:cNvPr id="237" name="Google Shape;237;p9"/>
          <p:cNvSpPr/>
          <p:nvPr/>
        </p:nvSpPr>
        <p:spPr>
          <a:xfrm>
            <a:off x="10773100" y="4251038"/>
            <a:ext cx="358235" cy="287605"/>
          </a:xfrm>
          <a:custGeom>
            <a:rect b="b" l="l" r="r" t="t"/>
            <a:pathLst>
              <a:path extrusionOk="0" h="226016" w="226016">
                <a:moveTo>
                  <a:pt x="0" y="0"/>
                </a:moveTo>
                <a:lnTo>
                  <a:pt x="226016" y="0"/>
                </a:lnTo>
                <a:lnTo>
                  <a:pt x="226016" y="226016"/>
                </a:lnTo>
                <a:lnTo>
                  <a:pt x="0" y="226016"/>
                </a:lnTo>
                <a:lnTo>
                  <a:pt x="0" y="0"/>
                </a:lnTo>
                <a:close/>
              </a:path>
            </a:pathLst>
          </a:custGeom>
          <a:blipFill rotWithShape="1">
            <a:blip r:embed="rId4">
              <a:alphaModFix/>
            </a:blip>
            <a:stretch>
              <a:fillRect b="0" l="0" r="0" t="0"/>
            </a:stretch>
          </a:blipFill>
          <a:ln>
            <a:noFill/>
          </a:ln>
        </p:spPr>
      </p:sp>
      <p:sp>
        <p:nvSpPr>
          <p:cNvPr id="238" name="Google Shape;238;p9"/>
          <p:cNvSpPr txBox="1"/>
          <p:nvPr/>
        </p:nvSpPr>
        <p:spPr>
          <a:xfrm>
            <a:off x="11182981" y="4302600"/>
            <a:ext cx="3560100" cy="277200"/>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lang="en-US" sz="1800">
                <a:solidFill>
                  <a:srgbClr val="FFFFFF"/>
                </a:solidFill>
                <a:latin typeface="Open Sans"/>
                <a:ea typeface="Open Sans"/>
                <a:cs typeface="Open Sans"/>
                <a:sym typeface="Open Sans"/>
              </a:rPr>
              <a:t>&lt;a href=””&gt;My Github&lt;/a&gt;</a:t>
            </a:r>
            <a:endParaRPr sz="1800"/>
          </a:p>
        </p:txBody>
      </p:sp>
      <p:sp>
        <p:nvSpPr>
          <p:cNvPr id="239" name="Google Shape;239;p9"/>
          <p:cNvSpPr/>
          <p:nvPr/>
        </p:nvSpPr>
        <p:spPr>
          <a:xfrm>
            <a:off x="10773100" y="4916397"/>
            <a:ext cx="358235" cy="287605"/>
          </a:xfrm>
          <a:custGeom>
            <a:rect b="b" l="l" r="r" t="t"/>
            <a:pathLst>
              <a:path extrusionOk="0" h="226016" w="226016">
                <a:moveTo>
                  <a:pt x="0" y="0"/>
                </a:moveTo>
                <a:lnTo>
                  <a:pt x="226016" y="0"/>
                </a:lnTo>
                <a:lnTo>
                  <a:pt x="226016" y="226015"/>
                </a:lnTo>
                <a:lnTo>
                  <a:pt x="0" y="226015"/>
                </a:lnTo>
                <a:lnTo>
                  <a:pt x="0" y="0"/>
                </a:lnTo>
                <a:close/>
              </a:path>
            </a:pathLst>
          </a:custGeom>
          <a:blipFill rotWithShape="1">
            <a:blip r:embed="rId5">
              <a:alphaModFix/>
            </a:blip>
            <a:stretch>
              <a:fillRect b="0" l="0" r="0" t="0"/>
            </a:stretch>
          </a:blipFill>
          <a:ln>
            <a:noFill/>
          </a:ln>
        </p:spPr>
      </p:sp>
      <p:sp>
        <p:nvSpPr>
          <p:cNvPr id="240" name="Google Shape;240;p9"/>
          <p:cNvSpPr txBox="1"/>
          <p:nvPr/>
        </p:nvSpPr>
        <p:spPr>
          <a:xfrm>
            <a:off x="11182973" y="4982613"/>
            <a:ext cx="4437900" cy="277200"/>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rPr lang="en-US" sz="1800">
                <a:solidFill>
                  <a:srgbClr val="FFFFFF"/>
                </a:solidFill>
                <a:latin typeface="Open Sans"/>
                <a:ea typeface="Open Sans"/>
                <a:cs typeface="Open Sans"/>
                <a:sym typeface="Open Sans"/>
              </a:rPr>
              <a:t>&lt;p&gt;</a:t>
            </a:r>
            <a:r>
              <a:rPr b="0" i="0" lang="en-US" sz="1800" u="none" cap="none" strike="noStrike">
                <a:solidFill>
                  <a:srgbClr val="FFFFFF"/>
                </a:solidFill>
                <a:latin typeface="Open Sans"/>
                <a:ea typeface="Open Sans"/>
                <a:cs typeface="Open Sans"/>
                <a:sym typeface="Open Sans"/>
              </a:rPr>
              <a:t>hello@</a:t>
            </a:r>
            <a:r>
              <a:rPr lang="en-US" sz="1800">
                <a:solidFill>
                  <a:srgbClr val="FFFFFF"/>
                </a:solidFill>
                <a:latin typeface="Open Sans"/>
                <a:ea typeface="Open Sans"/>
                <a:cs typeface="Open Sans"/>
                <a:sym typeface="Open Sans"/>
              </a:rPr>
              <a:t>email.com</a:t>
            </a:r>
            <a:r>
              <a:rPr b="0" i="0" lang="en-US" sz="1800" u="none" cap="none" strike="noStrike">
                <a:solidFill>
                  <a:srgbClr val="FFFFFF"/>
                </a:solidFill>
                <a:latin typeface="Open Sans"/>
                <a:ea typeface="Open Sans"/>
                <a:cs typeface="Open Sans"/>
                <a:sym typeface="Open Sans"/>
              </a:rPr>
              <a:t>&lt;/p&gt;</a:t>
            </a:r>
            <a:endParaRPr sz="1800"/>
          </a:p>
        </p:txBody>
      </p:sp>
      <p:sp>
        <p:nvSpPr>
          <p:cNvPr id="241" name="Google Shape;241;p9"/>
          <p:cNvSpPr/>
          <p:nvPr/>
        </p:nvSpPr>
        <p:spPr>
          <a:xfrm>
            <a:off x="10773100" y="5581754"/>
            <a:ext cx="358235" cy="287605"/>
          </a:xfrm>
          <a:custGeom>
            <a:rect b="b" l="l" r="r" t="t"/>
            <a:pathLst>
              <a:path extrusionOk="0" h="226016" w="226016">
                <a:moveTo>
                  <a:pt x="0" y="0"/>
                </a:moveTo>
                <a:lnTo>
                  <a:pt x="226016" y="0"/>
                </a:lnTo>
                <a:lnTo>
                  <a:pt x="226016" y="226016"/>
                </a:lnTo>
                <a:lnTo>
                  <a:pt x="0" y="226016"/>
                </a:lnTo>
                <a:lnTo>
                  <a:pt x="0" y="0"/>
                </a:lnTo>
                <a:close/>
              </a:path>
            </a:pathLst>
          </a:custGeom>
          <a:blipFill rotWithShape="1">
            <a:blip r:embed="rId6">
              <a:alphaModFix/>
            </a:blip>
            <a:stretch>
              <a:fillRect b="0" l="0" r="0" t="0"/>
            </a:stretch>
          </a:blipFill>
          <a:ln>
            <a:noFill/>
          </a:ln>
        </p:spPr>
      </p:sp>
      <p:sp>
        <p:nvSpPr>
          <p:cNvPr id="242" name="Google Shape;242;p9"/>
          <p:cNvSpPr txBox="1"/>
          <p:nvPr/>
        </p:nvSpPr>
        <p:spPr>
          <a:xfrm>
            <a:off x="11182965" y="5633307"/>
            <a:ext cx="3048300" cy="277200"/>
          </a:xfrm>
          <a:prstGeom prst="rect">
            <a:avLst/>
          </a:prstGeom>
          <a:noFill/>
          <a:ln>
            <a:noFill/>
          </a:ln>
        </p:spPr>
        <p:txBody>
          <a:bodyPr anchorCtr="0" anchor="t" bIns="0" lIns="0" spcFirstLastPara="1" rIns="0" wrap="square" tIns="0">
            <a:spAutoFit/>
          </a:bodyPr>
          <a:lstStyle/>
          <a:p>
            <a:pPr indent="0" lvl="0" marL="0" rtl="0" algn="l">
              <a:lnSpc>
                <a:spcPct val="140033"/>
              </a:lnSpc>
              <a:spcBef>
                <a:spcPts val="0"/>
              </a:spcBef>
              <a:spcAft>
                <a:spcPts val="0"/>
              </a:spcAft>
              <a:buClr>
                <a:schemeClr val="dk1"/>
              </a:buClr>
              <a:buFont typeface="Arial"/>
              <a:buNone/>
            </a:pPr>
            <a:r>
              <a:rPr lang="en-US" sz="1800">
                <a:solidFill>
                  <a:schemeClr val="lt1"/>
                </a:solidFill>
                <a:latin typeface="Open Sans"/>
                <a:ea typeface="Open Sans"/>
                <a:cs typeface="Open Sans"/>
                <a:sym typeface="Open Sans"/>
              </a:rPr>
              <a:t>&lt;p&gt; address &lt;/p&gt;</a:t>
            </a:r>
            <a:endParaRPr sz="1800"/>
          </a:p>
        </p:txBody>
      </p:sp>
      <p:sp>
        <p:nvSpPr>
          <p:cNvPr id="243" name="Google Shape;243;p9"/>
          <p:cNvSpPr txBox="1"/>
          <p:nvPr/>
        </p:nvSpPr>
        <p:spPr>
          <a:xfrm>
            <a:off x="10698395" y="3135131"/>
            <a:ext cx="56664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a:solidFill>
                  <a:srgbClr val="FFFFFF"/>
                </a:solidFill>
                <a:latin typeface="Open Sans"/>
                <a:ea typeface="Open Sans"/>
                <a:cs typeface="Open Sans"/>
                <a:sym typeface="Open Sans"/>
              </a:rPr>
              <a:t>&lt;p&gt;I will be accessible through the following contact methods&lt;p&gt;</a:t>
            </a:r>
            <a:endParaRPr>
              <a:solidFill>
                <a:srgbClr val="FFFFFF"/>
              </a:solidFill>
              <a:latin typeface="Open Sans"/>
              <a:ea typeface="Open Sans"/>
              <a:cs typeface="Open Sans"/>
              <a:sym typeface="Open Sans"/>
            </a:endParaRPr>
          </a:p>
        </p:txBody>
      </p:sp>
      <p:grpSp>
        <p:nvGrpSpPr>
          <p:cNvPr id="244" name="Google Shape;244;p9"/>
          <p:cNvGrpSpPr/>
          <p:nvPr/>
        </p:nvGrpSpPr>
        <p:grpSpPr>
          <a:xfrm>
            <a:off x="0" y="-144662"/>
            <a:ext cx="18288118" cy="1173367"/>
            <a:chOff x="0" y="-38100"/>
            <a:chExt cx="4816592" cy="309033"/>
          </a:xfrm>
        </p:grpSpPr>
        <p:sp>
          <p:nvSpPr>
            <p:cNvPr id="245" name="Google Shape;245;p9"/>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246" name="Google Shape;246;p9"/>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7" name="Google Shape;247;p9"/>
          <p:cNvSpPr txBox="1"/>
          <p:nvPr/>
        </p:nvSpPr>
        <p:spPr>
          <a:xfrm>
            <a:off x="15734528" y="394025"/>
            <a:ext cx="13524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My </a:t>
            </a:r>
            <a:r>
              <a:rPr i="0" lang="en-US" sz="1800" u="none" cap="none" strike="noStrike">
                <a:solidFill>
                  <a:srgbClr val="FFFFFF"/>
                </a:solidFill>
                <a:latin typeface="Open Sans SemiBold"/>
                <a:ea typeface="Open Sans SemiBold"/>
                <a:cs typeface="Open Sans SemiBold"/>
                <a:sym typeface="Open Sans SemiBold"/>
              </a:rPr>
              <a:t>Contact</a:t>
            </a:r>
            <a:endParaRPr sz="1800">
              <a:latin typeface="Open Sans SemiBold"/>
              <a:ea typeface="Open Sans SemiBold"/>
              <a:cs typeface="Open Sans SemiBold"/>
              <a:sym typeface="Open Sans SemiBold"/>
            </a:endParaRPr>
          </a:p>
        </p:txBody>
      </p:sp>
      <p:sp>
        <p:nvSpPr>
          <p:cNvPr id="248" name="Google Shape;248;p9"/>
          <p:cNvSpPr txBox="1"/>
          <p:nvPr/>
        </p:nvSpPr>
        <p:spPr>
          <a:xfrm>
            <a:off x="13059125" y="394025"/>
            <a:ext cx="8718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GitHub</a:t>
            </a:r>
            <a:endParaRPr sz="1800">
              <a:latin typeface="Open Sans SemiBold"/>
              <a:ea typeface="Open Sans SemiBold"/>
              <a:cs typeface="Open Sans SemiBold"/>
              <a:sym typeface="Open Sans SemiBold"/>
            </a:endParaRPr>
          </a:p>
        </p:txBody>
      </p:sp>
      <p:sp>
        <p:nvSpPr>
          <p:cNvPr id="249" name="Google Shape;249;p9"/>
          <p:cNvSpPr txBox="1"/>
          <p:nvPr/>
        </p:nvSpPr>
        <p:spPr>
          <a:xfrm>
            <a:off x="11601840"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Resume</a:t>
            </a:r>
            <a:endParaRPr sz="1800">
              <a:latin typeface="Open Sans SemiBold"/>
              <a:ea typeface="Open Sans SemiBold"/>
              <a:cs typeface="Open Sans SemiBold"/>
              <a:sym typeface="Open Sans SemiBold"/>
            </a:endParaRPr>
          </a:p>
        </p:txBody>
      </p:sp>
      <p:sp>
        <p:nvSpPr>
          <p:cNvPr id="250" name="Google Shape;250;p9"/>
          <p:cNvSpPr/>
          <p:nvPr/>
        </p:nvSpPr>
        <p:spPr>
          <a:xfrm>
            <a:off x="1978500" y="1324000"/>
            <a:ext cx="6046800" cy="8630100"/>
          </a:xfrm>
          <a:prstGeom prst="roundRect">
            <a:avLst>
              <a:gd fmla="val 16667" name="adj"/>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chemeClr val="lt1"/>
                </a:solidFill>
                <a:latin typeface="Calibri"/>
                <a:ea typeface="Calibri"/>
                <a:cs typeface="Calibri"/>
                <a:sym typeface="Calibri"/>
              </a:rPr>
              <a:t>&lt;img&gt;Image of NYC?&lt;/img&gt;</a:t>
            </a:r>
            <a:endParaRPr>
              <a:latin typeface="Calibri"/>
              <a:ea typeface="Calibri"/>
              <a:cs typeface="Calibri"/>
              <a:sym typeface="Calibri"/>
            </a:endParaRPr>
          </a:p>
        </p:txBody>
      </p:sp>
      <p:sp>
        <p:nvSpPr>
          <p:cNvPr id="251" name="Google Shape;251;p9"/>
          <p:cNvSpPr txBox="1"/>
          <p:nvPr/>
        </p:nvSpPr>
        <p:spPr>
          <a:xfrm>
            <a:off x="103459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US" sz="1800" u="none" cap="none" strike="noStrike">
                <a:solidFill>
                  <a:srgbClr val="FFFFFF"/>
                </a:solidFill>
                <a:latin typeface="Open Sans SemiBold"/>
                <a:ea typeface="Open Sans SemiBold"/>
                <a:cs typeface="Open Sans SemiBold"/>
                <a:sym typeface="Open Sans SemiBold"/>
              </a:rPr>
              <a:t>Home</a:t>
            </a:r>
            <a:endParaRPr sz="1800">
              <a:latin typeface="Open Sans SemiBold"/>
              <a:ea typeface="Open Sans SemiBold"/>
              <a:cs typeface="Open Sans SemiBold"/>
              <a:sym typeface="Open Sans SemiBold"/>
            </a:endParaRPr>
          </a:p>
        </p:txBody>
      </p:sp>
      <p:sp>
        <p:nvSpPr>
          <p:cNvPr id="252" name="Google Shape;252;p9"/>
          <p:cNvSpPr txBox="1"/>
          <p:nvPr/>
        </p:nvSpPr>
        <p:spPr>
          <a:xfrm>
            <a:off x="418149" y="347975"/>
            <a:ext cx="37293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&lt;h2&gt;</a:t>
            </a:r>
            <a:r>
              <a:rPr b="1" lang="en-US" sz="2400">
                <a:solidFill>
                  <a:srgbClr val="FFFFFF"/>
                </a:solidFill>
                <a:latin typeface="Open Sans"/>
                <a:ea typeface="Open Sans"/>
                <a:cs typeface="Open Sans"/>
                <a:sym typeface="Open Sans"/>
              </a:rPr>
              <a:t>Eric Zhao&lt;h2&gt;</a:t>
            </a:r>
            <a:endParaRPr b="1" sz="2400"/>
          </a:p>
        </p:txBody>
      </p:sp>
      <p:sp>
        <p:nvSpPr>
          <p:cNvPr id="253" name="Google Shape;253;p9"/>
          <p:cNvSpPr txBox="1"/>
          <p:nvPr/>
        </p:nvSpPr>
        <p:spPr>
          <a:xfrm>
            <a:off x="14409626"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Projects</a:t>
            </a:r>
            <a:endParaRPr sz="1800">
              <a:latin typeface="Open Sans SemiBold"/>
              <a:ea typeface="Open Sans SemiBold"/>
              <a:cs typeface="Open Sans SemiBold"/>
              <a:sym typeface="Open Sans SemiBold"/>
            </a:endParaRPr>
          </a:p>
        </p:txBody>
      </p:sp>
      <p:sp>
        <p:nvSpPr>
          <p:cNvPr id="254" name="Google Shape;254;p9"/>
          <p:cNvSpPr/>
          <p:nvPr/>
        </p:nvSpPr>
        <p:spPr>
          <a:xfrm>
            <a:off x="10698400" y="6848775"/>
            <a:ext cx="6046800" cy="2539800"/>
          </a:xfrm>
          <a:prstGeom prst="roundRect">
            <a:avLst>
              <a:gd fmla="val 16667" name="adj"/>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40033"/>
              </a:lnSpc>
              <a:spcBef>
                <a:spcPts val="0"/>
              </a:spcBef>
              <a:spcAft>
                <a:spcPts val="0"/>
              </a:spcAft>
              <a:buNone/>
            </a:pPr>
            <a:r>
              <a:rPr lang="en-US" sz="1800">
                <a:solidFill>
                  <a:schemeClr val="lt1"/>
                </a:solidFill>
                <a:latin typeface="Open Sans"/>
                <a:ea typeface="Open Sans"/>
                <a:cs typeface="Open Sans"/>
                <a:sym typeface="Open Sans"/>
              </a:rPr>
              <a:t>&lt;form&gt; Name, Email, Message, etc… &lt;/form&gt;</a:t>
            </a:r>
            <a:endParaRPr>
              <a:latin typeface="Calibri"/>
              <a:ea typeface="Calibri"/>
              <a:cs typeface="Calibri"/>
              <a:sym typeface="Calibri"/>
            </a:endParaRPr>
          </a:p>
        </p:txBody>
      </p:sp>
      <p:sp>
        <p:nvSpPr>
          <p:cNvPr id="255" name="Google Shape;255;p9"/>
          <p:cNvSpPr txBox="1"/>
          <p:nvPr/>
        </p:nvSpPr>
        <p:spPr>
          <a:xfrm>
            <a:off x="20794275" y="8083225"/>
            <a:ext cx="6583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256" name="Google Shape;256;p9"/>
          <p:cNvSpPr txBox="1"/>
          <p:nvPr/>
        </p:nvSpPr>
        <p:spPr>
          <a:xfrm>
            <a:off x="10882615" y="6493644"/>
            <a:ext cx="3048300" cy="277200"/>
          </a:xfrm>
          <a:prstGeom prst="rect">
            <a:avLst/>
          </a:prstGeom>
          <a:noFill/>
          <a:ln>
            <a:noFill/>
          </a:ln>
        </p:spPr>
        <p:txBody>
          <a:bodyPr anchorCtr="0" anchor="t" bIns="0" lIns="0" spcFirstLastPara="1" rIns="0" wrap="square" tIns="0">
            <a:spAutoFit/>
          </a:bodyPr>
          <a:lstStyle/>
          <a:p>
            <a:pPr indent="0" lvl="0" marL="0" rtl="0" algn="l">
              <a:lnSpc>
                <a:spcPct val="140033"/>
              </a:lnSpc>
              <a:spcBef>
                <a:spcPts val="0"/>
              </a:spcBef>
              <a:spcAft>
                <a:spcPts val="0"/>
              </a:spcAft>
              <a:buNone/>
            </a:pPr>
            <a:r>
              <a:rPr lang="en-US" sz="1800">
                <a:solidFill>
                  <a:schemeClr val="lt1"/>
                </a:solidFill>
                <a:latin typeface="Open Sans"/>
                <a:ea typeface="Open Sans"/>
                <a:cs typeface="Open Sans"/>
                <a:sym typeface="Open Sans"/>
              </a:rPr>
              <a:t>&lt;h2&gt; Send a message &lt;/h2&gt;</a:t>
            </a:r>
            <a:endParaRPr sz="1800"/>
          </a:p>
        </p:txBody>
      </p:sp>
      <p:sp>
        <p:nvSpPr>
          <p:cNvPr id="257" name="Google Shape;257;p9"/>
          <p:cNvSpPr txBox="1"/>
          <p:nvPr/>
        </p:nvSpPr>
        <p:spPr>
          <a:xfrm>
            <a:off x="10882626" y="9571228"/>
            <a:ext cx="3206700" cy="277200"/>
          </a:xfrm>
          <a:prstGeom prst="rect">
            <a:avLst/>
          </a:prstGeom>
          <a:noFill/>
          <a:ln>
            <a:noFill/>
          </a:ln>
        </p:spPr>
        <p:txBody>
          <a:bodyPr anchorCtr="0" anchor="t" bIns="0" lIns="0" spcFirstLastPara="1" rIns="0" wrap="square" tIns="0">
            <a:spAutoFit/>
          </a:bodyPr>
          <a:lstStyle/>
          <a:p>
            <a:pPr indent="0" lvl="0" marL="0" rtl="0" algn="l">
              <a:lnSpc>
                <a:spcPct val="140033"/>
              </a:lnSpc>
              <a:spcBef>
                <a:spcPts val="0"/>
              </a:spcBef>
              <a:spcAft>
                <a:spcPts val="0"/>
              </a:spcAft>
              <a:buNone/>
            </a:pPr>
            <a:r>
              <a:rPr lang="en-US" sz="1800">
                <a:solidFill>
                  <a:schemeClr val="lt1"/>
                </a:solidFill>
                <a:latin typeface="Open Sans"/>
                <a:ea typeface="Open Sans"/>
                <a:cs typeface="Open Sans"/>
                <a:sym typeface="Open Sans"/>
              </a:rPr>
              <a:t>&lt;</a:t>
            </a:r>
            <a:r>
              <a:rPr lang="en-US" sz="1800">
                <a:solidFill>
                  <a:schemeClr val="lt1"/>
                </a:solidFill>
                <a:latin typeface="Open Sans"/>
                <a:ea typeface="Open Sans"/>
                <a:cs typeface="Open Sans"/>
                <a:sym typeface="Open Sans"/>
              </a:rPr>
              <a:t>button</a:t>
            </a:r>
            <a:r>
              <a:rPr lang="en-US" sz="1800">
                <a:solidFill>
                  <a:schemeClr val="lt1"/>
                </a:solidFill>
                <a:latin typeface="Open Sans"/>
                <a:ea typeface="Open Sans"/>
                <a:cs typeface="Open Sans"/>
                <a:sym typeface="Open Sans"/>
              </a:rPr>
              <a:t>&gt;Send&lt;/</a:t>
            </a:r>
            <a:r>
              <a:rPr lang="en-US" sz="1800">
                <a:solidFill>
                  <a:schemeClr val="lt1"/>
                </a:solidFill>
                <a:latin typeface="Open Sans"/>
                <a:ea typeface="Open Sans"/>
                <a:cs typeface="Open Sans"/>
                <a:sym typeface="Open Sans"/>
              </a:rPr>
              <a:t>button</a:t>
            </a:r>
            <a:r>
              <a:rPr lang="en-US" sz="1800">
                <a:solidFill>
                  <a:schemeClr val="lt1"/>
                </a:solidFill>
                <a:latin typeface="Open Sans"/>
                <a:ea typeface="Open Sans"/>
                <a:cs typeface="Open Sans"/>
                <a:sym typeface="Open Sans"/>
              </a:rPr>
              <a:t>&gt;</a:t>
            </a:r>
            <a:endParaRPr sz="1800"/>
          </a:p>
        </p:txBody>
      </p:sp>
      <p:sp>
        <p:nvSpPr>
          <p:cNvPr id="258" name="Google Shape;258;p9"/>
          <p:cNvSpPr txBox="1"/>
          <p:nvPr/>
        </p:nvSpPr>
        <p:spPr>
          <a:xfrm>
            <a:off x="95362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259" name="Google Shape;259;p9"/>
          <p:cNvSpPr txBox="1"/>
          <p:nvPr/>
        </p:nvSpPr>
        <p:spPr>
          <a:xfrm>
            <a:off x="172174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263" name="Shape 263"/>
        <p:cNvGrpSpPr/>
        <p:nvPr/>
      </p:nvGrpSpPr>
      <p:grpSpPr>
        <a:xfrm>
          <a:off x="0" y="0"/>
          <a:ext cx="0" cy="0"/>
          <a:chOff x="0" y="0"/>
          <a:chExt cx="0" cy="0"/>
        </a:xfrm>
      </p:grpSpPr>
      <p:grpSp>
        <p:nvGrpSpPr>
          <p:cNvPr id="264" name="Google Shape;264;g2d9705fdb54_0_41"/>
          <p:cNvGrpSpPr/>
          <p:nvPr/>
        </p:nvGrpSpPr>
        <p:grpSpPr>
          <a:xfrm>
            <a:off x="0" y="-144662"/>
            <a:ext cx="18288118" cy="1173367"/>
            <a:chOff x="0" y="-38100"/>
            <a:chExt cx="4816592" cy="309033"/>
          </a:xfrm>
        </p:grpSpPr>
        <p:sp>
          <p:nvSpPr>
            <p:cNvPr id="265" name="Google Shape;265;g2d9705fdb54_0_41"/>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266" name="Google Shape;266;g2d9705fdb54_0_41"/>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7" name="Google Shape;267;g2d9705fdb54_0_41"/>
          <p:cNvSpPr txBox="1"/>
          <p:nvPr/>
        </p:nvSpPr>
        <p:spPr>
          <a:xfrm>
            <a:off x="17086919" y="9614430"/>
            <a:ext cx="809700" cy="184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a:t>
            </a:r>
            <a:r>
              <a:rPr b="1" lang="en-US" sz="1200">
                <a:solidFill>
                  <a:srgbClr val="FFFFFF"/>
                </a:solidFill>
                <a:latin typeface="Open Sans"/>
                <a:ea typeface="Open Sans"/>
                <a:cs typeface="Open Sans"/>
                <a:sym typeface="Open Sans"/>
              </a:rPr>
              <a:t>10</a:t>
            </a:r>
            <a:endParaRPr/>
          </a:p>
        </p:txBody>
      </p:sp>
      <p:sp>
        <p:nvSpPr>
          <p:cNvPr id="268" name="Google Shape;268;g2d9705fdb54_0_41"/>
          <p:cNvSpPr txBox="1"/>
          <p:nvPr/>
        </p:nvSpPr>
        <p:spPr>
          <a:xfrm>
            <a:off x="3761700" y="2681400"/>
            <a:ext cx="10764600" cy="52290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b="1" lang="en-US" sz="7200">
                <a:solidFill>
                  <a:srgbClr val="FFFFFF"/>
                </a:solidFill>
                <a:latin typeface="Inter"/>
                <a:ea typeface="Inter"/>
                <a:cs typeface="Inter"/>
                <a:sym typeface="Inter"/>
              </a:rPr>
              <a:t>Thank You For Listening</a:t>
            </a:r>
            <a:endParaRPr b="1" sz="72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t/>
            </a:r>
            <a:endParaRPr b="1" sz="60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rPr b="1" lang="en-US" sz="6000">
                <a:solidFill>
                  <a:srgbClr val="FFFFFF"/>
                </a:solidFill>
                <a:latin typeface="Inter"/>
                <a:ea typeface="Inter"/>
                <a:cs typeface="Inter"/>
                <a:sym typeface="Inter"/>
              </a:rPr>
              <a:t>Questions? </a:t>
            </a:r>
            <a:endParaRPr b="1" sz="60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t/>
            </a:r>
            <a:endParaRPr b="1" sz="60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rPr b="1" lang="en-US" sz="6000">
                <a:solidFill>
                  <a:srgbClr val="FFFFFF"/>
                </a:solidFill>
                <a:latin typeface="Inter"/>
                <a:ea typeface="Inter"/>
                <a:cs typeface="Inter"/>
                <a:sym typeface="Inter"/>
              </a:rPr>
              <a:t>Comments?</a:t>
            </a:r>
            <a:endParaRPr b="1" sz="6000">
              <a:solidFill>
                <a:srgbClr val="FFFFFF"/>
              </a:solidFill>
              <a:latin typeface="Inter"/>
              <a:ea typeface="Inter"/>
              <a:cs typeface="Inter"/>
              <a:sym typeface="Inter"/>
            </a:endParaRPr>
          </a:p>
        </p:txBody>
      </p:sp>
      <p:cxnSp>
        <p:nvCxnSpPr>
          <p:cNvPr id="269" name="Google Shape;269;g2d9705fdb54_0_41"/>
          <p:cNvCxnSpPr/>
          <p:nvPr/>
        </p:nvCxnSpPr>
        <p:spPr>
          <a:xfrm>
            <a:off x="1974253" y="3567605"/>
            <a:ext cx="14741400" cy="0"/>
          </a:xfrm>
          <a:prstGeom prst="straightConnector1">
            <a:avLst/>
          </a:prstGeom>
          <a:noFill/>
          <a:ln cap="flat" cmpd="sng" w="19050">
            <a:solidFill>
              <a:srgbClr val="FFFFFF"/>
            </a:solidFill>
            <a:prstDash val="solid"/>
            <a:round/>
            <a:headEnd len="sm" w="sm" type="none"/>
            <a:tailEnd len="sm" w="sm" type="none"/>
          </a:ln>
        </p:spPr>
      </p:cxnSp>
      <p:sp>
        <p:nvSpPr>
          <p:cNvPr id="270" name="Google Shape;270;g2d9705fdb54_0_41"/>
          <p:cNvSpPr txBox="1"/>
          <p:nvPr/>
        </p:nvSpPr>
        <p:spPr>
          <a:xfrm>
            <a:off x="1969361" y="3429007"/>
            <a:ext cx="5205300" cy="2772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271" name="Google Shape;271;g2d9705fdb54_0_41"/>
          <p:cNvSpPr txBox="1"/>
          <p:nvPr/>
        </p:nvSpPr>
        <p:spPr>
          <a:xfrm>
            <a:off x="418146" y="34797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275" name="Shape 275"/>
        <p:cNvGrpSpPr/>
        <p:nvPr/>
      </p:nvGrpSpPr>
      <p:grpSpPr>
        <a:xfrm>
          <a:off x="0" y="0"/>
          <a:ext cx="0" cy="0"/>
          <a:chOff x="0" y="0"/>
          <a:chExt cx="0" cy="0"/>
        </a:xfrm>
      </p:grpSpPr>
      <p:grpSp>
        <p:nvGrpSpPr>
          <p:cNvPr id="276" name="Google Shape;276;g2d9705fdb54_0_56"/>
          <p:cNvGrpSpPr/>
          <p:nvPr/>
        </p:nvGrpSpPr>
        <p:grpSpPr>
          <a:xfrm>
            <a:off x="0" y="-144662"/>
            <a:ext cx="18288118" cy="1173367"/>
            <a:chOff x="0" y="-38100"/>
            <a:chExt cx="4816592" cy="309033"/>
          </a:xfrm>
        </p:grpSpPr>
        <p:sp>
          <p:nvSpPr>
            <p:cNvPr id="277" name="Google Shape;277;g2d9705fdb54_0_56"/>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278" name="Google Shape;278;g2d9705fdb54_0_56"/>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9" name="Google Shape;279;g2d9705fdb54_0_56"/>
          <p:cNvSpPr txBox="1"/>
          <p:nvPr/>
        </p:nvSpPr>
        <p:spPr>
          <a:xfrm>
            <a:off x="17086919" y="9614430"/>
            <a:ext cx="809700" cy="184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a:t>
            </a:r>
            <a:r>
              <a:rPr b="1" lang="en-US" sz="1200">
                <a:solidFill>
                  <a:srgbClr val="FFFFFF"/>
                </a:solidFill>
                <a:latin typeface="Open Sans"/>
                <a:ea typeface="Open Sans"/>
                <a:cs typeface="Open Sans"/>
                <a:sym typeface="Open Sans"/>
              </a:rPr>
              <a:t>11</a:t>
            </a:r>
            <a:endParaRPr/>
          </a:p>
        </p:txBody>
      </p:sp>
      <p:sp>
        <p:nvSpPr>
          <p:cNvPr id="280" name="Google Shape;280;g2d9705fdb54_0_56"/>
          <p:cNvSpPr txBox="1"/>
          <p:nvPr/>
        </p:nvSpPr>
        <p:spPr>
          <a:xfrm>
            <a:off x="3761700" y="1028700"/>
            <a:ext cx="10764600" cy="1108200"/>
          </a:xfrm>
          <a:prstGeom prst="rect">
            <a:avLst/>
          </a:prstGeom>
          <a:noFill/>
          <a:ln>
            <a:noFill/>
          </a:ln>
        </p:spPr>
        <p:txBody>
          <a:bodyPr anchorCtr="0" anchor="t" bIns="0" lIns="0" spcFirstLastPara="1" rIns="0" wrap="square" tIns="0">
            <a:spAutoFit/>
          </a:bodyPr>
          <a:lstStyle/>
          <a:p>
            <a:pPr indent="0" lvl="0" marL="0" marR="0" rtl="0" algn="ctr">
              <a:lnSpc>
                <a:spcPct val="111000"/>
              </a:lnSpc>
              <a:spcBef>
                <a:spcPts val="0"/>
              </a:spcBef>
              <a:spcAft>
                <a:spcPts val="0"/>
              </a:spcAft>
              <a:buNone/>
            </a:pPr>
            <a:r>
              <a:rPr b="1" lang="en-US" sz="7200">
                <a:solidFill>
                  <a:srgbClr val="FFFFFF"/>
                </a:solidFill>
                <a:latin typeface="Inter"/>
                <a:ea typeface="Inter"/>
                <a:cs typeface="Inter"/>
                <a:sym typeface="Inter"/>
              </a:rPr>
              <a:t>Work Cited</a:t>
            </a:r>
            <a:endParaRPr b="1" sz="6000">
              <a:solidFill>
                <a:srgbClr val="FFFFFF"/>
              </a:solidFill>
              <a:latin typeface="Inter"/>
              <a:ea typeface="Inter"/>
              <a:cs typeface="Inter"/>
              <a:sym typeface="Inter"/>
            </a:endParaRPr>
          </a:p>
        </p:txBody>
      </p:sp>
      <p:sp>
        <p:nvSpPr>
          <p:cNvPr id="281" name="Google Shape;281;g2d9705fdb54_0_56"/>
          <p:cNvSpPr txBox="1"/>
          <p:nvPr/>
        </p:nvSpPr>
        <p:spPr>
          <a:xfrm>
            <a:off x="1969361" y="3429007"/>
            <a:ext cx="5205300" cy="2772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282" name="Google Shape;282;g2d9705fdb54_0_56"/>
          <p:cNvSpPr txBox="1"/>
          <p:nvPr/>
        </p:nvSpPr>
        <p:spPr>
          <a:xfrm>
            <a:off x="418146" y="34797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sp>
        <p:nvSpPr>
          <p:cNvPr id="283" name="Google Shape;283;g2d9705fdb54_0_56"/>
          <p:cNvSpPr txBox="1"/>
          <p:nvPr/>
        </p:nvSpPr>
        <p:spPr>
          <a:xfrm>
            <a:off x="653100" y="2136900"/>
            <a:ext cx="16981800" cy="73506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1" lang="en-US" sz="1800">
                <a:solidFill>
                  <a:srgbClr val="FFF2CC"/>
                </a:solidFill>
                <a:latin typeface="Inter"/>
                <a:ea typeface="Inter"/>
                <a:cs typeface="Inter"/>
                <a:sym typeface="Inter"/>
              </a:rPr>
              <a:t>Images: </a:t>
            </a:r>
            <a:endParaRPr b="1"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3">
                  <a:extLst>
                    <a:ext uri="{A12FA001-AC4F-418D-AE19-62706E023703}">
                      <ahyp:hlinkClr val="tx"/>
                    </a:ext>
                  </a:extLst>
                </a:hlinkClick>
              </a:rPr>
              <a:t>https://witanddelight.com/2020/07/a-color-skeptics-guide-to-color-theory-in-design/</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4">
                  <a:extLst>
                    <a:ext uri="{A12FA001-AC4F-418D-AE19-62706E023703}">
                      <ahyp:hlinkClr val="tx"/>
                    </a:ext>
                  </a:extLst>
                </a:hlinkClick>
              </a:rPr>
              <a:t>https://css-tricks.com/snippets/css/a-guide-to-flexbox/</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5">
                  <a:extLst>
                    <a:ext uri="{A12FA001-AC4F-418D-AE19-62706E023703}">
                      <ahyp:hlinkClr val="tx"/>
                    </a:ext>
                  </a:extLst>
                </a:hlinkClick>
              </a:rPr>
              <a:t>https://www.apple.com/</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6">
                  <a:extLst>
                    <a:ext uri="{A12FA001-AC4F-418D-AE19-62706E023703}">
                      <ahyp:hlinkClr val="tx"/>
                    </a:ext>
                  </a:extLst>
                </a:hlinkClick>
              </a:rPr>
              <a:t>http://awwwards.com/sites/martin-ukhanov-portfolio</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7">
                  <a:extLst>
                    <a:ext uri="{A12FA001-AC4F-418D-AE19-62706E023703}">
                      <ahyp:hlinkClr val="tx"/>
                    </a:ext>
                  </a:extLst>
                </a:hlinkClick>
              </a:rPr>
              <a:t>https://www.pinterest.com/pin/1005428685562817402/</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8">
                  <a:extLst>
                    <a:ext uri="{A12FA001-AC4F-418D-AE19-62706E023703}">
                      <ahyp:hlinkClr val="tx"/>
                    </a:ext>
                  </a:extLst>
                </a:hlinkClick>
              </a:rPr>
              <a:t>https://www.pinterest.com/pin/1005428685562818021/</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b="1"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b="1" lang="en-US" sz="1800">
                <a:solidFill>
                  <a:srgbClr val="FFF2CC"/>
                </a:solidFill>
                <a:latin typeface="Inter"/>
                <a:ea typeface="Inter"/>
                <a:cs typeface="Inter"/>
                <a:sym typeface="Inter"/>
              </a:rPr>
              <a:t>Fonts:</a:t>
            </a:r>
            <a:endParaRPr b="1"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9">
                  <a:extLst>
                    <a:ext uri="{A12FA001-AC4F-418D-AE19-62706E023703}">
                      <ahyp:hlinkClr val="tx"/>
                    </a:ext>
                  </a:extLst>
                </a:hlinkClick>
              </a:rPr>
              <a:t>https://fonts.google.com/specimen/Phudu</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10">
                  <a:extLst>
                    <a:ext uri="{A12FA001-AC4F-418D-AE19-62706E023703}">
                      <ahyp:hlinkClr val="tx"/>
                    </a:ext>
                  </a:extLst>
                </a:hlinkClick>
              </a:rPr>
              <a:t>https://fonts.google.com/specimen/Monomakh?query=Monomak</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11">
                  <a:extLst>
                    <a:ext uri="{A12FA001-AC4F-418D-AE19-62706E023703}">
                      <ahyp:hlinkClr val="tx"/>
                    </a:ext>
                  </a:extLst>
                </a:hlinkClick>
              </a:rPr>
              <a:t>https://fonts.google.com/specimen/Shafarik</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rPr lang="en-US" sz="1800" u="sng">
                <a:solidFill>
                  <a:srgbClr val="FFF2CC"/>
                </a:solidFill>
                <a:latin typeface="Inter"/>
                <a:ea typeface="Inter"/>
                <a:cs typeface="Inter"/>
                <a:sym typeface="Inter"/>
                <a:hlinkClick r:id="rId12">
                  <a:extLst>
                    <a:ext uri="{A12FA001-AC4F-418D-AE19-62706E023703}">
                      <ahyp:hlinkClr val="tx"/>
                    </a:ext>
                  </a:extLst>
                </a:hlinkClick>
              </a:rPr>
              <a:t>https://fonts.google.com/specimen/Teko?query=Teko</a:t>
            </a:r>
            <a:endParaRPr sz="1800">
              <a:solidFill>
                <a:srgbClr val="FFF2CC"/>
              </a:solidFill>
              <a:latin typeface="Inter"/>
              <a:ea typeface="Inter"/>
              <a:cs typeface="Inter"/>
              <a:sym typeface="Inter"/>
            </a:endParaRPr>
          </a:p>
          <a:p>
            <a:pPr indent="0" lvl="0" marL="0" marR="0" rtl="0" algn="l">
              <a:lnSpc>
                <a:spcPct val="111000"/>
              </a:lnSpc>
              <a:spcBef>
                <a:spcPts val="0"/>
              </a:spcBef>
              <a:spcAft>
                <a:spcPts val="0"/>
              </a:spcAft>
              <a:buNone/>
            </a:pPr>
            <a:r>
              <a:t/>
            </a:r>
            <a:endParaRPr sz="18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96" name="Shape 96"/>
        <p:cNvGrpSpPr/>
        <p:nvPr/>
      </p:nvGrpSpPr>
      <p:grpSpPr>
        <a:xfrm>
          <a:off x="0" y="0"/>
          <a:ext cx="0" cy="0"/>
          <a:chOff x="0" y="0"/>
          <a:chExt cx="0" cy="0"/>
        </a:xfrm>
      </p:grpSpPr>
      <p:grpSp>
        <p:nvGrpSpPr>
          <p:cNvPr id="97" name="Google Shape;97;p2"/>
          <p:cNvGrpSpPr/>
          <p:nvPr/>
        </p:nvGrpSpPr>
        <p:grpSpPr>
          <a:xfrm>
            <a:off x="0" y="-144661"/>
            <a:ext cx="18288000" cy="1173361"/>
            <a:chOff x="0" y="-38100"/>
            <a:chExt cx="4816593" cy="309033"/>
          </a:xfrm>
        </p:grpSpPr>
        <p:sp>
          <p:nvSpPr>
            <p:cNvPr id="98" name="Google Shape;98;p2"/>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99" name="Google Shape;99;p2"/>
            <p:cNvSpPr txBox="1"/>
            <p:nvPr/>
          </p:nvSpPr>
          <p:spPr>
            <a:xfrm>
              <a:off x="0" y="-38100"/>
              <a:ext cx="481659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0" name="Google Shape;100;p2"/>
          <p:cNvSpPr txBox="1"/>
          <p:nvPr/>
        </p:nvSpPr>
        <p:spPr>
          <a:xfrm>
            <a:off x="17086919" y="9614430"/>
            <a:ext cx="809760" cy="197971"/>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 02</a:t>
            </a:r>
            <a:endParaRPr/>
          </a:p>
        </p:txBody>
      </p:sp>
      <p:pic>
        <p:nvPicPr>
          <p:cNvPr id="101" name="Google Shape;101;p2"/>
          <p:cNvPicPr preferRelativeResize="0"/>
          <p:nvPr/>
        </p:nvPicPr>
        <p:blipFill rotWithShape="1">
          <a:blip r:embed="rId3">
            <a:alphaModFix/>
          </a:blip>
          <a:srcRect b="0" l="15120" r="12253" t="0"/>
          <a:stretch/>
        </p:blipFill>
        <p:spPr>
          <a:xfrm>
            <a:off x="10267069" y="2061998"/>
            <a:ext cx="6163004" cy="6163004"/>
          </a:xfrm>
          <a:prstGeom prst="rect">
            <a:avLst/>
          </a:prstGeom>
          <a:noFill/>
          <a:ln>
            <a:noFill/>
          </a:ln>
        </p:spPr>
      </p:pic>
      <p:sp>
        <p:nvSpPr>
          <p:cNvPr id="102" name="Google Shape;102;p2"/>
          <p:cNvSpPr txBox="1"/>
          <p:nvPr/>
        </p:nvSpPr>
        <p:spPr>
          <a:xfrm>
            <a:off x="1973224" y="2368225"/>
            <a:ext cx="6916200" cy="9234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1" lang="en-US" sz="6000">
                <a:solidFill>
                  <a:srgbClr val="FFFFFF"/>
                </a:solidFill>
                <a:latin typeface="Inter"/>
                <a:ea typeface="Inter"/>
                <a:cs typeface="Inter"/>
                <a:sym typeface="Inter"/>
              </a:rPr>
              <a:t>A little about me </a:t>
            </a:r>
            <a:endParaRPr/>
          </a:p>
        </p:txBody>
      </p:sp>
      <p:cxnSp>
        <p:nvCxnSpPr>
          <p:cNvPr id="103" name="Google Shape;103;p2"/>
          <p:cNvCxnSpPr/>
          <p:nvPr/>
        </p:nvCxnSpPr>
        <p:spPr>
          <a:xfrm>
            <a:off x="1973228" y="3377795"/>
            <a:ext cx="5107500" cy="0"/>
          </a:xfrm>
          <a:prstGeom prst="straightConnector1">
            <a:avLst/>
          </a:prstGeom>
          <a:noFill/>
          <a:ln cap="flat" cmpd="sng" w="19050">
            <a:solidFill>
              <a:srgbClr val="FFFFFF"/>
            </a:solidFill>
            <a:prstDash val="solid"/>
            <a:round/>
            <a:headEnd len="sm" w="sm" type="none"/>
            <a:tailEnd len="sm" w="sm" type="none"/>
          </a:ln>
        </p:spPr>
      </p:cxnSp>
      <p:sp>
        <p:nvSpPr>
          <p:cNvPr id="104" name="Google Shape;104;p2"/>
          <p:cNvSpPr txBox="1"/>
          <p:nvPr/>
        </p:nvSpPr>
        <p:spPr>
          <a:xfrm>
            <a:off x="1973225" y="3912225"/>
            <a:ext cx="6638100" cy="4543800"/>
          </a:xfrm>
          <a:prstGeom prst="rect">
            <a:avLst/>
          </a:prstGeom>
          <a:noFill/>
          <a:ln>
            <a:noFill/>
          </a:ln>
        </p:spPr>
        <p:txBody>
          <a:bodyPr anchorCtr="0" anchor="t" bIns="0" lIns="0" spcFirstLastPara="1" rIns="0" wrap="square" tIns="0">
            <a:spAutoFit/>
          </a:bodyPr>
          <a:lstStyle/>
          <a:p>
            <a:pPr indent="-342900" lvl="0" marL="4572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NYU Tandon</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Major: Computer Science</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Minor: Game Engineering</a:t>
            </a:r>
            <a:endParaRPr sz="1800">
              <a:solidFill>
                <a:srgbClr val="FFFFFF"/>
              </a:solidFill>
              <a:latin typeface="Open Sans"/>
              <a:ea typeface="Open Sans"/>
              <a:cs typeface="Open Sans"/>
              <a:sym typeface="Open Sans"/>
            </a:endParaRPr>
          </a:p>
          <a:p>
            <a:pPr indent="-342900" lvl="0" marL="4572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Interest</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Gaming</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Watch</a:t>
            </a:r>
            <a:r>
              <a:rPr lang="en-US" sz="1800">
                <a:solidFill>
                  <a:srgbClr val="FFFFFF"/>
                </a:solidFill>
                <a:latin typeface="Open Sans"/>
                <a:ea typeface="Open Sans"/>
                <a:cs typeface="Open Sans"/>
                <a:sym typeface="Open Sans"/>
              </a:rPr>
              <a:t> Movies</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Code</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Cryptos</a:t>
            </a:r>
            <a:endParaRPr sz="1800">
              <a:solidFill>
                <a:srgbClr val="FFFFFF"/>
              </a:solidFill>
              <a:latin typeface="Open Sans"/>
              <a:ea typeface="Open Sans"/>
              <a:cs typeface="Open Sans"/>
              <a:sym typeface="Open Sans"/>
            </a:endParaRPr>
          </a:p>
          <a:p>
            <a:pPr indent="-342900" lvl="0" marL="4572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Why Portfolio?</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Display who I am</a:t>
            </a:r>
            <a:endParaRPr sz="1800">
              <a:solidFill>
                <a:srgbClr val="FFFFFF"/>
              </a:solidFill>
              <a:latin typeface="Open Sans"/>
              <a:ea typeface="Open Sans"/>
              <a:cs typeface="Open Sans"/>
              <a:sym typeface="Open Sans"/>
            </a:endParaRPr>
          </a:p>
          <a:p>
            <a:pPr indent="-342900" lvl="1" marL="914400" marR="0" rtl="0" algn="l">
              <a:lnSpc>
                <a:spcPct val="140000"/>
              </a:lnSpc>
              <a:spcBef>
                <a:spcPts val="0"/>
              </a:spcBef>
              <a:spcAft>
                <a:spcPts val="0"/>
              </a:spcAft>
              <a:buClr>
                <a:srgbClr val="FFFFFF"/>
              </a:buClr>
              <a:buSzPts val="1800"/>
              <a:buFont typeface="Open Sans"/>
              <a:buChar char="○"/>
            </a:pPr>
            <a:r>
              <a:rPr lang="en-US" sz="1800">
                <a:solidFill>
                  <a:srgbClr val="FFFFFF"/>
                </a:solidFill>
                <a:latin typeface="Open Sans"/>
                <a:ea typeface="Open Sans"/>
                <a:cs typeface="Open Sans"/>
                <a:sym typeface="Open Sans"/>
              </a:rPr>
              <a:t>Help getting </a:t>
            </a:r>
            <a:r>
              <a:rPr lang="en-US" sz="1800">
                <a:solidFill>
                  <a:srgbClr val="FFFFFF"/>
                </a:solidFill>
                <a:latin typeface="Open Sans"/>
                <a:ea typeface="Open Sans"/>
                <a:cs typeface="Open Sans"/>
                <a:sym typeface="Open Sans"/>
              </a:rPr>
              <a:t>Internship</a:t>
            </a:r>
            <a:r>
              <a:rPr lang="en-US" sz="1800">
                <a:solidFill>
                  <a:srgbClr val="FFFFFF"/>
                </a:solidFill>
                <a:latin typeface="Open Sans"/>
                <a:ea typeface="Open Sans"/>
                <a:cs typeface="Open Sans"/>
                <a:sym typeface="Open Sans"/>
              </a:rPr>
              <a:t>/Jobs</a:t>
            </a:r>
            <a:endParaRPr sz="1800">
              <a:solidFill>
                <a:srgbClr val="FFFFFF"/>
              </a:solidFill>
              <a:latin typeface="Open Sans"/>
              <a:ea typeface="Open Sans"/>
              <a:cs typeface="Open Sans"/>
              <a:sym typeface="Open Sans"/>
            </a:endParaRPr>
          </a:p>
          <a:p>
            <a:pPr indent="0" lvl="0" marL="0" marR="0" rtl="0" algn="l">
              <a:lnSpc>
                <a:spcPct val="140000"/>
              </a:lnSpc>
              <a:spcBef>
                <a:spcPts val="0"/>
              </a:spcBef>
              <a:spcAft>
                <a:spcPts val="0"/>
              </a:spcAft>
              <a:buNone/>
            </a:pPr>
            <a:r>
              <a:t/>
            </a:r>
            <a:endParaRPr sz="1800">
              <a:solidFill>
                <a:srgbClr val="FFFFFF"/>
              </a:solidFill>
              <a:latin typeface="Open Sans"/>
              <a:ea typeface="Open Sans"/>
              <a:cs typeface="Open Sans"/>
              <a:sym typeface="Open Sans"/>
            </a:endParaRPr>
          </a:p>
        </p:txBody>
      </p:sp>
      <p:sp>
        <p:nvSpPr>
          <p:cNvPr id="105" name="Google Shape;105;p2"/>
          <p:cNvSpPr txBox="1"/>
          <p:nvPr/>
        </p:nvSpPr>
        <p:spPr>
          <a:xfrm>
            <a:off x="417121" y="36242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09" name="Shape 109"/>
        <p:cNvGrpSpPr/>
        <p:nvPr/>
      </p:nvGrpSpPr>
      <p:grpSpPr>
        <a:xfrm>
          <a:off x="0" y="0"/>
          <a:ext cx="0" cy="0"/>
          <a:chOff x="0" y="0"/>
          <a:chExt cx="0" cy="0"/>
        </a:xfrm>
      </p:grpSpPr>
      <p:grpSp>
        <p:nvGrpSpPr>
          <p:cNvPr id="110" name="Google Shape;110;p3"/>
          <p:cNvGrpSpPr/>
          <p:nvPr/>
        </p:nvGrpSpPr>
        <p:grpSpPr>
          <a:xfrm>
            <a:off x="0" y="-144662"/>
            <a:ext cx="18288118" cy="1173367"/>
            <a:chOff x="0" y="-38100"/>
            <a:chExt cx="4816592" cy="309033"/>
          </a:xfrm>
        </p:grpSpPr>
        <p:sp>
          <p:nvSpPr>
            <p:cNvPr id="111" name="Google Shape;111;p3"/>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112" name="Google Shape;112;p3"/>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3" name="Google Shape;113;p3"/>
          <p:cNvSpPr txBox="1"/>
          <p:nvPr/>
        </p:nvSpPr>
        <p:spPr>
          <a:xfrm>
            <a:off x="17086919" y="9614430"/>
            <a:ext cx="809760" cy="197971"/>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 03</a:t>
            </a:r>
            <a:endParaRPr/>
          </a:p>
        </p:txBody>
      </p:sp>
      <p:sp>
        <p:nvSpPr>
          <p:cNvPr id="114" name="Google Shape;114;p3"/>
          <p:cNvSpPr txBox="1"/>
          <p:nvPr/>
        </p:nvSpPr>
        <p:spPr>
          <a:xfrm>
            <a:off x="298175" y="4643275"/>
            <a:ext cx="4758000" cy="2070600"/>
          </a:xfrm>
          <a:prstGeom prst="rect">
            <a:avLst/>
          </a:prstGeom>
          <a:noFill/>
          <a:ln>
            <a:noFill/>
          </a:ln>
        </p:spPr>
        <p:txBody>
          <a:bodyPr anchorCtr="0" anchor="ctr" bIns="0" lIns="0" spcFirstLastPara="1" rIns="0" wrap="square" tIns="0">
            <a:noAutofit/>
          </a:bodyPr>
          <a:lstStyle/>
          <a:p>
            <a:pPr indent="0" lvl="0" marL="0" marR="0" rtl="0" algn="ctr">
              <a:lnSpc>
                <a:spcPct val="111000"/>
              </a:lnSpc>
              <a:spcBef>
                <a:spcPts val="0"/>
              </a:spcBef>
              <a:spcAft>
                <a:spcPts val="0"/>
              </a:spcAft>
              <a:buNone/>
            </a:pPr>
            <a:r>
              <a:rPr b="1" lang="en-US" sz="6000">
                <a:solidFill>
                  <a:srgbClr val="FFFFFF"/>
                </a:solidFill>
                <a:latin typeface="Inter"/>
                <a:ea typeface="Inter"/>
                <a:cs typeface="Inter"/>
                <a:sym typeface="Inter"/>
              </a:rPr>
              <a:t>Inspiration</a:t>
            </a:r>
            <a:endParaRPr b="1" sz="60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rPr b="1" lang="en-US" sz="6000">
                <a:solidFill>
                  <a:srgbClr val="FFFFFF"/>
                </a:solidFill>
                <a:latin typeface="Inter"/>
                <a:ea typeface="Inter"/>
                <a:cs typeface="Inter"/>
                <a:sym typeface="Inter"/>
              </a:rPr>
              <a:t>Mood Board</a:t>
            </a:r>
            <a:endParaRPr b="1" sz="6000">
              <a:solidFill>
                <a:srgbClr val="FFFFFF"/>
              </a:solidFill>
              <a:latin typeface="Inter"/>
              <a:ea typeface="Inter"/>
              <a:cs typeface="Inter"/>
              <a:sym typeface="Inter"/>
            </a:endParaRPr>
          </a:p>
        </p:txBody>
      </p:sp>
      <p:cxnSp>
        <p:nvCxnSpPr>
          <p:cNvPr id="115" name="Google Shape;115;p3"/>
          <p:cNvCxnSpPr>
            <a:stCxn id="114" idx="1"/>
            <a:endCxn id="114" idx="3"/>
          </p:cNvCxnSpPr>
          <p:nvPr/>
        </p:nvCxnSpPr>
        <p:spPr>
          <a:xfrm>
            <a:off x="298175" y="5678575"/>
            <a:ext cx="4758000" cy="0"/>
          </a:xfrm>
          <a:prstGeom prst="straightConnector1">
            <a:avLst/>
          </a:prstGeom>
          <a:noFill/>
          <a:ln cap="flat" cmpd="sng" w="19050">
            <a:solidFill>
              <a:srgbClr val="FFFFFF"/>
            </a:solidFill>
            <a:prstDash val="solid"/>
            <a:round/>
            <a:headEnd len="sm" w="sm" type="none"/>
            <a:tailEnd len="sm" w="sm" type="none"/>
          </a:ln>
        </p:spPr>
      </p:cxnSp>
      <p:sp>
        <p:nvSpPr>
          <p:cNvPr id="116" name="Google Shape;116;p3"/>
          <p:cNvSpPr txBox="1"/>
          <p:nvPr/>
        </p:nvSpPr>
        <p:spPr>
          <a:xfrm>
            <a:off x="417121" y="36242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pic>
        <p:nvPicPr>
          <p:cNvPr id="117" name="Google Shape;117;p3"/>
          <p:cNvPicPr preferRelativeResize="0"/>
          <p:nvPr/>
        </p:nvPicPr>
        <p:blipFill>
          <a:blip r:embed="rId3">
            <a:alphaModFix/>
          </a:blip>
          <a:stretch>
            <a:fillRect/>
          </a:stretch>
        </p:blipFill>
        <p:spPr>
          <a:xfrm>
            <a:off x="5445688" y="1201831"/>
            <a:ext cx="11237493" cy="895349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21" name="Shape 121"/>
        <p:cNvGrpSpPr/>
        <p:nvPr/>
      </p:nvGrpSpPr>
      <p:grpSpPr>
        <a:xfrm>
          <a:off x="0" y="0"/>
          <a:ext cx="0" cy="0"/>
          <a:chOff x="0" y="0"/>
          <a:chExt cx="0" cy="0"/>
        </a:xfrm>
      </p:grpSpPr>
      <p:grpSp>
        <p:nvGrpSpPr>
          <p:cNvPr id="122" name="Google Shape;122;p5"/>
          <p:cNvGrpSpPr/>
          <p:nvPr/>
        </p:nvGrpSpPr>
        <p:grpSpPr>
          <a:xfrm>
            <a:off x="0" y="-144661"/>
            <a:ext cx="18288000" cy="1173361"/>
            <a:chOff x="0" y="-38100"/>
            <a:chExt cx="4816593" cy="309033"/>
          </a:xfrm>
        </p:grpSpPr>
        <p:sp>
          <p:nvSpPr>
            <p:cNvPr id="123" name="Google Shape;123;p5"/>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124" name="Google Shape;124;p5"/>
            <p:cNvSpPr txBox="1"/>
            <p:nvPr/>
          </p:nvSpPr>
          <p:spPr>
            <a:xfrm>
              <a:off x="0" y="-38100"/>
              <a:ext cx="481659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5" name="Google Shape;125;p5"/>
          <p:cNvSpPr txBox="1"/>
          <p:nvPr/>
        </p:nvSpPr>
        <p:spPr>
          <a:xfrm>
            <a:off x="17086919" y="9614430"/>
            <a:ext cx="809700" cy="184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 0</a:t>
            </a:r>
            <a:r>
              <a:rPr b="1" lang="en-US" sz="1200">
                <a:solidFill>
                  <a:srgbClr val="FFFFFF"/>
                </a:solidFill>
                <a:latin typeface="Open Sans"/>
                <a:ea typeface="Open Sans"/>
                <a:cs typeface="Open Sans"/>
                <a:sym typeface="Open Sans"/>
              </a:rPr>
              <a:t>4</a:t>
            </a:r>
            <a:endParaRPr/>
          </a:p>
        </p:txBody>
      </p:sp>
      <p:sp>
        <p:nvSpPr>
          <p:cNvPr id="126" name="Google Shape;126;p5"/>
          <p:cNvSpPr txBox="1"/>
          <p:nvPr/>
        </p:nvSpPr>
        <p:spPr>
          <a:xfrm>
            <a:off x="1973225" y="2114675"/>
            <a:ext cx="7191000" cy="9234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1" lang="en-US" sz="6000">
                <a:solidFill>
                  <a:srgbClr val="FFFFFF"/>
                </a:solidFill>
                <a:latin typeface="Inter"/>
                <a:ea typeface="Inter"/>
                <a:cs typeface="Inter"/>
                <a:sym typeface="Inter"/>
              </a:rPr>
              <a:t>Concepts Covered</a:t>
            </a:r>
            <a:endParaRPr/>
          </a:p>
        </p:txBody>
      </p:sp>
      <p:cxnSp>
        <p:nvCxnSpPr>
          <p:cNvPr id="127" name="Google Shape;127;p5"/>
          <p:cNvCxnSpPr/>
          <p:nvPr/>
        </p:nvCxnSpPr>
        <p:spPr>
          <a:xfrm>
            <a:off x="1973228" y="3124255"/>
            <a:ext cx="1402071" cy="0"/>
          </a:xfrm>
          <a:prstGeom prst="straightConnector1">
            <a:avLst/>
          </a:prstGeom>
          <a:noFill/>
          <a:ln cap="flat" cmpd="sng" w="19050">
            <a:solidFill>
              <a:srgbClr val="FFFFFF"/>
            </a:solidFill>
            <a:prstDash val="solid"/>
            <a:round/>
            <a:headEnd len="sm" w="sm" type="none"/>
            <a:tailEnd len="sm" w="sm" type="none"/>
          </a:ln>
        </p:spPr>
      </p:cxnSp>
      <p:sp>
        <p:nvSpPr>
          <p:cNvPr id="128" name="Google Shape;128;p5"/>
          <p:cNvSpPr txBox="1"/>
          <p:nvPr/>
        </p:nvSpPr>
        <p:spPr>
          <a:xfrm>
            <a:off x="1969361" y="3429007"/>
            <a:ext cx="5205300" cy="4155900"/>
          </a:xfrm>
          <a:prstGeom prst="rect">
            <a:avLst/>
          </a:prstGeom>
          <a:noFill/>
          <a:ln>
            <a:noFill/>
          </a:ln>
        </p:spPr>
        <p:txBody>
          <a:bodyPr anchorCtr="0" anchor="t" bIns="0" lIns="0" spcFirstLastPara="1" rIns="0" wrap="square" tIns="0">
            <a:spAutoFit/>
          </a:bodyPr>
          <a:lstStyle/>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Display Flex</a:t>
            </a:r>
            <a:endParaRPr sz="1800">
              <a:solidFill>
                <a:srgbClr val="FFFFFF"/>
              </a:solidFill>
              <a:latin typeface="Open Sans"/>
              <a:ea typeface="Open Sans"/>
              <a:cs typeface="Open Sans"/>
              <a:sym typeface="Open Sans"/>
            </a:endParaRPr>
          </a:p>
          <a:p>
            <a:pPr indent="-342900" lvl="1" marL="914400" marR="0" rtl="0" algn="l">
              <a:lnSpc>
                <a:spcPct val="200000"/>
              </a:lnSpc>
              <a:spcBef>
                <a:spcPts val="0"/>
              </a:spcBef>
              <a:spcAft>
                <a:spcPts val="0"/>
              </a:spcAft>
              <a:buClr>
                <a:srgbClr val="FFFFFF"/>
              </a:buClr>
              <a:buSzPts val="1800"/>
              <a:buFont typeface="Open Sans"/>
              <a:buAutoNum type="alphaLcPeriod"/>
            </a:pPr>
            <a:r>
              <a:rPr lang="en-US" sz="1800">
                <a:solidFill>
                  <a:srgbClr val="FFFFFF"/>
                </a:solidFill>
                <a:latin typeface="Open Sans"/>
                <a:ea typeface="Open Sans"/>
                <a:cs typeface="Open Sans"/>
                <a:sym typeface="Open Sans"/>
              </a:rPr>
              <a:t>Properly Arrange Contents</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Set the </a:t>
            </a:r>
            <a:r>
              <a:rPr lang="en-US" sz="1800">
                <a:solidFill>
                  <a:srgbClr val="FFFFFF"/>
                </a:solidFill>
                <a:latin typeface="Open Sans"/>
                <a:ea typeface="Open Sans"/>
                <a:cs typeface="Open Sans"/>
                <a:sym typeface="Open Sans"/>
              </a:rPr>
              <a:t>padding</a:t>
            </a:r>
            <a:r>
              <a:rPr lang="en-US" sz="1800">
                <a:solidFill>
                  <a:srgbClr val="FFFFFF"/>
                </a:solidFill>
                <a:latin typeface="Open Sans"/>
                <a:ea typeface="Open Sans"/>
                <a:cs typeface="Open Sans"/>
                <a:sym typeface="Open Sans"/>
              </a:rPr>
              <a:t> and the </a:t>
            </a:r>
            <a:r>
              <a:rPr lang="en-US" sz="1800">
                <a:solidFill>
                  <a:srgbClr val="FFFFFF"/>
                </a:solidFill>
                <a:latin typeface="Open Sans"/>
                <a:ea typeface="Open Sans"/>
                <a:cs typeface="Open Sans"/>
                <a:sym typeface="Open Sans"/>
              </a:rPr>
              <a:t>margin</a:t>
            </a:r>
            <a:r>
              <a:rPr lang="en-US" sz="1800">
                <a:solidFill>
                  <a:srgbClr val="FFFFFF"/>
                </a:solidFill>
                <a:latin typeface="Open Sans"/>
                <a:ea typeface="Open Sans"/>
                <a:cs typeface="Open Sans"/>
                <a:sym typeface="Open Sans"/>
              </a:rPr>
              <a:t> </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Link CSS style file</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make a nav bar</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Hover Animation</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Rotation</a:t>
            </a:r>
            <a:r>
              <a:rPr lang="en-US" sz="1800">
                <a:solidFill>
                  <a:srgbClr val="FFFFFF"/>
                </a:solidFill>
                <a:latin typeface="Open Sans"/>
                <a:ea typeface="Open Sans"/>
                <a:cs typeface="Open Sans"/>
                <a:sym typeface="Open Sans"/>
              </a:rPr>
              <a:t>, Grayscale, etc.. effects</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Etc…</a:t>
            </a:r>
            <a:endParaRPr sz="1800">
              <a:solidFill>
                <a:srgbClr val="FFFFFF"/>
              </a:solidFill>
              <a:latin typeface="Open Sans"/>
              <a:ea typeface="Open Sans"/>
              <a:cs typeface="Open Sans"/>
              <a:sym typeface="Open Sans"/>
            </a:endParaRPr>
          </a:p>
        </p:txBody>
      </p:sp>
      <p:sp>
        <p:nvSpPr>
          <p:cNvPr id="129" name="Google Shape;129;p5"/>
          <p:cNvSpPr txBox="1"/>
          <p:nvPr/>
        </p:nvSpPr>
        <p:spPr>
          <a:xfrm>
            <a:off x="418146" y="34797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pic>
        <p:nvPicPr>
          <p:cNvPr id="130" name="Google Shape;130;p5"/>
          <p:cNvPicPr preferRelativeResize="0"/>
          <p:nvPr/>
        </p:nvPicPr>
        <p:blipFill>
          <a:blip r:embed="rId3">
            <a:alphaModFix/>
          </a:blip>
          <a:stretch>
            <a:fillRect/>
          </a:stretch>
        </p:blipFill>
        <p:spPr>
          <a:xfrm>
            <a:off x="12266250" y="1807435"/>
            <a:ext cx="4302641" cy="7171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34" name="Shape 134"/>
        <p:cNvGrpSpPr/>
        <p:nvPr/>
      </p:nvGrpSpPr>
      <p:grpSpPr>
        <a:xfrm>
          <a:off x="0" y="0"/>
          <a:ext cx="0" cy="0"/>
          <a:chOff x="0" y="0"/>
          <a:chExt cx="0" cy="0"/>
        </a:xfrm>
      </p:grpSpPr>
      <p:grpSp>
        <p:nvGrpSpPr>
          <p:cNvPr id="135" name="Google Shape;135;g33700422766_0_23"/>
          <p:cNvGrpSpPr/>
          <p:nvPr/>
        </p:nvGrpSpPr>
        <p:grpSpPr>
          <a:xfrm>
            <a:off x="0" y="-144662"/>
            <a:ext cx="18288118" cy="1173367"/>
            <a:chOff x="0" y="-38100"/>
            <a:chExt cx="4816592" cy="309033"/>
          </a:xfrm>
        </p:grpSpPr>
        <p:sp>
          <p:nvSpPr>
            <p:cNvPr id="136" name="Google Shape;136;g33700422766_0_23"/>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137" name="Google Shape;137;g33700422766_0_23"/>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g33700422766_0_23"/>
          <p:cNvSpPr txBox="1"/>
          <p:nvPr/>
        </p:nvSpPr>
        <p:spPr>
          <a:xfrm>
            <a:off x="17086919" y="9614430"/>
            <a:ext cx="809700" cy="184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 05</a:t>
            </a:r>
            <a:endParaRPr/>
          </a:p>
        </p:txBody>
      </p:sp>
      <p:sp>
        <p:nvSpPr>
          <p:cNvPr id="139" name="Google Shape;139;g33700422766_0_23"/>
          <p:cNvSpPr txBox="1"/>
          <p:nvPr/>
        </p:nvSpPr>
        <p:spPr>
          <a:xfrm>
            <a:off x="1973225" y="2114675"/>
            <a:ext cx="7191000" cy="9234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1" lang="en-US" sz="6000">
                <a:solidFill>
                  <a:srgbClr val="FFFFFF"/>
                </a:solidFill>
                <a:latin typeface="Inter"/>
                <a:ea typeface="Inter"/>
                <a:cs typeface="Inter"/>
                <a:sym typeface="Inter"/>
              </a:rPr>
              <a:t>Concepts Needed</a:t>
            </a:r>
            <a:endParaRPr/>
          </a:p>
        </p:txBody>
      </p:sp>
      <p:cxnSp>
        <p:nvCxnSpPr>
          <p:cNvPr id="140" name="Google Shape;140;g33700422766_0_23"/>
          <p:cNvCxnSpPr/>
          <p:nvPr/>
        </p:nvCxnSpPr>
        <p:spPr>
          <a:xfrm>
            <a:off x="1973228" y="3124255"/>
            <a:ext cx="1402200" cy="0"/>
          </a:xfrm>
          <a:prstGeom prst="straightConnector1">
            <a:avLst/>
          </a:prstGeom>
          <a:noFill/>
          <a:ln cap="flat" cmpd="sng" w="19050">
            <a:solidFill>
              <a:srgbClr val="FFFFFF"/>
            </a:solidFill>
            <a:prstDash val="solid"/>
            <a:round/>
            <a:headEnd len="sm" w="sm" type="none"/>
            <a:tailEnd len="sm" w="sm" type="none"/>
          </a:ln>
        </p:spPr>
      </p:cxnSp>
      <p:sp>
        <p:nvSpPr>
          <p:cNvPr id="141" name="Google Shape;141;g33700422766_0_23"/>
          <p:cNvSpPr txBox="1"/>
          <p:nvPr/>
        </p:nvSpPr>
        <p:spPr>
          <a:xfrm>
            <a:off x="1969361" y="3429007"/>
            <a:ext cx="5205300" cy="4710000"/>
          </a:xfrm>
          <a:prstGeom prst="rect">
            <a:avLst/>
          </a:prstGeom>
          <a:noFill/>
          <a:ln>
            <a:noFill/>
          </a:ln>
        </p:spPr>
        <p:txBody>
          <a:bodyPr anchorCtr="0" anchor="t" bIns="0" lIns="0" spcFirstLastPara="1" rIns="0" wrap="square" tIns="0">
            <a:spAutoFit/>
          </a:bodyPr>
          <a:lstStyle/>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upload PDF to my website</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connect my website to a domain</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create more animations </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Color Theory</a:t>
            </a:r>
            <a:endParaRPr sz="1800">
              <a:solidFill>
                <a:srgbClr val="FFFFFF"/>
              </a:solidFill>
              <a:latin typeface="Open Sans"/>
              <a:ea typeface="Open Sans"/>
              <a:cs typeface="Open Sans"/>
              <a:sym typeface="Open Sans"/>
            </a:endParaRPr>
          </a:p>
          <a:p>
            <a:pPr indent="-342900" lvl="1" marL="914400" marR="0" rtl="0" algn="l">
              <a:lnSpc>
                <a:spcPct val="200000"/>
              </a:lnSpc>
              <a:spcBef>
                <a:spcPts val="0"/>
              </a:spcBef>
              <a:spcAft>
                <a:spcPts val="0"/>
              </a:spcAft>
              <a:buClr>
                <a:srgbClr val="FFFFFF"/>
              </a:buClr>
              <a:buSzPts val="1800"/>
              <a:buFont typeface="Open Sans"/>
              <a:buAutoNum type="alphaLcPeriod"/>
            </a:pPr>
            <a:r>
              <a:rPr lang="en-US" sz="1800">
                <a:solidFill>
                  <a:srgbClr val="FFFFFF"/>
                </a:solidFill>
                <a:latin typeface="Open Sans"/>
                <a:ea typeface="Open Sans"/>
                <a:cs typeface="Open Sans"/>
                <a:sym typeface="Open Sans"/>
              </a:rPr>
              <a:t>Better use of color to catch attention</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arrange content in a </a:t>
            </a:r>
            <a:r>
              <a:rPr lang="en-US" sz="1800">
                <a:solidFill>
                  <a:srgbClr val="FFFFFF"/>
                </a:solidFill>
                <a:latin typeface="Open Sans"/>
                <a:ea typeface="Open Sans"/>
                <a:cs typeface="Open Sans"/>
                <a:sym typeface="Open Sans"/>
              </a:rPr>
              <a:t>structured</a:t>
            </a:r>
            <a:r>
              <a:rPr lang="en-US" sz="1800">
                <a:solidFill>
                  <a:srgbClr val="FFFFFF"/>
                </a:solidFill>
                <a:latin typeface="Open Sans"/>
                <a:ea typeface="Open Sans"/>
                <a:cs typeface="Open Sans"/>
                <a:sym typeface="Open Sans"/>
              </a:rPr>
              <a:t> way</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make the edge of the </a:t>
            </a:r>
            <a:r>
              <a:rPr lang="en-US" sz="1800">
                <a:solidFill>
                  <a:srgbClr val="FFFFFF"/>
                </a:solidFill>
                <a:latin typeface="Open Sans"/>
                <a:ea typeface="Open Sans"/>
                <a:cs typeface="Open Sans"/>
                <a:sym typeface="Open Sans"/>
              </a:rPr>
              <a:t>block</a:t>
            </a:r>
            <a:r>
              <a:rPr lang="en-US" sz="1800">
                <a:solidFill>
                  <a:srgbClr val="FFFFFF"/>
                </a:solidFill>
                <a:latin typeface="Open Sans"/>
                <a:ea typeface="Open Sans"/>
                <a:cs typeface="Open Sans"/>
                <a:sym typeface="Open Sans"/>
              </a:rPr>
              <a:t> I am </a:t>
            </a:r>
            <a:r>
              <a:rPr lang="en-US" sz="1800">
                <a:solidFill>
                  <a:srgbClr val="FFFFFF"/>
                </a:solidFill>
                <a:latin typeface="Open Sans"/>
                <a:ea typeface="Open Sans"/>
                <a:cs typeface="Open Sans"/>
                <a:sym typeface="Open Sans"/>
              </a:rPr>
              <a:t>displaying</a:t>
            </a:r>
            <a:r>
              <a:rPr lang="en-US" sz="1800">
                <a:solidFill>
                  <a:srgbClr val="FFFFFF"/>
                </a:solidFill>
                <a:latin typeface="Open Sans"/>
                <a:ea typeface="Open Sans"/>
                <a:cs typeface="Open Sans"/>
                <a:sym typeface="Open Sans"/>
              </a:rPr>
              <a:t> round (no 90 degree angle)</a:t>
            </a:r>
            <a:endParaRPr sz="1800">
              <a:solidFill>
                <a:srgbClr val="FFFFFF"/>
              </a:solidFill>
              <a:latin typeface="Open Sans"/>
              <a:ea typeface="Open Sans"/>
              <a:cs typeface="Open Sans"/>
              <a:sym typeface="Open Sans"/>
            </a:endParaRPr>
          </a:p>
          <a:p>
            <a:pPr indent="-342900" lvl="0" marL="457200" marR="0" rtl="0" algn="l">
              <a:lnSpc>
                <a:spcPct val="200000"/>
              </a:lnSpc>
              <a:spcBef>
                <a:spcPts val="0"/>
              </a:spcBef>
              <a:spcAft>
                <a:spcPts val="0"/>
              </a:spcAft>
              <a:buClr>
                <a:srgbClr val="FFFFFF"/>
              </a:buClr>
              <a:buSzPts val="1800"/>
              <a:buFont typeface="Open Sans"/>
              <a:buAutoNum type="arabicPeriod"/>
            </a:pPr>
            <a:r>
              <a:rPr lang="en-US" sz="1800">
                <a:solidFill>
                  <a:srgbClr val="FFFFFF"/>
                </a:solidFill>
                <a:latin typeface="Open Sans"/>
                <a:ea typeface="Open Sans"/>
                <a:cs typeface="Open Sans"/>
                <a:sym typeface="Open Sans"/>
              </a:rPr>
              <a:t>How to make the website more interactive?</a:t>
            </a:r>
            <a:endParaRPr sz="1800">
              <a:solidFill>
                <a:srgbClr val="FFFFFF"/>
              </a:solidFill>
              <a:latin typeface="Open Sans"/>
              <a:ea typeface="Open Sans"/>
              <a:cs typeface="Open Sans"/>
              <a:sym typeface="Open Sans"/>
            </a:endParaRPr>
          </a:p>
        </p:txBody>
      </p:sp>
      <p:sp>
        <p:nvSpPr>
          <p:cNvPr id="142" name="Google Shape;142;g33700422766_0_23"/>
          <p:cNvSpPr txBox="1"/>
          <p:nvPr/>
        </p:nvSpPr>
        <p:spPr>
          <a:xfrm>
            <a:off x="418146" y="34797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pic>
        <p:nvPicPr>
          <p:cNvPr id="143" name="Google Shape;143;g33700422766_0_23"/>
          <p:cNvPicPr preferRelativeResize="0"/>
          <p:nvPr/>
        </p:nvPicPr>
        <p:blipFill rotWithShape="1">
          <a:blip r:embed="rId3">
            <a:alphaModFix/>
          </a:blip>
          <a:srcRect b="11769" l="0" r="0" t="0"/>
          <a:stretch/>
        </p:blipFill>
        <p:spPr>
          <a:xfrm>
            <a:off x="12356150" y="2888000"/>
            <a:ext cx="4730776" cy="57407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47" name="Shape 147"/>
        <p:cNvGrpSpPr/>
        <p:nvPr/>
      </p:nvGrpSpPr>
      <p:grpSpPr>
        <a:xfrm>
          <a:off x="0" y="0"/>
          <a:ext cx="0" cy="0"/>
          <a:chOff x="0" y="0"/>
          <a:chExt cx="0" cy="0"/>
        </a:xfrm>
      </p:grpSpPr>
      <p:grpSp>
        <p:nvGrpSpPr>
          <p:cNvPr id="148" name="Google Shape;148;p8"/>
          <p:cNvGrpSpPr/>
          <p:nvPr/>
        </p:nvGrpSpPr>
        <p:grpSpPr>
          <a:xfrm>
            <a:off x="0" y="-144661"/>
            <a:ext cx="18288000" cy="1173361"/>
            <a:chOff x="0" y="-38100"/>
            <a:chExt cx="4816593" cy="309033"/>
          </a:xfrm>
        </p:grpSpPr>
        <p:sp>
          <p:nvSpPr>
            <p:cNvPr id="149" name="Google Shape;149;p8"/>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150" name="Google Shape;150;p8"/>
            <p:cNvSpPr txBox="1"/>
            <p:nvPr/>
          </p:nvSpPr>
          <p:spPr>
            <a:xfrm>
              <a:off x="0" y="-38100"/>
              <a:ext cx="481659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1" name="Google Shape;151;p8"/>
          <p:cNvSpPr txBox="1"/>
          <p:nvPr/>
        </p:nvSpPr>
        <p:spPr>
          <a:xfrm>
            <a:off x="17086919" y="9614430"/>
            <a:ext cx="809700" cy="1848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None/>
            </a:pPr>
            <a:r>
              <a:rPr b="1" i="0" lang="en-US" sz="1200" u="none" cap="none" strike="noStrike">
                <a:solidFill>
                  <a:srgbClr val="FFFFFF"/>
                </a:solidFill>
                <a:latin typeface="Open Sans"/>
                <a:ea typeface="Open Sans"/>
                <a:cs typeface="Open Sans"/>
                <a:sym typeface="Open Sans"/>
              </a:rPr>
              <a:t>Page | 0</a:t>
            </a:r>
            <a:r>
              <a:rPr b="1" lang="en-US" sz="1200">
                <a:solidFill>
                  <a:srgbClr val="FFFFFF"/>
                </a:solidFill>
                <a:latin typeface="Open Sans"/>
                <a:ea typeface="Open Sans"/>
                <a:cs typeface="Open Sans"/>
                <a:sym typeface="Open Sans"/>
              </a:rPr>
              <a:t>6</a:t>
            </a:r>
            <a:endParaRPr/>
          </a:p>
        </p:txBody>
      </p:sp>
      <p:sp>
        <p:nvSpPr>
          <p:cNvPr id="152" name="Google Shape;152;p8"/>
          <p:cNvSpPr txBox="1"/>
          <p:nvPr/>
        </p:nvSpPr>
        <p:spPr>
          <a:xfrm>
            <a:off x="2662650" y="3584550"/>
            <a:ext cx="12962700" cy="4470000"/>
          </a:xfrm>
          <a:prstGeom prst="rect">
            <a:avLst/>
          </a:prstGeom>
          <a:noFill/>
          <a:ln>
            <a:noFill/>
          </a:ln>
        </p:spPr>
        <p:txBody>
          <a:bodyPr anchorCtr="0" anchor="t" bIns="0" lIns="0" spcFirstLastPara="1" rIns="0" wrap="square" tIns="0">
            <a:spAutoFit/>
          </a:bodyPr>
          <a:lstStyle/>
          <a:p>
            <a:pPr indent="0" lvl="0" marL="0" marR="0" rtl="0" algn="l">
              <a:lnSpc>
                <a:spcPct val="111000"/>
              </a:lnSpc>
              <a:spcBef>
                <a:spcPts val="0"/>
              </a:spcBef>
              <a:spcAft>
                <a:spcPts val="0"/>
              </a:spcAft>
              <a:buNone/>
            </a:pPr>
            <a:r>
              <a:rPr b="1" lang="en-US" sz="9600">
                <a:solidFill>
                  <a:srgbClr val="FFFFFF"/>
                </a:solidFill>
                <a:latin typeface="Inter"/>
                <a:ea typeface="Inter"/>
                <a:cs typeface="Inter"/>
                <a:sym typeface="Inter"/>
              </a:rPr>
              <a:t>Wireframes/sitemaps</a:t>
            </a:r>
            <a:endParaRPr b="1" sz="96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rPr b="1" lang="en-US" sz="9600">
                <a:solidFill>
                  <a:srgbClr val="FFFFFF"/>
                </a:solidFill>
                <a:latin typeface="Inter"/>
                <a:ea typeface="Inter"/>
                <a:cs typeface="Inter"/>
                <a:sym typeface="Inter"/>
              </a:rPr>
              <a:t>For Desktop</a:t>
            </a:r>
            <a:endParaRPr b="1" sz="96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t/>
            </a:r>
            <a:endParaRPr b="1" sz="24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t/>
            </a:r>
            <a:endParaRPr b="1" sz="2400">
              <a:solidFill>
                <a:srgbClr val="FFFFFF"/>
              </a:solidFill>
              <a:latin typeface="Inter"/>
              <a:ea typeface="Inter"/>
              <a:cs typeface="Inter"/>
              <a:sym typeface="Inter"/>
            </a:endParaRPr>
          </a:p>
          <a:p>
            <a:pPr indent="0" lvl="0" marL="0" marR="0" rtl="0" algn="ctr">
              <a:lnSpc>
                <a:spcPct val="111000"/>
              </a:lnSpc>
              <a:spcBef>
                <a:spcPts val="0"/>
              </a:spcBef>
              <a:spcAft>
                <a:spcPts val="0"/>
              </a:spcAft>
              <a:buNone/>
            </a:pPr>
            <a:r>
              <a:rPr b="1" lang="en-US" sz="2400">
                <a:solidFill>
                  <a:srgbClr val="FFFFFF"/>
                </a:solidFill>
                <a:latin typeface="Inter"/>
                <a:ea typeface="Inter"/>
                <a:cs typeface="Inter"/>
                <a:sym typeface="Inter"/>
              </a:rPr>
              <a:t>PS:</a:t>
            </a:r>
            <a:r>
              <a:rPr b="1" lang="en-US" sz="2400">
                <a:solidFill>
                  <a:schemeClr val="lt1"/>
                </a:solidFill>
                <a:latin typeface="Inter"/>
                <a:ea typeface="Inter"/>
                <a:cs typeface="Inter"/>
                <a:sym typeface="Inter"/>
              </a:rPr>
              <a:t>*</a:t>
            </a:r>
            <a:r>
              <a:rPr b="1" lang="en-US" sz="2400">
                <a:solidFill>
                  <a:srgbClr val="FFFFFF"/>
                </a:solidFill>
                <a:latin typeface="Inter"/>
                <a:ea typeface="Inter"/>
                <a:cs typeface="Inter"/>
                <a:sym typeface="Inter"/>
              </a:rPr>
              <a:t>Mobile Devices and iPad will have a different wireframe*</a:t>
            </a:r>
            <a:endParaRPr b="1" sz="2400">
              <a:solidFill>
                <a:srgbClr val="FFFFFF"/>
              </a:solidFill>
              <a:latin typeface="Inter"/>
              <a:ea typeface="Inter"/>
              <a:cs typeface="Inter"/>
              <a:sym typeface="Inter"/>
            </a:endParaRPr>
          </a:p>
        </p:txBody>
      </p:sp>
      <p:sp>
        <p:nvSpPr>
          <p:cNvPr id="153" name="Google Shape;153;p8"/>
          <p:cNvSpPr txBox="1"/>
          <p:nvPr/>
        </p:nvSpPr>
        <p:spPr>
          <a:xfrm>
            <a:off x="418146" y="347975"/>
            <a:ext cx="15561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Eric Zhao</a:t>
            </a:r>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57" name="Shape 157"/>
        <p:cNvGrpSpPr/>
        <p:nvPr/>
      </p:nvGrpSpPr>
      <p:grpSpPr>
        <a:xfrm>
          <a:off x="0" y="0"/>
          <a:ext cx="0" cy="0"/>
          <a:chOff x="0" y="0"/>
          <a:chExt cx="0" cy="0"/>
        </a:xfrm>
      </p:grpSpPr>
      <p:sp>
        <p:nvSpPr>
          <p:cNvPr id="158" name="Google Shape;158;g2d943bf8565_0_235"/>
          <p:cNvSpPr/>
          <p:nvPr/>
        </p:nvSpPr>
        <p:spPr>
          <a:xfrm>
            <a:off x="20150" y="2008500"/>
            <a:ext cx="18267900" cy="3561600"/>
          </a:xfrm>
          <a:prstGeom prst="rect">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457200" lvl="0" marL="4114800" rtl="0" algn="l">
              <a:spcBef>
                <a:spcPts val="0"/>
              </a:spcBef>
              <a:spcAft>
                <a:spcPts val="0"/>
              </a:spcAft>
              <a:buNone/>
            </a:pPr>
            <a:r>
              <a:rPr lang="en-US" sz="1800">
                <a:solidFill>
                  <a:schemeClr val="lt1"/>
                </a:solidFill>
                <a:latin typeface="Calibri"/>
                <a:ea typeface="Calibri"/>
                <a:cs typeface="Calibri"/>
                <a:sym typeface="Calibri"/>
              </a:rPr>
              <a:t>&lt;div class=”aboutMeContainer”&gt;&lt;/div&gt;</a:t>
            </a:r>
            <a:endParaRPr sz="1800">
              <a:solidFill>
                <a:schemeClr val="lt1"/>
              </a:solidFill>
              <a:latin typeface="Calibri"/>
              <a:ea typeface="Calibri"/>
              <a:cs typeface="Calibri"/>
              <a:sym typeface="Calibri"/>
            </a:endParaRPr>
          </a:p>
        </p:txBody>
      </p:sp>
      <p:grpSp>
        <p:nvGrpSpPr>
          <p:cNvPr id="159" name="Google Shape;159;g2d943bf8565_0_235"/>
          <p:cNvGrpSpPr/>
          <p:nvPr/>
        </p:nvGrpSpPr>
        <p:grpSpPr>
          <a:xfrm>
            <a:off x="0" y="-144662"/>
            <a:ext cx="18288118" cy="1173367"/>
            <a:chOff x="0" y="-38100"/>
            <a:chExt cx="4816592" cy="309033"/>
          </a:xfrm>
        </p:grpSpPr>
        <p:sp>
          <p:nvSpPr>
            <p:cNvPr id="160" name="Google Shape;160;g2d943bf8565_0_235"/>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161" name="Google Shape;161;g2d943bf8565_0_235"/>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2" name="Google Shape;162;g2d943bf8565_0_235"/>
          <p:cNvSpPr txBox="1"/>
          <p:nvPr/>
        </p:nvSpPr>
        <p:spPr>
          <a:xfrm>
            <a:off x="15734528" y="394025"/>
            <a:ext cx="13524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My </a:t>
            </a:r>
            <a:r>
              <a:rPr i="0" lang="en-US" sz="1800" u="none" cap="none" strike="noStrike">
                <a:solidFill>
                  <a:srgbClr val="FFFFFF"/>
                </a:solidFill>
                <a:latin typeface="Open Sans SemiBold"/>
                <a:ea typeface="Open Sans SemiBold"/>
                <a:cs typeface="Open Sans SemiBold"/>
                <a:sym typeface="Open Sans SemiBold"/>
              </a:rPr>
              <a:t>Contact</a:t>
            </a:r>
            <a:endParaRPr sz="1800">
              <a:latin typeface="Open Sans SemiBold"/>
              <a:ea typeface="Open Sans SemiBold"/>
              <a:cs typeface="Open Sans SemiBold"/>
              <a:sym typeface="Open Sans SemiBold"/>
            </a:endParaRPr>
          </a:p>
        </p:txBody>
      </p:sp>
      <p:sp>
        <p:nvSpPr>
          <p:cNvPr id="163" name="Google Shape;163;g2d943bf8565_0_235"/>
          <p:cNvSpPr txBox="1"/>
          <p:nvPr/>
        </p:nvSpPr>
        <p:spPr>
          <a:xfrm>
            <a:off x="13059125" y="394025"/>
            <a:ext cx="8718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GitHub</a:t>
            </a:r>
            <a:endParaRPr sz="1800">
              <a:latin typeface="Open Sans SemiBold"/>
              <a:ea typeface="Open Sans SemiBold"/>
              <a:cs typeface="Open Sans SemiBold"/>
              <a:sym typeface="Open Sans SemiBold"/>
            </a:endParaRPr>
          </a:p>
        </p:txBody>
      </p:sp>
      <p:sp>
        <p:nvSpPr>
          <p:cNvPr id="164" name="Google Shape;164;g2d943bf8565_0_235"/>
          <p:cNvSpPr txBox="1"/>
          <p:nvPr/>
        </p:nvSpPr>
        <p:spPr>
          <a:xfrm>
            <a:off x="11601840"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Resume</a:t>
            </a:r>
            <a:endParaRPr sz="1800">
              <a:latin typeface="Open Sans SemiBold"/>
              <a:ea typeface="Open Sans SemiBold"/>
              <a:cs typeface="Open Sans SemiBold"/>
              <a:sym typeface="Open Sans SemiBold"/>
            </a:endParaRPr>
          </a:p>
        </p:txBody>
      </p:sp>
      <p:sp>
        <p:nvSpPr>
          <p:cNvPr id="165" name="Google Shape;165;g2d943bf8565_0_235"/>
          <p:cNvSpPr txBox="1"/>
          <p:nvPr/>
        </p:nvSpPr>
        <p:spPr>
          <a:xfrm>
            <a:off x="103459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US" sz="1800" u="none" cap="none" strike="noStrike">
                <a:solidFill>
                  <a:srgbClr val="FFFFFF"/>
                </a:solidFill>
                <a:latin typeface="Open Sans SemiBold"/>
                <a:ea typeface="Open Sans SemiBold"/>
                <a:cs typeface="Open Sans SemiBold"/>
                <a:sym typeface="Open Sans SemiBold"/>
              </a:rPr>
              <a:t>Home</a:t>
            </a:r>
            <a:endParaRPr sz="1800">
              <a:latin typeface="Open Sans SemiBold"/>
              <a:ea typeface="Open Sans SemiBold"/>
              <a:cs typeface="Open Sans SemiBold"/>
              <a:sym typeface="Open Sans SemiBold"/>
            </a:endParaRPr>
          </a:p>
        </p:txBody>
      </p:sp>
      <p:sp>
        <p:nvSpPr>
          <p:cNvPr id="166" name="Google Shape;166;g2d943bf8565_0_235"/>
          <p:cNvSpPr txBox="1"/>
          <p:nvPr/>
        </p:nvSpPr>
        <p:spPr>
          <a:xfrm>
            <a:off x="14409626"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Projects</a:t>
            </a:r>
            <a:endParaRPr sz="1800">
              <a:latin typeface="Open Sans SemiBold"/>
              <a:ea typeface="Open Sans SemiBold"/>
              <a:cs typeface="Open Sans SemiBold"/>
              <a:sym typeface="Open Sans SemiBold"/>
            </a:endParaRPr>
          </a:p>
        </p:txBody>
      </p:sp>
      <p:sp>
        <p:nvSpPr>
          <p:cNvPr id="167" name="Google Shape;167;g2d943bf8565_0_235"/>
          <p:cNvSpPr txBox="1"/>
          <p:nvPr/>
        </p:nvSpPr>
        <p:spPr>
          <a:xfrm>
            <a:off x="7122599" y="1318075"/>
            <a:ext cx="40428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600">
                <a:solidFill>
                  <a:srgbClr val="FFFFFF"/>
                </a:solidFill>
                <a:latin typeface="Open Sans SemiBold"/>
                <a:ea typeface="Open Sans SemiBold"/>
                <a:cs typeface="Open Sans SemiBold"/>
                <a:sym typeface="Open Sans SemiBold"/>
              </a:rPr>
              <a:t>&lt;h1&gt;Home&lt;h1&gt;</a:t>
            </a:r>
            <a:endParaRPr sz="3600">
              <a:latin typeface="Open Sans SemiBold"/>
              <a:ea typeface="Open Sans SemiBold"/>
              <a:cs typeface="Open Sans SemiBold"/>
              <a:sym typeface="Open Sans SemiBold"/>
            </a:endParaRPr>
          </a:p>
        </p:txBody>
      </p:sp>
      <p:sp>
        <p:nvSpPr>
          <p:cNvPr id="168" name="Google Shape;168;g2d943bf8565_0_235"/>
          <p:cNvSpPr txBox="1"/>
          <p:nvPr/>
        </p:nvSpPr>
        <p:spPr>
          <a:xfrm>
            <a:off x="95362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169" name="Google Shape;169;g2d943bf8565_0_235"/>
          <p:cNvSpPr txBox="1"/>
          <p:nvPr/>
        </p:nvSpPr>
        <p:spPr>
          <a:xfrm>
            <a:off x="172174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170" name="Google Shape;170;g2d943bf8565_0_235"/>
          <p:cNvSpPr txBox="1"/>
          <p:nvPr/>
        </p:nvSpPr>
        <p:spPr>
          <a:xfrm>
            <a:off x="418149" y="347975"/>
            <a:ext cx="37293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&lt;h2&gt;Eric Zhao&lt;h2&gt;</a:t>
            </a:r>
            <a:endParaRPr b="1" sz="2400"/>
          </a:p>
        </p:txBody>
      </p:sp>
      <p:sp>
        <p:nvSpPr>
          <p:cNvPr id="171" name="Google Shape;171;g2d943bf8565_0_235"/>
          <p:cNvSpPr/>
          <p:nvPr/>
        </p:nvSpPr>
        <p:spPr>
          <a:xfrm>
            <a:off x="1118700" y="2202750"/>
            <a:ext cx="3453300" cy="3173100"/>
          </a:xfrm>
          <a:prstGeom prst="roundRect">
            <a:avLst>
              <a:gd fmla="val 16667" name="adj"/>
            </a:avLst>
          </a:prstGeom>
          <a:solidFill>
            <a:schemeClr val="lt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 class=“myPic”&gt;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&lt;img&gt;Picture of myself&lt;/img&gt;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&lt;/div&gt;</a:t>
            </a:r>
            <a:endParaRPr sz="1800">
              <a:solidFill>
                <a:srgbClr val="2D2D2D"/>
              </a:solidFill>
              <a:latin typeface="Calibri"/>
              <a:ea typeface="Calibri"/>
              <a:cs typeface="Calibri"/>
              <a:sym typeface="Calibri"/>
            </a:endParaRPr>
          </a:p>
        </p:txBody>
      </p:sp>
      <p:sp>
        <p:nvSpPr>
          <p:cNvPr id="172" name="Google Shape;172;g2d943bf8565_0_235"/>
          <p:cNvSpPr/>
          <p:nvPr/>
        </p:nvSpPr>
        <p:spPr>
          <a:xfrm>
            <a:off x="9127150" y="2161550"/>
            <a:ext cx="8090100" cy="3173100"/>
          </a:xfrm>
          <a:prstGeom prst="roundRect">
            <a:avLst>
              <a:gd fmla="val 16667" name="adj"/>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 class=“myDescription”&gt;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&lt;h2&gt;Short Description about me&lt;/h2&gt;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&lt;p&gt;Lorem ipsum odor amet, consectetuer adipiscing elit. Viverra purus adipiscing at mauris magna. Nascetur primis efficitur mollis fusce vitae fringilla consequat aenean. Dapibus ligula dictum rhoncus dictumst fusce. Lacinia cras vitae suspendisse nam habitant sit curabitur volutpat. Magnis nullam sagittis luctus urna, mollis pulvinar risus vulputate. Lacinia condimentum justo dictumst nam pellentesque eleifend metus.&lt;/p&gt;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&lt;/div&gt;</a:t>
            </a:r>
            <a:endParaRPr sz="1800">
              <a:solidFill>
                <a:srgbClr val="2D2D2D"/>
              </a:solidFill>
              <a:latin typeface="Calibri"/>
              <a:ea typeface="Calibri"/>
              <a:cs typeface="Calibri"/>
              <a:sym typeface="Calibri"/>
            </a:endParaRPr>
          </a:p>
        </p:txBody>
      </p:sp>
      <p:sp>
        <p:nvSpPr>
          <p:cNvPr id="173" name="Google Shape;173;g2d943bf8565_0_235"/>
          <p:cNvSpPr/>
          <p:nvPr/>
        </p:nvSpPr>
        <p:spPr>
          <a:xfrm>
            <a:off x="10050" y="6161400"/>
            <a:ext cx="18267900" cy="4125600"/>
          </a:xfrm>
          <a:prstGeom prst="rect">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&lt;div class=”MyInterestContainer”&gt;&lt;/div&gt;</a:t>
            </a:r>
            <a:endParaRPr sz="1800">
              <a:solidFill>
                <a:schemeClr val="lt1"/>
              </a:solidFill>
              <a:latin typeface="Calibri"/>
              <a:ea typeface="Calibri"/>
              <a:cs typeface="Calibri"/>
              <a:sym typeface="Calibri"/>
            </a:endParaRPr>
          </a:p>
        </p:txBody>
      </p:sp>
      <p:sp>
        <p:nvSpPr>
          <p:cNvPr id="174" name="Google Shape;174;g2d943bf8565_0_235"/>
          <p:cNvSpPr/>
          <p:nvPr/>
        </p:nvSpPr>
        <p:spPr>
          <a:xfrm>
            <a:off x="1118700" y="6637650"/>
            <a:ext cx="3453300" cy="3173100"/>
          </a:xfrm>
          <a:prstGeom prst="roundRect">
            <a:avLst>
              <a:gd fmla="val 16667" name="adj"/>
            </a:avLst>
          </a:prstGeom>
          <a:solidFill>
            <a:schemeClr val="lt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 class=“Movies”&gt;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&lt;img&gt;My Fav Movies&lt;/img&gt;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&lt;/div&gt;</a:t>
            </a:r>
            <a:endParaRPr sz="1800">
              <a:solidFill>
                <a:srgbClr val="2D2D2D"/>
              </a:solidFill>
              <a:latin typeface="Calibri"/>
              <a:ea typeface="Calibri"/>
              <a:cs typeface="Calibri"/>
              <a:sym typeface="Calibri"/>
            </a:endParaRPr>
          </a:p>
        </p:txBody>
      </p:sp>
      <p:sp>
        <p:nvSpPr>
          <p:cNvPr id="175" name="Google Shape;175;g2d943bf8565_0_235"/>
          <p:cNvSpPr/>
          <p:nvPr/>
        </p:nvSpPr>
        <p:spPr>
          <a:xfrm>
            <a:off x="12911200" y="6399600"/>
            <a:ext cx="5115900" cy="3649200"/>
          </a:xfrm>
          <a:prstGeom prst="roundRect">
            <a:avLst>
              <a:gd fmla="val 16667" name="adj"/>
            </a:avLst>
          </a:prstGeom>
          <a:solidFill>
            <a:schemeClr val="lt2"/>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 class=“MyFavGames”&gt;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&lt;img&gt;Games that I love to play&lt;/img&gt;</a:t>
            </a:r>
            <a:endParaRPr sz="1800">
              <a:solidFill>
                <a:srgbClr val="2D2D2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sz="1800">
                <a:solidFill>
                  <a:srgbClr val="2D2D2D"/>
                </a:solidFill>
                <a:latin typeface="Calibri"/>
                <a:ea typeface="Calibri"/>
                <a:cs typeface="Calibri"/>
                <a:sym typeface="Calibri"/>
              </a:rPr>
              <a:t>&lt;/div&gt;</a:t>
            </a:r>
            <a:endParaRPr sz="1800">
              <a:solidFill>
                <a:srgbClr val="2D2D2D"/>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79" name="Shape 179"/>
        <p:cNvGrpSpPr/>
        <p:nvPr/>
      </p:nvGrpSpPr>
      <p:grpSpPr>
        <a:xfrm>
          <a:off x="0" y="0"/>
          <a:ext cx="0" cy="0"/>
          <a:chOff x="0" y="0"/>
          <a:chExt cx="0" cy="0"/>
        </a:xfrm>
      </p:grpSpPr>
      <p:grpSp>
        <p:nvGrpSpPr>
          <p:cNvPr id="180" name="Google Shape;180;g2d943bf8565_0_255"/>
          <p:cNvGrpSpPr/>
          <p:nvPr/>
        </p:nvGrpSpPr>
        <p:grpSpPr>
          <a:xfrm>
            <a:off x="0" y="-144662"/>
            <a:ext cx="18288118" cy="1173367"/>
            <a:chOff x="0" y="-38100"/>
            <a:chExt cx="4816592" cy="309033"/>
          </a:xfrm>
        </p:grpSpPr>
        <p:sp>
          <p:nvSpPr>
            <p:cNvPr id="181" name="Google Shape;181;g2d943bf8565_0_255"/>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182" name="Google Shape;182;g2d943bf8565_0_255"/>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g2d943bf8565_0_255"/>
          <p:cNvSpPr txBox="1"/>
          <p:nvPr/>
        </p:nvSpPr>
        <p:spPr>
          <a:xfrm>
            <a:off x="15734528" y="394025"/>
            <a:ext cx="13524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My </a:t>
            </a:r>
            <a:r>
              <a:rPr i="0" lang="en-US" sz="1800" u="none" cap="none" strike="noStrike">
                <a:solidFill>
                  <a:srgbClr val="FFFFFF"/>
                </a:solidFill>
                <a:latin typeface="Open Sans SemiBold"/>
                <a:ea typeface="Open Sans SemiBold"/>
                <a:cs typeface="Open Sans SemiBold"/>
                <a:sym typeface="Open Sans SemiBold"/>
              </a:rPr>
              <a:t>Contact</a:t>
            </a:r>
            <a:endParaRPr sz="1800">
              <a:latin typeface="Open Sans SemiBold"/>
              <a:ea typeface="Open Sans SemiBold"/>
              <a:cs typeface="Open Sans SemiBold"/>
              <a:sym typeface="Open Sans SemiBold"/>
            </a:endParaRPr>
          </a:p>
        </p:txBody>
      </p:sp>
      <p:sp>
        <p:nvSpPr>
          <p:cNvPr id="184" name="Google Shape;184;g2d943bf8565_0_255"/>
          <p:cNvSpPr txBox="1"/>
          <p:nvPr/>
        </p:nvSpPr>
        <p:spPr>
          <a:xfrm>
            <a:off x="13059125" y="394025"/>
            <a:ext cx="8718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GitHub</a:t>
            </a:r>
            <a:endParaRPr sz="1800">
              <a:latin typeface="Open Sans SemiBold"/>
              <a:ea typeface="Open Sans SemiBold"/>
              <a:cs typeface="Open Sans SemiBold"/>
              <a:sym typeface="Open Sans SemiBold"/>
            </a:endParaRPr>
          </a:p>
        </p:txBody>
      </p:sp>
      <p:sp>
        <p:nvSpPr>
          <p:cNvPr id="185" name="Google Shape;185;g2d943bf8565_0_255"/>
          <p:cNvSpPr txBox="1"/>
          <p:nvPr/>
        </p:nvSpPr>
        <p:spPr>
          <a:xfrm>
            <a:off x="11601840"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Resume</a:t>
            </a:r>
            <a:endParaRPr sz="1800">
              <a:latin typeface="Open Sans SemiBold"/>
              <a:ea typeface="Open Sans SemiBold"/>
              <a:cs typeface="Open Sans SemiBold"/>
              <a:sym typeface="Open Sans SemiBold"/>
            </a:endParaRPr>
          </a:p>
        </p:txBody>
      </p:sp>
      <p:sp>
        <p:nvSpPr>
          <p:cNvPr id="186" name="Google Shape;186;g2d943bf8565_0_255"/>
          <p:cNvSpPr txBox="1"/>
          <p:nvPr/>
        </p:nvSpPr>
        <p:spPr>
          <a:xfrm>
            <a:off x="103459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US" sz="1800" u="none" cap="none" strike="noStrike">
                <a:solidFill>
                  <a:srgbClr val="FFFFFF"/>
                </a:solidFill>
                <a:latin typeface="Open Sans SemiBold"/>
                <a:ea typeface="Open Sans SemiBold"/>
                <a:cs typeface="Open Sans SemiBold"/>
                <a:sym typeface="Open Sans SemiBold"/>
              </a:rPr>
              <a:t>Home</a:t>
            </a:r>
            <a:endParaRPr sz="1800">
              <a:latin typeface="Open Sans SemiBold"/>
              <a:ea typeface="Open Sans SemiBold"/>
              <a:cs typeface="Open Sans SemiBold"/>
              <a:sym typeface="Open Sans SemiBold"/>
            </a:endParaRPr>
          </a:p>
        </p:txBody>
      </p:sp>
      <p:sp>
        <p:nvSpPr>
          <p:cNvPr id="187" name="Google Shape;187;g2d943bf8565_0_255"/>
          <p:cNvSpPr txBox="1"/>
          <p:nvPr/>
        </p:nvSpPr>
        <p:spPr>
          <a:xfrm>
            <a:off x="14409626"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Projects</a:t>
            </a:r>
            <a:endParaRPr sz="1800">
              <a:latin typeface="Open Sans SemiBold"/>
              <a:ea typeface="Open Sans SemiBold"/>
              <a:cs typeface="Open Sans SemiBold"/>
              <a:sym typeface="Open Sans SemiBold"/>
            </a:endParaRPr>
          </a:p>
        </p:txBody>
      </p:sp>
      <p:sp>
        <p:nvSpPr>
          <p:cNvPr id="188" name="Google Shape;188;g2d943bf8565_0_255"/>
          <p:cNvSpPr txBox="1"/>
          <p:nvPr/>
        </p:nvSpPr>
        <p:spPr>
          <a:xfrm>
            <a:off x="8123101" y="1318075"/>
            <a:ext cx="20418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600">
                <a:solidFill>
                  <a:srgbClr val="FFFFFF"/>
                </a:solidFill>
                <a:latin typeface="Open Sans SemiBold"/>
                <a:ea typeface="Open Sans SemiBold"/>
                <a:cs typeface="Open Sans SemiBold"/>
                <a:sym typeface="Open Sans SemiBold"/>
              </a:rPr>
              <a:t>Resume</a:t>
            </a:r>
            <a:endParaRPr sz="3600">
              <a:latin typeface="Open Sans SemiBold"/>
              <a:ea typeface="Open Sans SemiBold"/>
              <a:cs typeface="Open Sans SemiBold"/>
              <a:sym typeface="Open Sans SemiBold"/>
            </a:endParaRPr>
          </a:p>
        </p:txBody>
      </p:sp>
      <p:sp>
        <p:nvSpPr>
          <p:cNvPr id="189" name="Google Shape;189;g2d943bf8565_0_255"/>
          <p:cNvSpPr/>
          <p:nvPr/>
        </p:nvSpPr>
        <p:spPr>
          <a:xfrm>
            <a:off x="4056300" y="1988700"/>
            <a:ext cx="10175400" cy="8298300"/>
          </a:xfrm>
          <a:prstGeom prst="round2SameRect">
            <a:avLst>
              <a:gd fmla="val 16667" name="adj1"/>
              <a:gd fmla="val 0" name="adj2"/>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3000">
                <a:solidFill>
                  <a:schemeClr val="lt1"/>
                </a:solidFill>
                <a:latin typeface="Open Sans"/>
                <a:ea typeface="Open Sans"/>
                <a:cs typeface="Open Sans"/>
                <a:sym typeface="Open Sans"/>
              </a:rPr>
              <a:t>Resume PDF</a:t>
            </a:r>
            <a:endParaRPr b="1" sz="3000">
              <a:solidFill>
                <a:schemeClr val="lt1"/>
              </a:solidFill>
              <a:latin typeface="Open Sans"/>
              <a:ea typeface="Open Sans"/>
              <a:cs typeface="Open Sans"/>
              <a:sym typeface="Open Sans"/>
            </a:endParaRPr>
          </a:p>
        </p:txBody>
      </p:sp>
      <p:sp>
        <p:nvSpPr>
          <p:cNvPr id="190" name="Google Shape;190;g2d943bf8565_0_255"/>
          <p:cNvSpPr txBox="1"/>
          <p:nvPr/>
        </p:nvSpPr>
        <p:spPr>
          <a:xfrm>
            <a:off x="95362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191" name="Google Shape;191;g2d943bf8565_0_255"/>
          <p:cNvSpPr txBox="1"/>
          <p:nvPr/>
        </p:nvSpPr>
        <p:spPr>
          <a:xfrm>
            <a:off x="172174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192" name="Google Shape;192;g2d943bf8565_0_255"/>
          <p:cNvSpPr txBox="1"/>
          <p:nvPr/>
        </p:nvSpPr>
        <p:spPr>
          <a:xfrm>
            <a:off x="418149" y="347975"/>
            <a:ext cx="3729300" cy="369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&lt;h2&gt;Eric Zhao&lt;h2&gt;</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2020"/>
        </a:solidFill>
      </p:bgPr>
    </p:bg>
    <p:spTree>
      <p:nvGrpSpPr>
        <p:cNvPr id="196" name="Shape 196"/>
        <p:cNvGrpSpPr/>
        <p:nvPr/>
      </p:nvGrpSpPr>
      <p:grpSpPr>
        <a:xfrm>
          <a:off x="0" y="0"/>
          <a:ext cx="0" cy="0"/>
          <a:chOff x="0" y="0"/>
          <a:chExt cx="0" cy="0"/>
        </a:xfrm>
      </p:grpSpPr>
      <p:sp>
        <p:nvSpPr>
          <p:cNvPr id="197" name="Google Shape;197;g2d943bf8565_0_175"/>
          <p:cNvSpPr/>
          <p:nvPr/>
        </p:nvSpPr>
        <p:spPr>
          <a:xfrm>
            <a:off x="5075" y="9117775"/>
            <a:ext cx="18267900" cy="1173300"/>
          </a:xfrm>
          <a:prstGeom prst="rect">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&lt;div class=”moreProjectContainer”&gt;&lt;/div&gt;</a:t>
            </a:r>
            <a:endParaRPr sz="1800">
              <a:solidFill>
                <a:schemeClr val="lt1"/>
              </a:solidFill>
              <a:latin typeface="Calibri"/>
              <a:ea typeface="Calibri"/>
              <a:cs typeface="Calibri"/>
              <a:sym typeface="Calibri"/>
            </a:endParaRPr>
          </a:p>
        </p:txBody>
      </p:sp>
      <p:grpSp>
        <p:nvGrpSpPr>
          <p:cNvPr id="198" name="Google Shape;198;g2d943bf8565_0_175"/>
          <p:cNvGrpSpPr/>
          <p:nvPr/>
        </p:nvGrpSpPr>
        <p:grpSpPr>
          <a:xfrm>
            <a:off x="0" y="-144662"/>
            <a:ext cx="18288118" cy="1173367"/>
            <a:chOff x="0" y="-38100"/>
            <a:chExt cx="4816592" cy="309033"/>
          </a:xfrm>
        </p:grpSpPr>
        <p:sp>
          <p:nvSpPr>
            <p:cNvPr id="199" name="Google Shape;199;g2d943bf8565_0_175"/>
            <p:cNvSpPr/>
            <p:nvPr/>
          </p:nvSpPr>
          <p:spPr>
            <a:xfrm>
              <a:off x="0" y="0"/>
              <a:ext cx="4816592" cy="270933"/>
            </a:xfrm>
            <a:custGeom>
              <a:rect b="b" l="l" r="r" t="t"/>
              <a:pathLst>
                <a:path extrusionOk="0" h="270933" w="4816592">
                  <a:moveTo>
                    <a:pt x="0" y="0"/>
                  </a:moveTo>
                  <a:lnTo>
                    <a:pt x="4816592" y="0"/>
                  </a:lnTo>
                  <a:lnTo>
                    <a:pt x="4816592" y="270933"/>
                  </a:lnTo>
                  <a:lnTo>
                    <a:pt x="0" y="270933"/>
                  </a:lnTo>
                  <a:close/>
                </a:path>
              </a:pathLst>
            </a:custGeom>
            <a:solidFill>
              <a:srgbClr val="2D2D2D"/>
            </a:solidFill>
            <a:ln>
              <a:noFill/>
            </a:ln>
          </p:spPr>
        </p:sp>
        <p:sp>
          <p:nvSpPr>
            <p:cNvPr id="200" name="Google Shape;200;g2d943bf8565_0_175"/>
            <p:cNvSpPr txBox="1"/>
            <p:nvPr/>
          </p:nvSpPr>
          <p:spPr>
            <a:xfrm>
              <a:off x="0" y="-38100"/>
              <a:ext cx="48165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g2d943bf8565_0_175"/>
          <p:cNvSpPr txBox="1"/>
          <p:nvPr/>
        </p:nvSpPr>
        <p:spPr>
          <a:xfrm>
            <a:off x="15734528" y="394025"/>
            <a:ext cx="13524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My </a:t>
            </a:r>
            <a:r>
              <a:rPr i="0" lang="en-US" sz="1800" u="none" cap="none" strike="noStrike">
                <a:solidFill>
                  <a:srgbClr val="FFFFFF"/>
                </a:solidFill>
                <a:latin typeface="Open Sans SemiBold"/>
                <a:ea typeface="Open Sans SemiBold"/>
                <a:cs typeface="Open Sans SemiBold"/>
                <a:sym typeface="Open Sans SemiBold"/>
              </a:rPr>
              <a:t>Contact</a:t>
            </a:r>
            <a:endParaRPr sz="1800">
              <a:latin typeface="Open Sans SemiBold"/>
              <a:ea typeface="Open Sans SemiBold"/>
              <a:cs typeface="Open Sans SemiBold"/>
              <a:sym typeface="Open Sans SemiBold"/>
            </a:endParaRPr>
          </a:p>
        </p:txBody>
      </p:sp>
      <p:sp>
        <p:nvSpPr>
          <p:cNvPr id="202" name="Google Shape;202;g2d943bf8565_0_175"/>
          <p:cNvSpPr txBox="1"/>
          <p:nvPr/>
        </p:nvSpPr>
        <p:spPr>
          <a:xfrm>
            <a:off x="13059125" y="394025"/>
            <a:ext cx="8718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GitHub</a:t>
            </a:r>
            <a:endParaRPr sz="1800">
              <a:latin typeface="Open Sans SemiBold"/>
              <a:ea typeface="Open Sans SemiBold"/>
              <a:cs typeface="Open Sans SemiBold"/>
              <a:sym typeface="Open Sans SemiBold"/>
            </a:endParaRPr>
          </a:p>
        </p:txBody>
      </p:sp>
      <p:sp>
        <p:nvSpPr>
          <p:cNvPr id="203" name="Google Shape;203;g2d943bf8565_0_175"/>
          <p:cNvSpPr txBox="1"/>
          <p:nvPr/>
        </p:nvSpPr>
        <p:spPr>
          <a:xfrm>
            <a:off x="11601840"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Resume</a:t>
            </a:r>
            <a:endParaRPr sz="1800">
              <a:latin typeface="Open Sans SemiBold"/>
              <a:ea typeface="Open Sans SemiBold"/>
              <a:cs typeface="Open Sans SemiBold"/>
              <a:sym typeface="Open Sans SemiBold"/>
            </a:endParaRPr>
          </a:p>
        </p:txBody>
      </p:sp>
      <p:sp>
        <p:nvSpPr>
          <p:cNvPr id="204" name="Google Shape;204;g2d943bf8565_0_175"/>
          <p:cNvSpPr txBox="1"/>
          <p:nvPr/>
        </p:nvSpPr>
        <p:spPr>
          <a:xfrm>
            <a:off x="103459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i="0" lang="en-US" sz="1800" u="none" cap="none" strike="noStrike">
                <a:solidFill>
                  <a:srgbClr val="FFFFFF"/>
                </a:solidFill>
                <a:latin typeface="Open Sans SemiBold"/>
                <a:ea typeface="Open Sans SemiBold"/>
                <a:cs typeface="Open Sans SemiBold"/>
                <a:sym typeface="Open Sans SemiBold"/>
              </a:rPr>
              <a:t>Home</a:t>
            </a:r>
            <a:endParaRPr sz="1800">
              <a:latin typeface="Open Sans SemiBold"/>
              <a:ea typeface="Open Sans SemiBold"/>
              <a:cs typeface="Open Sans SemiBold"/>
              <a:sym typeface="Open Sans SemiBold"/>
            </a:endParaRPr>
          </a:p>
        </p:txBody>
      </p:sp>
      <p:sp>
        <p:nvSpPr>
          <p:cNvPr id="205" name="Google Shape;205;g2d943bf8565_0_175"/>
          <p:cNvSpPr txBox="1"/>
          <p:nvPr/>
        </p:nvSpPr>
        <p:spPr>
          <a:xfrm>
            <a:off x="418155" y="347975"/>
            <a:ext cx="3607500" cy="886500"/>
          </a:xfrm>
          <a:prstGeom prst="rect">
            <a:avLst/>
          </a:prstGeom>
          <a:noFill/>
          <a:ln>
            <a:noFill/>
          </a:ln>
        </p:spPr>
        <p:txBody>
          <a:bodyPr anchorCtr="0" anchor="t" bIns="0" lIns="0" spcFirstLastPara="1" rIns="0" wrap="square" tIns="0">
            <a:spAutoFit/>
          </a:bodyPr>
          <a:lstStyle/>
          <a:p>
            <a:pPr indent="0" lvl="0" marL="0" rtl="0" algn="l">
              <a:lnSpc>
                <a:spcPct val="140000"/>
              </a:lnSpc>
              <a:spcBef>
                <a:spcPts val="0"/>
              </a:spcBef>
              <a:spcAft>
                <a:spcPts val="0"/>
              </a:spcAft>
              <a:buNone/>
            </a:pPr>
            <a:r>
              <a:rPr b="1" lang="en-US" sz="2400">
                <a:solidFill>
                  <a:srgbClr val="FFFFFF"/>
                </a:solidFill>
                <a:latin typeface="Open Sans"/>
                <a:ea typeface="Open Sans"/>
                <a:cs typeface="Open Sans"/>
                <a:sym typeface="Open Sans"/>
              </a:rPr>
              <a:t>&lt;h2&gt;Eric Zhao&lt;h2&gt;</a:t>
            </a:r>
            <a:endParaRPr b="1" sz="2400"/>
          </a:p>
          <a:p>
            <a:pPr indent="0" lvl="0" marL="0" marR="0" rtl="0" algn="l">
              <a:lnSpc>
                <a:spcPct val="140000"/>
              </a:lnSpc>
              <a:spcBef>
                <a:spcPts val="0"/>
              </a:spcBef>
              <a:spcAft>
                <a:spcPts val="0"/>
              </a:spcAft>
              <a:buNone/>
            </a:pPr>
            <a:r>
              <a:t/>
            </a:r>
            <a:endParaRPr b="1" sz="2400">
              <a:solidFill>
                <a:srgbClr val="FFFFFF"/>
              </a:solidFill>
              <a:latin typeface="Open Sans"/>
              <a:ea typeface="Open Sans"/>
              <a:cs typeface="Open Sans"/>
              <a:sym typeface="Open Sans"/>
            </a:endParaRPr>
          </a:p>
        </p:txBody>
      </p:sp>
      <p:sp>
        <p:nvSpPr>
          <p:cNvPr id="206" name="Google Shape;206;g2d943bf8565_0_175"/>
          <p:cNvSpPr txBox="1"/>
          <p:nvPr/>
        </p:nvSpPr>
        <p:spPr>
          <a:xfrm>
            <a:off x="14409626" y="394025"/>
            <a:ext cx="9786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Projects</a:t>
            </a:r>
            <a:endParaRPr sz="1800">
              <a:latin typeface="Open Sans SemiBold"/>
              <a:ea typeface="Open Sans SemiBold"/>
              <a:cs typeface="Open Sans SemiBold"/>
              <a:sym typeface="Open Sans SemiBold"/>
            </a:endParaRPr>
          </a:p>
        </p:txBody>
      </p:sp>
      <p:sp>
        <p:nvSpPr>
          <p:cNvPr id="207" name="Google Shape;207;g2d943bf8565_0_175"/>
          <p:cNvSpPr txBox="1"/>
          <p:nvPr/>
        </p:nvSpPr>
        <p:spPr>
          <a:xfrm>
            <a:off x="6443070" y="1232288"/>
            <a:ext cx="53919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3600">
                <a:solidFill>
                  <a:schemeClr val="lt1"/>
                </a:solidFill>
                <a:latin typeface="Open Sans SemiBold"/>
                <a:ea typeface="Open Sans SemiBold"/>
                <a:cs typeface="Open Sans SemiBold"/>
                <a:sym typeface="Open Sans SemiBold"/>
              </a:rPr>
              <a:t>&lt;h1&gt;</a:t>
            </a:r>
            <a:r>
              <a:rPr lang="en-US" sz="3600">
                <a:solidFill>
                  <a:srgbClr val="FFFFFF"/>
                </a:solidFill>
                <a:latin typeface="Open Sans SemiBold"/>
                <a:ea typeface="Open Sans SemiBold"/>
                <a:cs typeface="Open Sans SemiBold"/>
                <a:sym typeface="Open Sans SemiBold"/>
              </a:rPr>
              <a:t>Projects</a:t>
            </a:r>
            <a:r>
              <a:rPr lang="en-US" sz="3600">
                <a:solidFill>
                  <a:schemeClr val="lt1"/>
                </a:solidFill>
                <a:latin typeface="Open Sans SemiBold"/>
                <a:ea typeface="Open Sans SemiBold"/>
                <a:cs typeface="Open Sans SemiBold"/>
                <a:sym typeface="Open Sans SemiBold"/>
              </a:rPr>
              <a:t>&lt;/h1&gt;</a:t>
            </a:r>
            <a:endParaRPr sz="3600">
              <a:latin typeface="Open Sans SemiBold"/>
              <a:ea typeface="Open Sans SemiBold"/>
              <a:cs typeface="Open Sans SemiBold"/>
              <a:sym typeface="Open Sans SemiBold"/>
            </a:endParaRPr>
          </a:p>
        </p:txBody>
      </p:sp>
      <p:sp>
        <p:nvSpPr>
          <p:cNvPr id="208" name="Google Shape;208;g2d943bf8565_0_175"/>
          <p:cNvSpPr/>
          <p:nvPr/>
        </p:nvSpPr>
        <p:spPr>
          <a:xfrm>
            <a:off x="15163" y="2347475"/>
            <a:ext cx="18267900" cy="2915100"/>
          </a:xfrm>
          <a:prstGeom prst="rect">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Calibri"/>
                <a:ea typeface="Calibri"/>
                <a:cs typeface="Calibri"/>
                <a:sym typeface="Calibri"/>
              </a:rPr>
              <a:t>&lt;div class=”project1Container”&gt;&lt;/div&gt;</a:t>
            </a:r>
            <a:endParaRPr sz="1800">
              <a:solidFill>
                <a:schemeClr val="lt1"/>
              </a:solidFill>
              <a:latin typeface="Calibri"/>
              <a:ea typeface="Calibri"/>
              <a:cs typeface="Calibri"/>
              <a:sym typeface="Calibri"/>
            </a:endParaRPr>
          </a:p>
        </p:txBody>
      </p:sp>
      <p:sp>
        <p:nvSpPr>
          <p:cNvPr id="209" name="Google Shape;209;g2d943bf8565_0_175"/>
          <p:cNvSpPr/>
          <p:nvPr/>
        </p:nvSpPr>
        <p:spPr>
          <a:xfrm>
            <a:off x="15163" y="5732625"/>
            <a:ext cx="18267900" cy="2915100"/>
          </a:xfrm>
          <a:prstGeom prst="rect">
            <a:avLst/>
          </a:prstGeom>
          <a:solidFill>
            <a:srgbClr val="2D2D2D"/>
          </a:solidFill>
          <a:ln cap="flat" cmpd="sng" w="9525">
            <a:solidFill>
              <a:srgbClr val="2D2D2D"/>
            </a:solidFill>
            <a:prstDash val="solid"/>
            <a:round/>
            <a:headEnd len="sm" w="sm" type="none"/>
            <a:tailEnd len="sm" w="sm" type="none"/>
          </a:ln>
        </p:spPr>
        <p:txBody>
          <a:bodyPr anchorCtr="0" anchor="ctr" bIns="91425" lIns="91425" spcFirstLastPara="1" rIns="91425" wrap="square" tIns="91425">
            <a:noAutofit/>
          </a:bodyPr>
          <a:lstStyle/>
          <a:p>
            <a:pPr indent="0" lvl="0" marL="6400800" rtl="0" algn="l">
              <a:spcBef>
                <a:spcPts val="0"/>
              </a:spcBef>
              <a:spcAft>
                <a:spcPts val="0"/>
              </a:spcAft>
              <a:buNone/>
            </a:pPr>
            <a:r>
              <a:rPr lang="en-US" sz="1800">
                <a:solidFill>
                  <a:schemeClr val="lt1"/>
                </a:solidFill>
                <a:latin typeface="Calibri"/>
                <a:ea typeface="Calibri"/>
                <a:cs typeface="Calibri"/>
                <a:sym typeface="Calibri"/>
              </a:rPr>
              <a:t>  </a:t>
            </a:r>
            <a:r>
              <a:rPr lang="en-US" sz="1800">
                <a:solidFill>
                  <a:schemeClr val="lt1"/>
                </a:solidFill>
                <a:latin typeface="Calibri"/>
                <a:ea typeface="Calibri"/>
                <a:cs typeface="Calibri"/>
                <a:sym typeface="Calibri"/>
              </a:rPr>
              <a:t>&lt;div </a:t>
            </a:r>
            <a:endParaRPr sz="1800">
              <a:solidFill>
                <a:schemeClr val="lt1"/>
              </a:solidFill>
              <a:latin typeface="Calibri"/>
              <a:ea typeface="Calibri"/>
              <a:cs typeface="Calibri"/>
              <a:sym typeface="Calibri"/>
            </a:endParaRPr>
          </a:p>
          <a:p>
            <a:pPr indent="0" lvl="0" marL="6400800" rtl="0" algn="l">
              <a:spcBef>
                <a:spcPts val="0"/>
              </a:spcBef>
              <a:spcAft>
                <a:spcPts val="0"/>
              </a:spcAft>
              <a:buNone/>
            </a:pPr>
            <a:r>
              <a:rPr lang="en-US" sz="1800">
                <a:solidFill>
                  <a:schemeClr val="lt1"/>
                </a:solidFill>
                <a:latin typeface="Calibri"/>
                <a:ea typeface="Calibri"/>
                <a:cs typeface="Calibri"/>
                <a:sym typeface="Calibri"/>
              </a:rPr>
              <a:t>  class=</a:t>
            </a:r>
            <a:endParaRPr sz="1800">
              <a:solidFill>
                <a:schemeClr val="lt1"/>
              </a:solidFill>
              <a:latin typeface="Calibri"/>
              <a:ea typeface="Calibri"/>
              <a:cs typeface="Calibri"/>
              <a:sym typeface="Calibri"/>
            </a:endParaRPr>
          </a:p>
          <a:p>
            <a:pPr indent="0" lvl="0" marL="6400800" rtl="0" algn="l">
              <a:spcBef>
                <a:spcPts val="0"/>
              </a:spcBef>
              <a:spcAft>
                <a:spcPts val="0"/>
              </a:spcAft>
              <a:buNone/>
            </a:pPr>
            <a:r>
              <a:rPr lang="en-US" sz="1800">
                <a:solidFill>
                  <a:schemeClr val="lt1"/>
                </a:solidFill>
                <a:latin typeface="Calibri"/>
                <a:ea typeface="Calibri"/>
                <a:cs typeface="Calibri"/>
                <a:sym typeface="Calibri"/>
              </a:rPr>
              <a:t>  ”project2</a:t>
            </a:r>
            <a:endParaRPr sz="1800">
              <a:solidFill>
                <a:schemeClr val="lt1"/>
              </a:solidFill>
              <a:latin typeface="Calibri"/>
              <a:ea typeface="Calibri"/>
              <a:cs typeface="Calibri"/>
              <a:sym typeface="Calibri"/>
            </a:endParaRPr>
          </a:p>
          <a:p>
            <a:pPr indent="0" lvl="0" marL="6400800" rtl="0" algn="l">
              <a:spcBef>
                <a:spcPts val="0"/>
              </a:spcBef>
              <a:spcAft>
                <a:spcPts val="0"/>
              </a:spcAft>
              <a:buNone/>
            </a:pPr>
            <a:r>
              <a:rPr lang="en-US" sz="1800">
                <a:solidFill>
                  <a:schemeClr val="lt1"/>
                </a:solidFill>
                <a:latin typeface="Calibri"/>
                <a:ea typeface="Calibri"/>
                <a:cs typeface="Calibri"/>
                <a:sym typeface="Calibri"/>
              </a:rPr>
              <a:t>  Container”&gt;</a:t>
            </a:r>
            <a:endParaRPr sz="1800">
              <a:solidFill>
                <a:schemeClr val="lt1"/>
              </a:solidFill>
              <a:latin typeface="Calibri"/>
              <a:ea typeface="Calibri"/>
              <a:cs typeface="Calibri"/>
              <a:sym typeface="Calibri"/>
            </a:endParaRPr>
          </a:p>
          <a:p>
            <a:pPr indent="0" lvl="0" marL="6400800" rtl="0" algn="l">
              <a:spcBef>
                <a:spcPts val="0"/>
              </a:spcBef>
              <a:spcAft>
                <a:spcPts val="0"/>
              </a:spcAft>
              <a:buNone/>
            </a:pPr>
            <a:r>
              <a:rPr lang="en-US" sz="1800">
                <a:solidFill>
                  <a:schemeClr val="lt1"/>
                </a:solidFill>
                <a:latin typeface="Calibri"/>
                <a:ea typeface="Calibri"/>
                <a:cs typeface="Calibri"/>
                <a:sym typeface="Calibri"/>
              </a:rPr>
              <a:t>  &lt;/div&gt;</a:t>
            </a:r>
            <a:endParaRPr sz="1800">
              <a:solidFill>
                <a:schemeClr val="lt1"/>
              </a:solidFill>
              <a:latin typeface="Calibri"/>
              <a:ea typeface="Calibri"/>
              <a:cs typeface="Calibri"/>
              <a:sym typeface="Calibri"/>
            </a:endParaRPr>
          </a:p>
        </p:txBody>
      </p:sp>
      <p:sp>
        <p:nvSpPr>
          <p:cNvPr id="210" name="Google Shape;210;g2d943bf8565_0_175"/>
          <p:cNvSpPr/>
          <p:nvPr/>
        </p:nvSpPr>
        <p:spPr>
          <a:xfrm>
            <a:off x="666138" y="2703125"/>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Content:</a:t>
            </a:r>
            <a:endParaRPr>
              <a:latin typeface="Calibri"/>
              <a:ea typeface="Calibri"/>
              <a:cs typeface="Calibri"/>
              <a:sym typeface="Calibri"/>
            </a:endParaRPr>
          </a:p>
          <a:p>
            <a:pPr indent="0" lvl="0" marL="0" rtl="0" algn="ctr">
              <a:spcBef>
                <a:spcPts val="0"/>
              </a:spcBef>
              <a:spcAft>
                <a:spcPts val="0"/>
              </a:spcAft>
              <a:buNone/>
            </a:pPr>
            <a:r>
              <a:rPr lang="en-US">
                <a:latin typeface="Calibri"/>
                <a:ea typeface="Calibri"/>
                <a:cs typeface="Calibri"/>
                <a:sym typeface="Calibri"/>
              </a:rPr>
              <a:t>image, text, etc..</a:t>
            </a:r>
            <a:endParaRPr>
              <a:latin typeface="Calibri"/>
              <a:ea typeface="Calibri"/>
              <a:cs typeface="Calibri"/>
              <a:sym typeface="Calibri"/>
            </a:endParaRPr>
          </a:p>
        </p:txBody>
      </p:sp>
      <p:sp>
        <p:nvSpPr>
          <p:cNvPr id="211" name="Google Shape;211;g2d943bf8565_0_175"/>
          <p:cNvSpPr/>
          <p:nvPr/>
        </p:nvSpPr>
        <p:spPr>
          <a:xfrm>
            <a:off x="4030863" y="2703125"/>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image, text, etc..</a:t>
            </a:r>
            <a:endParaRPr>
              <a:latin typeface="Calibri"/>
              <a:ea typeface="Calibri"/>
              <a:cs typeface="Calibri"/>
              <a:sym typeface="Calibri"/>
            </a:endParaRPr>
          </a:p>
        </p:txBody>
      </p:sp>
      <p:sp>
        <p:nvSpPr>
          <p:cNvPr id="212" name="Google Shape;212;g2d943bf8565_0_175"/>
          <p:cNvSpPr/>
          <p:nvPr/>
        </p:nvSpPr>
        <p:spPr>
          <a:xfrm>
            <a:off x="7732588" y="6098475"/>
            <a:ext cx="61932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image, text, etc..</a:t>
            </a:r>
            <a:endParaRPr>
              <a:latin typeface="Calibri"/>
              <a:ea typeface="Calibri"/>
              <a:cs typeface="Calibri"/>
              <a:sym typeface="Calibri"/>
            </a:endParaRPr>
          </a:p>
        </p:txBody>
      </p:sp>
      <p:sp>
        <p:nvSpPr>
          <p:cNvPr id="213" name="Google Shape;213;g2d943bf8565_0_175"/>
          <p:cNvSpPr/>
          <p:nvPr/>
        </p:nvSpPr>
        <p:spPr>
          <a:xfrm>
            <a:off x="11441938" y="2723500"/>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image, text, etc..</a:t>
            </a:r>
            <a:endParaRPr>
              <a:latin typeface="Calibri"/>
              <a:ea typeface="Calibri"/>
              <a:cs typeface="Calibri"/>
              <a:sym typeface="Calibri"/>
            </a:endParaRPr>
          </a:p>
        </p:txBody>
      </p:sp>
      <p:sp>
        <p:nvSpPr>
          <p:cNvPr id="214" name="Google Shape;214;g2d943bf8565_0_175"/>
          <p:cNvSpPr/>
          <p:nvPr/>
        </p:nvSpPr>
        <p:spPr>
          <a:xfrm>
            <a:off x="657288" y="6088275"/>
            <a:ext cx="58476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image, text, etc..</a:t>
            </a:r>
            <a:endParaRPr>
              <a:latin typeface="Calibri"/>
              <a:ea typeface="Calibri"/>
              <a:cs typeface="Calibri"/>
              <a:sym typeface="Calibri"/>
            </a:endParaRPr>
          </a:p>
        </p:txBody>
      </p:sp>
      <p:sp>
        <p:nvSpPr>
          <p:cNvPr id="215" name="Google Shape;215;g2d943bf8565_0_175"/>
          <p:cNvSpPr/>
          <p:nvPr/>
        </p:nvSpPr>
        <p:spPr>
          <a:xfrm>
            <a:off x="14805388" y="6098463"/>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image, text, etc..</a:t>
            </a:r>
            <a:endParaRPr>
              <a:latin typeface="Calibri"/>
              <a:ea typeface="Calibri"/>
              <a:cs typeface="Calibri"/>
              <a:sym typeface="Calibri"/>
            </a:endParaRPr>
          </a:p>
        </p:txBody>
      </p:sp>
      <p:sp>
        <p:nvSpPr>
          <p:cNvPr id="216" name="Google Shape;216;g2d943bf8565_0_175"/>
          <p:cNvSpPr/>
          <p:nvPr/>
        </p:nvSpPr>
        <p:spPr>
          <a:xfrm>
            <a:off x="14804138" y="2723500"/>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US">
                <a:solidFill>
                  <a:schemeClr val="dk1"/>
                </a:solidFill>
                <a:latin typeface="Calibri"/>
                <a:ea typeface="Calibri"/>
                <a:cs typeface="Calibri"/>
                <a:sym typeface="Calibri"/>
              </a:rPr>
              <a:t>image, text, etc..</a:t>
            </a:r>
            <a:endParaRPr>
              <a:latin typeface="Calibri"/>
              <a:ea typeface="Calibri"/>
              <a:cs typeface="Calibri"/>
              <a:sym typeface="Calibri"/>
            </a:endParaRPr>
          </a:p>
        </p:txBody>
      </p:sp>
      <p:sp>
        <p:nvSpPr>
          <p:cNvPr id="217" name="Google Shape;217;g2d943bf8565_0_175"/>
          <p:cNvSpPr/>
          <p:nvPr/>
        </p:nvSpPr>
        <p:spPr>
          <a:xfrm>
            <a:off x="657288" y="9304475"/>
            <a:ext cx="58476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8" name="Google Shape;218;g2d943bf8565_0_175"/>
          <p:cNvSpPr/>
          <p:nvPr/>
        </p:nvSpPr>
        <p:spPr>
          <a:xfrm>
            <a:off x="11443188" y="9324850"/>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9" name="Google Shape;219;g2d943bf8565_0_175"/>
          <p:cNvSpPr/>
          <p:nvPr/>
        </p:nvSpPr>
        <p:spPr>
          <a:xfrm>
            <a:off x="14805388" y="9324850"/>
            <a:ext cx="2484000" cy="2203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 name="Google Shape;220;g2d943bf8565_0_175"/>
          <p:cNvSpPr txBox="1"/>
          <p:nvPr/>
        </p:nvSpPr>
        <p:spPr>
          <a:xfrm>
            <a:off x="879562" y="3207950"/>
            <a:ext cx="1965900" cy="277200"/>
          </a:xfrm>
          <a:prstGeom prst="rect">
            <a:avLst/>
          </a:prstGeom>
          <a:noFill/>
          <a:ln>
            <a:noFill/>
          </a:ln>
        </p:spPr>
        <p:txBody>
          <a:bodyPr anchorCtr="0" anchor="t" bIns="0" lIns="0" spcFirstLastPara="1" rIns="0" wrap="square" tIns="0">
            <a:spAutoFit/>
          </a:bodyPr>
          <a:lstStyle/>
          <a:p>
            <a:pPr indent="0" lvl="0" marL="0" marR="0" rtl="0" algn="l">
              <a:lnSpc>
                <a:spcPct val="140033"/>
              </a:lnSpc>
              <a:spcBef>
                <a:spcPts val="0"/>
              </a:spcBef>
              <a:spcAft>
                <a:spcPts val="0"/>
              </a:spcAft>
              <a:buNone/>
            </a:pPr>
            <a:r>
              <a:t/>
            </a:r>
            <a:endParaRPr sz="1800"/>
          </a:p>
        </p:txBody>
      </p:sp>
      <p:sp>
        <p:nvSpPr>
          <p:cNvPr id="221" name="Google Shape;221;g2d943bf8565_0_175"/>
          <p:cNvSpPr txBox="1"/>
          <p:nvPr/>
        </p:nvSpPr>
        <p:spPr>
          <a:xfrm>
            <a:off x="2081088" y="95967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image, text, etc..</a:t>
            </a:r>
            <a:endParaRPr/>
          </a:p>
        </p:txBody>
      </p:sp>
      <p:sp>
        <p:nvSpPr>
          <p:cNvPr id="222" name="Google Shape;222;g2d943bf8565_0_175"/>
          <p:cNvSpPr txBox="1"/>
          <p:nvPr/>
        </p:nvSpPr>
        <p:spPr>
          <a:xfrm>
            <a:off x="11183938" y="95967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image, text, etc..</a:t>
            </a:r>
            <a:endParaRPr/>
          </a:p>
        </p:txBody>
      </p:sp>
      <p:sp>
        <p:nvSpPr>
          <p:cNvPr id="223" name="Google Shape;223;g2d943bf8565_0_175"/>
          <p:cNvSpPr txBox="1"/>
          <p:nvPr/>
        </p:nvSpPr>
        <p:spPr>
          <a:xfrm>
            <a:off x="14546138" y="9596750"/>
            <a:ext cx="30000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solidFill>
                  <a:schemeClr val="dk1"/>
                </a:solidFill>
                <a:latin typeface="Calibri"/>
                <a:ea typeface="Calibri"/>
                <a:cs typeface="Calibri"/>
                <a:sym typeface="Calibri"/>
              </a:rPr>
              <a:t>Content:</a:t>
            </a:r>
            <a:endParaRPr>
              <a:solidFill>
                <a:schemeClr val="dk1"/>
              </a:solidFill>
              <a:latin typeface="Calibri"/>
              <a:ea typeface="Calibri"/>
              <a:cs typeface="Calibri"/>
              <a:sym typeface="Calibri"/>
            </a:endParaRPr>
          </a:p>
          <a:p>
            <a:pPr indent="0" lvl="0" marL="0" rtl="0" algn="ctr">
              <a:spcBef>
                <a:spcPts val="0"/>
              </a:spcBef>
              <a:spcAft>
                <a:spcPts val="0"/>
              </a:spcAft>
              <a:buNone/>
            </a:pPr>
            <a:r>
              <a:rPr lang="en-US">
                <a:solidFill>
                  <a:schemeClr val="dk1"/>
                </a:solidFill>
                <a:latin typeface="Calibri"/>
                <a:ea typeface="Calibri"/>
                <a:cs typeface="Calibri"/>
                <a:sym typeface="Calibri"/>
              </a:rPr>
              <a:t>image, text, etc..</a:t>
            </a:r>
            <a:endParaRPr/>
          </a:p>
        </p:txBody>
      </p:sp>
      <p:sp>
        <p:nvSpPr>
          <p:cNvPr id="224" name="Google Shape;224;g2d943bf8565_0_175"/>
          <p:cNvSpPr txBox="1"/>
          <p:nvPr/>
        </p:nvSpPr>
        <p:spPr>
          <a:xfrm>
            <a:off x="95362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225" name="Google Shape;225;g2d943bf8565_0_175"/>
          <p:cNvSpPr txBox="1"/>
          <p:nvPr/>
        </p:nvSpPr>
        <p:spPr>
          <a:xfrm>
            <a:off x="17217405" y="394015"/>
            <a:ext cx="809700" cy="27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solidFill>
                  <a:srgbClr val="FFFFFF"/>
                </a:solidFill>
                <a:latin typeface="Open Sans SemiBold"/>
                <a:ea typeface="Open Sans SemiBold"/>
                <a:cs typeface="Open Sans SemiBold"/>
                <a:sym typeface="Open Sans SemiBold"/>
              </a:rPr>
              <a:t>&lt;/nav&gt;</a:t>
            </a:r>
            <a:endParaRPr sz="1800">
              <a:latin typeface="Open Sans SemiBold"/>
              <a:ea typeface="Open Sans SemiBold"/>
              <a:cs typeface="Open Sans SemiBold"/>
              <a:sym typeface="Open Sans SemiBold"/>
            </a:endParaRPr>
          </a:p>
        </p:txBody>
      </p:sp>
      <p:sp>
        <p:nvSpPr>
          <p:cNvPr id="226" name="Google Shape;226;g2d943bf8565_0_175"/>
          <p:cNvSpPr txBox="1"/>
          <p:nvPr/>
        </p:nvSpPr>
        <p:spPr>
          <a:xfrm>
            <a:off x="7335280" y="1882275"/>
            <a:ext cx="3607500" cy="3693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None/>
            </a:pPr>
            <a:r>
              <a:rPr lang="en-US" sz="2400">
                <a:solidFill>
                  <a:srgbClr val="FFFFFF"/>
                </a:solidFill>
                <a:latin typeface="Open Sans"/>
                <a:ea typeface="Open Sans"/>
                <a:cs typeface="Open Sans"/>
                <a:sym typeface="Open Sans"/>
              </a:rPr>
              <a:t>&lt;h2&gt;Project 1 Name&lt;h2&gt;</a:t>
            </a:r>
            <a:endParaRPr sz="2400">
              <a:solidFill>
                <a:srgbClr val="FFFFFF"/>
              </a:solidFill>
              <a:latin typeface="Open Sans"/>
              <a:ea typeface="Open Sans"/>
              <a:cs typeface="Open Sans"/>
              <a:sym typeface="Open Sans"/>
            </a:endParaRPr>
          </a:p>
        </p:txBody>
      </p:sp>
      <p:sp>
        <p:nvSpPr>
          <p:cNvPr id="227" name="Google Shape;227;g2d943bf8565_0_175"/>
          <p:cNvSpPr txBox="1"/>
          <p:nvPr/>
        </p:nvSpPr>
        <p:spPr>
          <a:xfrm>
            <a:off x="7340255" y="5358438"/>
            <a:ext cx="3607500" cy="3693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None/>
            </a:pPr>
            <a:r>
              <a:rPr lang="en-US" sz="2400">
                <a:solidFill>
                  <a:srgbClr val="FFFFFF"/>
                </a:solidFill>
                <a:latin typeface="Open Sans"/>
                <a:ea typeface="Open Sans"/>
                <a:cs typeface="Open Sans"/>
                <a:sym typeface="Open Sans"/>
              </a:rPr>
              <a:t>&lt;h2&gt;Project 2 Name&lt;h2&gt;</a:t>
            </a:r>
            <a:endParaRPr sz="2400">
              <a:solidFill>
                <a:srgbClr val="FFFFFF"/>
              </a:solidFill>
              <a:latin typeface="Open Sans"/>
              <a:ea typeface="Open Sans"/>
              <a:cs typeface="Open Sans"/>
              <a:sym typeface="Open Sans"/>
            </a:endParaRPr>
          </a:p>
        </p:txBody>
      </p:sp>
      <p:sp>
        <p:nvSpPr>
          <p:cNvPr id="228" name="Google Shape;228;g2d943bf8565_0_175"/>
          <p:cNvSpPr txBox="1"/>
          <p:nvPr/>
        </p:nvSpPr>
        <p:spPr>
          <a:xfrm>
            <a:off x="6647423" y="8698100"/>
            <a:ext cx="5003400" cy="369300"/>
          </a:xfrm>
          <a:prstGeom prst="rect">
            <a:avLst/>
          </a:prstGeom>
          <a:noFill/>
          <a:ln>
            <a:noFill/>
          </a:ln>
        </p:spPr>
        <p:txBody>
          <a:bodyPr anchorCtr="0" anchor="t" bIns="0" lIns="0" spcFirstLastPara="1" rIns="0" wrap="square" tIns="0">
            <a:spAutoFit/>
          </a:bodyPr>
          <a:lstStyle/>
          <a:p>
            <a:pPr indent="0" lvl="0" marL="0" rtl="0" algn="ctr">
              <a:lnSpc>
                <a:spcPct val="140000"/>
              </a:lnSpc>
              <a:spcBef>
                <a:spcPts val="0"/>
              </a:spcBef>
              <a:spcAft>
                <a:spcPts val="0"/>
              </a:spcAft>
              <a:buNone/>
            </a:pPr>
            <a:r>
              <a:rPr lang="en-US" sz="2400">
                <a:solidFill>
                  <a:srgbClr val="FFFFFF"/>
                </a:solidFill>
                <a:latin typeface="Open Sans"/>
                <a:ea typeface="Open Sans"/>
                <a:cs typeface="Open Sans"/>
                <a:sym typeface="Open Sans"/>
              </a:rPr>
              <a:t>&lt;h2&gt;More Project Name&lt;h2&gt;</a:t>
            </a:r>
            <a:endParaRPr sz="2400">
              <a:solidFill>
                <a:srgbClr val="FFFFFF"/>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