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6" r:id="rId6"/>
    <p:sldId id="265" r:id="rId7"/>
    <p:sldId id="260" r:id="rId8"/>
    <p:sldId id="261" r:id="rId9"/>
    <p:sldId id="268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rui zhou" initials="wz" lastIdx="1" clrIdx="0"/>
  <p:cmAuthor id="2" name="Zhou, Wenrui" initials="Z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E4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0469" autoAdjust="0"/>
  </p:normalViewPr>
  <p:slideViewPr>
    <p:cSldViewPr snapToGrid="0">
      <p:cViewPr varScale="1">
        <p:scale>
          <a:sx n="99" d="100"/>
          <a:sy n="99" d="100"/>
        </p:scale>
        <p:origin x="10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4000" contrast="-4000"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Text Box 14"/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8E3C-4A48-43C3-8C81-A365604B77A0}" type="datetime3">
              <a:rPr lang="en-US" smtClean="0"/>
              <a:t>21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2E5A-2C37-42FE-B29A-44C9B7BF267E}" type="datetime3">
              <a:rPr lang="en-US" smtClean="0"/>
              <a:t>21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D2EB-CEE0-4D89-AD56-9C07C1039DB8}" type="datetime3">
              <a:rPr lang="en-US" smtClean="0"/>
              <a:t>21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0ADC-C95A-409F-92B8-2C0EDC4438AC}" type="datetime3">
              <a:rPr lang="en-US" smtClean="0"/>
              <a:t>21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41E3-60F5-4CA5-95A9-CFA13B564585}" type="datetime3">
              <a:rPr lang="en-US" smtClean="0"/>
              <a:t>21 June 2021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3126-0150-4921-9C1C-1FAE8AF260B6}" type="datetime3">
              <a:rPr lang="en-US" smtClean="0"/>
              <a:t>21 June 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06B-D846-4657-8348-A81F9E0CFEA5}" type="datetime3">
              <a:rPr lang="en-US" smtClean="0"/>
              <a:t>21 June 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3402-C14C-41F3-A233-BBE4E74AEAB7}" type="datetime3">
              <a:rPr lang="en-US" smtClean="0"/>
              <a:t>21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DAB-9574-4EB4-837E-EA92064005A6}" type="datetime3">
              <a:rPr lang="en-US" smtClean="0"/>
              <a:t>21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409C-9897-4940-8DB3-931E759C1E19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6" name="Fußzeilenplatzhalter 4"/>
          <p:cNvSpPr txBox="1"/>
          <p:nvPr userDrawn="1"/>
        </p:nvSpPr>
        <p:spPr>
          <a:xfrm>
            <a:off x="7908324" y="6452596"/>
            <a:ext cx="375901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br>
              <a:rPr lang="en-US" sz="1200" noProof="0" dirty="0"/>
            </a:br>
            <a:r>
              <a:rPr lang="en-US" sz="1200" noProof="0" dirty="0"/>
              <a:t>Institute for Program Structures and Data Organization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CO2Stoage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attributes in Polygon Map do we need?</a:t>
            </a:r>
          </a:p>
          <a:p>
            <a:endParaRPr lang="en-US" dirty="0"/>
          </a:p>
          <a:p>
            <a:r>
              <a:rPr lang="en-US" dirty="0"/>
              <a:t>Missing value filling algorithm make sense?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EU CO2StoP 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from report: (P6 section 2.3 first paragraph)</a:t>
            </a:r>
          </a:p>
          <a:p>
            <a:pPr marL="447675" lvl="1" indent="0">
              <a:buNone/>
            </a:pPr>
            <a:r>
              <a:rPr lang="en-US" sz="1600" dirty="0"/>
              <a:t>Each reservoir formation </a:t>
            </a:r>
            <a:r>
              <a:rPr lang="en-US" sz="1600" dirty="0">
                <a:solidFill>
                  <a:srgbClr val="FF0000"/>
                </a:solidFill>
              </a:rPr>
              <a:t>contains</a:t>
            </a:r>
            <a:r>
              <a:rPr lang="en-US" sz="1600" dirty="0"/>
              <a:t> one or more storage units. A storage unit is defined as </a:t>
            </a:r>
            <a:r>
              <a:rPr lang="en-US" sz="1600" dirty="0">
                <a:solidFill>
                  <a:srgbClr val="FF0000"/>
                </a:solidFill>
              </a:rPr>
              <a:t>a part of </a:t>
            </a:r>
            <a:r>
              <a:rPr lang="en-US" sz="1600" dirty="0"/>
              <a:t>a reservoir formation that is at depths greater than 800 m and which is covered by an effective cap rock. These storage units are considered to have potential for CO2 storage and </a:t>
            </a:r>
            <a:r>
              <a:rPr lang="en-US" sz="1600" dirty="0">
                <a:solidFill>
                  <a:srgbClr val="FF0000"/>
                </a:solidFill>
              </a:rPr>
              <a:t>they form the basis of the CO2 storage</a:t>
            </a:r>
            <a:r>
              <a:rPr lang="en-US" sz="1600" dirty="0"/>
              <a:t> estimates made in the CO2StoP project. Each storage unit may contain on or more daughter units. </a:t>
            </a:r>
            <a:r>
              <a:rPr lang="en-US" sz="1600" dirty="0">
                <a:solidFill>
                  <a:srgbClr val="0070C0"/>
                </a:solidFill>
              </a:rPr>
              <a:t>Daughter units </a:t>
            </a:r>
            <a:r>
              <a:rPr lang="en-US" sz="1600" dirty="0"/>
              <a:t>are defined as structural or stratigraphic traps which have the potential to </a:t>
            </a:r>
            <a:r>
              <a:rPr lang="en-US" sz="1600" dirty="0" err="1"/>
              <a:t>immobilise</a:t>
            </a:r>
            <a:r>
              <a:rPr lang="en-US" sz="1600" dirty="0"/>
              <a:t> CO2 within them, e.g. domes in saline water-bearing parts of the reservoir rock that are completely sealed by cap rocks (</a:t>
            </a:r>
            <a:r>
              <a:rPr lang="en-US" sz="1600" dirty="0">
                <a:solidFill>
                  <a:srgbClr val="0070C0"/>
                </a:solidFill>
              </a:rPr>
              <a:t>aquifer daughter units</a:t>
            </a:r>
            <a:r>
              <a:rPr lang="en-US" sz="1600" dirty="0"/>
              <a:t>), or proven </a:t>
            </a:r>
            <a:r>
              <a:rPr lang="en-US" sz="1600" dirty="0">
                <a:solidFill>
                  <a:srgbClr val="0070C0"/>
                </a:solidFill>
              </a:rPr>
              <a:t>oil and gas fields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hydrocarbon field daughter units</a:t>
            </a:r>
            <a:r>
              <a:rPr lang="en-US" sz="1600" dirty="0"/>
              <a:t>). </a:t>
            </a:r>
            <a:r>
              <a:rPr lang="en-US" sz="1600" dirty="0">
                <a:solidFill>
                  <a:srgbClr val="FF0000"/>
                </a:solidFill>
              </a:rPr>
              <a:t>Daughter units have the potential to be able to store CO2 at higher saturations than the remainder of a storage unit</a:t>
            </a:r>
            <a:r>
              <a:rPr lang="en-US" sz="1600" dirty="0"/>
              <a:t>, so their storage potential can be estimated separately in CO2StoP.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6" name="Rechteck 5"/>
          <p:cNvSpPr/>
          <p:nvPr/>
        </p:nvSpPr>
        <p:spPr>
          <a:xfrm>
            <a:off x="1184856" y="4018208"/>
            <a:ext cx="7340958" cy="2101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425781" y="4288665"/>
            <a:ext cx="5100034" cy="18307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510011" y="5727632"/>
            <a:ext cx="1442433" cy="3992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083381" y="5720202"/>
            <a:ext cx="1442433" cy="3992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1184855" y="4018208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Formation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25779" y="4288665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Unit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690315" y="5742588"/>
            <a:ext cx="10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 field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083381" y="5781225"/>
            <a:ext cx="1622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Aquifer daughter units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detail: Capacity Tables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685" y="1003879"/>
            <a:ext cx="11142672" cy="4850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Storage Unit Table </a:t>
            </a:r>
            <a:r>
              <a:rPr lang="en-US" sz="2000" dirty="0"/>
              <a:t>(basic storage structure | normal </a:t>
            </a:r>
            <a:r>
              <a:rPr lang="de-DE" sz="2000" dirty="0" err="1"/>
              <a:t>saturation</a:t>
            </a:r>
            <a:r>
              <a:rPr lang="en-US" sz="2000" dirty="0"/>
              <a:t>)</a:t>
            </a:r>
          </a:p>
          <a:p>
            <a:pPr lvl="1"/>
            <a:r>
              <a:rPr lang="en-US" sz="2100" dirty="0"/>
              <a:t>Storage unit ID</a:t>
            </a:r>
          </a:p>
          <a:p>
            <a:pPr lvl="1"/>
            <a:r>
              <a:rPr lang="en-US" sz="2100" dirty="0"/>
              <a:t>Capacity attributes of a storage unit: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/>
              <a:t>Storage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/>
              <a:t>HC field capacity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 dirty="0"/>
          </a:p>
          <a:p>
            <a:r>
              <a:rPr lang="en-US" dirty="0"/>
              <a:t>Daughter Unit Table </a:t>
            </a:r>
            <a:r>
              <a:rPr lang="en-US" sz="2000" dirty="0"/>
              <a:t>(special part of a storage unit | </a:t>
            </a:r>
            <a:r>
              <a:rPr lang="en-US" sz="2000" b="1" dirty="0">
                <a:solidFill>
                  <a:srgbClr val="FF0000"/>
                </a:solidFill>
              </a:rPr>
              <a:t>higher saturation</a:t>
            </a:r>
            <a:r>
              <a:rPr lang="en-US" sz="2000" dirty="0"/>
              <a:t>)</a:t>
            </a:r>
          </a:p>
          <a:p>
            <a:pPr lvl="1"/>
            <a:r>
              <a:rPr lang="en-US" sz="2100" dirty="0"/>
              <a:t>Daughter Unit ID</a:t>
            </a:r>
          </a:p>
          <a:p>
            <a:pPr lvl="1"/>
            <a:r>
              <a:rPr lang="en-US" sz="2100" dirty="0"/>
              <a:t>Capaciti</a:t>
            </a:r>
            <a:r>
              <a:rPr lang="de-DE" altLang="en-US" sz="2100" dirty="0"/>
              <a:t>y</a:t>
            </a:r>
            <a:r>
              <a:rPr lang="en-US" sz="2100" dirty="0"/>
              <a:t> attributes of a daughter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Aquifer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Gas field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Oil field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Formation Table (useless, not basic storage structure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grpSp>
        <p:nvGrpSpPr>
          <p:cNvPr id="27" name="Gruppieren 26"/>
          <p:cNvGrpSpPr/>
          <p:nvPr/>
        </p:nvGrpSpPr>
        <p:grpSpPr>
          <a:xfrm>
            <a:off x="6915628" y="3907182"/>
            <a:ext cx="4533988" cy="1945026"/>
            <a:chOff x="321347" y="3843503"/>
            <a:chExt cx="5785239" cy="2570492"/>
          </a:xfrm>
        </p:grpSpPr>
        <p:sp>
          <p:nvSpPr>
            <p:cNvPr id="6" name="Rechteck 5"/>
            <p:cNvSpPr/>
            <p:nvPr/>
          </p:nvSpPr>
          <p:spPr>
            <a:xfrm>
              <a:off x="321347" y="4677341"/>
              <a:ext cx="1661375" cy="720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Storage structure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463860" y="3843503"/>
              <a:ext cx="2017988" cy="833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Estimation value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2463860" y="5534847"/>
              <a:ext cx="2017988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Original data </a:t>
              </a: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4481848" y="3843503"/>
              <a:ext cx="1613224" cy="1150127"/>
              <a:chOff x="4481848" y="3843503"/>
              <a:chExt cx="1613224" cy="1150127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5096826" y="3843503"/>
                <a:ext cx="998246" cy="1150127"/>
                <a:chOff x="5105247" y="3876006"/>
                <a:chExt cx="998246" cy="1150127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5105247" y="3876006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MIN</a:t>
                  </a:r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113668" y="4758514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MEAN</a:t>
                  </a:r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5105249" y="4317260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MAX</a:t>
                  </a:r>
                </a:p>
              </p:txBody>
            </p:sp>
          </p:grpSp>
          <p:cxnSp>
            <p:nvCxnSpPr>
              <p:cNvPr id="11" name="Gewinkelte Verbindung 10"/>
              <p:cNvCxnSpPr>
                <a:stCxn id="7" idx="3"/>
                <a:endCxn id="14" idx="1"/>
              </p:cNvCxnSpPr>
              <p:nvPr/>
            </p:nvCxnSpPr>
            <p:spPr>
              <a:xfrm flipV="1">
                <a:off x="4481848" y="3977313"/>
                <a:ext cx="614978" cy="2831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winkelte Verbindung 11"/>
              <p:cNvCxnSpPr>
                <a:stCxn id="7" idx="3"/>
                <a:endCxn id="16" idx="1"/>
              </p:cNvCxnSpPr>
              <p:nvPr/>
            </p:nvCxnSpPr>
            <p:spPr>
              <a:xfrm>
                <a:off x="4481848" y="4260422"/>
                <a:ext cx="614980" cy="1581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winkelte Verbindung 12"/>
              <p:cNvCxnSpPr>
                <a:stCxn id="7" idx="3"/>
                <a:endCxn id="15" idx="1"/>
              </p:cNvCxnSpPr>
              <p:nvPr/>
            </p:nvCxnSpPr>
            <p:spPr>
              <a:xfrm>
                <a:off x="4481848" y="4260422"/>
                <a:ext cx="623399" cy="59939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/>
            <p:cNvGrpSpPr/>
            <p:nvPr/>
          </p:nvGrpSpPr>
          <p:grpSpPr>
            <a:xfrm>
              <a:off x="4493362" y="5263868"/>
              <a:ext cx="1613224" cy="1150127"/>
              <a:chOff x="4481848" y="3843503"/>
              <a:chExt cx="1613224" cy="1150127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5096826" y="3843503"/>
                <a:ext cx="998246" cy="1150127"/>
                <a:chOff x="5105247" y="3876006"/>
                <a:chExt cx="998246" cy="1150127"/>
              </a:xfrm>
            </p:grpSpPr>
            <p:sp>
              <p:nvSpPr>
                <p:cNvPr id="22" name="Rechteck 21"/>
                <p:cNvSpPr/>
                <p:nvPr/>
              </p:nvSpPr>
              <p:spPr>
                <a:xfrm>
                  <a:off x="5105247" y="3876006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MIN</a:t>
                  </a:r>
                </a:p>
              </p:txBody>
            </p:sp>
            <p:sp>
              <p:nvSpPr>
                <p:cNvPr id="23" name="Rechteck 22"/>
                <p:cNvSpPr/>
                <p:nvPr/>
              </p:nvSpPr>
              <p:spPr>
                <a:xfrm>
                  <a:off x="5113668" y="4758514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MEAN</a:t>
                  </a:r>
                </a:p>
              </p:txBody>
            </p:sp>
            <p:sp>
              <p:nvSpPr>
                <p:cNvPr id="24" name="Rechteck 23"/>
                <p:cNvSpPr/>
                <p:nvPr/>
              </p:nvSpPr>
              <p:spPr>
                <a:xfrm>
                  <a:off x="5105249" y="4317260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MAX</a:t>
                  </a:r>
                </a:p>
              </p:txBody>
            </p:sp>
          </p:grpSp>
          <p:cxnSp>
            <p:nvCxnSpPr>
              <p:cNvPr id="19" name="Gewinkelte Verbindung 18"/>
              <p:cNvCxnSpPr>
                <a:endCxn id="22" idx="1"/>
              </p:cNvCxnSpPr>
              <p:nvPr/>
            </p:nvCxnSpPr>
            <p:spPr>
              <a:xfrm flipV="1">
                <a:off x="4481848" y="3977313"/>
                <a:ext cx="614978" cy="43601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winkelte Verbindung 19"/>
              <p:cNvCxnSpPr>
                <a:endCxn id="24" idx="1"/>
              </p:cNvCxnSpPr>
              <p:nvPr/>
            </p:nvCxnSpPr>
            <p:spPr>
              <a:xfrm>
                <a:off x="4481848" y="4413324"/>
                <a:ext cx="614980" cy="524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winkelte Verbindung 20"/>
              <p:cNvCxnSpPr>
                <a:endCxn id="23" idx="1"/>
              </p:cNvCxnSpPr>
              <p:nvPr/>
            </p:nvCxnSpPr>
            <p:spPr>
              <a:xfrm>
                <a:off x="4481848" y="4413324"/>
                <a:ext cx="623399" cy="44649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winkelte Verbindung 24"/>
            <p:cNvCxnSpPr>
              <a:stCxn id="6" idx="3"/>
              <a:endCxn id="7" idx="1"/>
            </p:cNvCxnSpPr>
            <p:nvPr/>
          </p:nvCxnSpPr>
          <p:spPr>
            <a:xfrm flipV="1">
              <a:off x="1982722" y="4260422"/>
              <a:ext cx="481138" cy="7770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 Verbindung 25"/>
            <p:cNvCxnSpPr>
              <a:stCxn id="6" idx="3"/>
              <a:endCxn id="8" idx="1"/>
            </p:cNvCxnSpPr>
            <p:nvPr/>
          </p:nvCxnSpPr>
          <p:spPr>
            <a:xfrm>
              <a:off x="1982722" y="5037509"/>
              <a:ext cx="481138" cy="7613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detail: Location Maps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Daughter unit and storage </a:t>
            </a:r>
            <a:r>
              <a:rPr lang="de-DE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unit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have separate map, but same structure</a:t>
            </a:r>
            <a:endParaRPr lang="en-US" dirty="0"/>
          </a:p>
          <a:p>
            <a:pPr lvl="1"/>
            <a:r>
              <a:rPr lang="en-US" dirty="0"/>
              <a:t>Most important attributes:</a:t>
            </a:r>
          </a:p>
          <a:p>
            <a:pPr lvl="2"/>
            <a:r>
              <a:rPr lang="en-US" dirty="0"/>
              <a:t>ID (correspond to ID in each capacity table)</a:t>
            </a:r>
          </a:p>
          <a:p>
            <a:pPr lvl="2"/>
            <a:r>
              <a:rPr lang="en-US" dirty="0"/>
              <a:t>Polygon (3D)</a:t>
            </a:r>
          </a:p>
          <a:p>
            <a:pPr lvl="2"/>
            <a:r>
              <a:rPr lang="en-US" dirty="0"/>
              <a:t>Arbitrary (Mostly None)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Overlap:</a:t>
            </a:r>
          </a:p>
          <a:p>
            <a:pPr lvl="2"/>
            <a:r>
              <a:rPr lang="en-US" dirty="0"/>
              <a:t>Different storage units may in same area but in different layers (3D)</a:t>
            </a:r>
          </a:p>
          <a:p>
            <a:pPr lvl="1"/>
            <a:endParaRPr lang="en-US" dirty="0"/>
          </a:p>
          <a:p>
            <a:pPr marL="447675" lvl="1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grpSp>
        <p:nvGrpSpPr>
          <p:cNvPr id="10" name="Gruppieren 9"/>
          <p:cNvGrpSpPr/>
          <p:nvPr/>
        </p:nvGrpSpPr>
        <p:grpSpPr>
          <a:xfrm>
            <a:off x="9702672" y="4470625"/>
            <a:ext cx="1600657" cy="1118169"/>
            <a:chOff x="4121834" y="4445391"/>
            <a:chExt cx="1477108" cy="921221"/>
          </a:xfrm>
        </p:grpSpPr>
        <p:sp>
          <p:nvSpPr>
            <p:cNvPr id="9" name="Würfel 8"/>
            <p:cNvSpPr/>
            <p:nvPr/>
          </p:nvSpPr>
          <p:spPr>
            <a:xfrm>
              <a:off x="4121834" y="4972717"/>
              <a:ext cx="1477108" cy="393895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Würfel 7"/>
            <p:cNvSpPr/>
            <p:nvPr/>
          </p:nvSpPr>
          <p:spPr>
            <a:xfrm>
              <a:off x="4121834" y="4670898"/>
              <a:ext cx="1477108" cy="393895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Würfel 6"/>
            <p:cNvSpPr/>
            <p:nvPr/>
          </p:nvSpPr>
          <p:spPr>
            <a:xfrm>
              <a:off x="4121834" y="4445391"/>
              <a:ext cx="1477108" cy="393895"/>
            </a:xfrm>
            <a:prstGeom prst="cub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Check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4664" y="1071721"/>
            <a:ext cx="11142672" cy="48502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Which capacity attribute have least missing value?</a:t>
            </a:r>
          </a:p>
          <a:p>
            <a:pPr marL="1352550" lvl="2" indent="-457200">
              <a:buAutoNum type="arabicPeriod"/>
            </a:pPr>
            <a:r>
              <a:rPr lang="en-US" dirty="0"/>
              <a:t>Institute estimation capacity Mean in both capacity tables has least missing value</a:t>
            </a:r>
          </a:p>
          <a:p>
            <a:pPr marL="1352550" lvl="2" indent="-457200">
              <a:buAutoNum type="arabicPeriod"/>
            </a:pPr>
            <a:r>
              <a:rPr lang="en-US" dirty="0"/>
              <a:t>Institute estimation capacities have less missing value than original data from countries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Decision: Use </a:t>
            </a:r>
            <a:r>
              <a:rPr lang="en-US" u="sng" dirty="0">
                <a:solidFill>
                  <a:schemeClr val="accent1"/>
                </a:solidFill>
              </a:rPr>
              <a:t>institute estimation capacity </a:t>
            </a:r>
            <a:r>
              <a:rPr lang="en-US" dirty="0">
                <a:solidFill>
                  <a:schemeClr val="accent1"/>
                </a:solidFill>
              </a:rPr>
              <a:t>as base capacity in each table</a:t>
            </a:r>
          </a:p>
          <a:p>
            <a:pPr marL="89535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Which capacity attribute is am closest to already knows value ? (EU: 126 Gt)</a:t>
            </a:r>
          </a:p>
          <a:p>
            <a:pPr marL="1352550" lvl="2" indent="-457200">
              <a:buAutoNum type="arabicPeriod"/>
            </a:pPr>
            <a:r>
              <a:rPr lang="en-US" dirty="0"/>
              <a:t>MIN Original most close to 126 Gt</a:t>
            </a:r>
          </a:p>
          <a:p>
            <a:pPr marL="1352550" lvl="2" indent="-457200">
              <a:buAutoNum type="arabicPeriod"/>
            </a:pPr>
            <a:r>
              <a:rPr lang="en-US" dirty="0"/>
              <a:t>MEAN and MAX  several times lager than 126Gt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Decision: Separately treat  MIN, MEAN, MAX ; Finally create </a:t>
            </a:r>
            <a:r>
              <a:rPr lang="en-US" u="sng" dirty="0">
                <a:solidFill>
                  <a:schemeClr val="accent1"/>
                </a:solidFill>
              </a:rPr>
              <a:t>three</a:t>
            </a:r>
            <a:r>
              <a:rPr lang="en-US" dirty="0">
                <a:solidFill>
                  <a:schemeClr val="accent1"/>
                </a:solidFill>
              </a:rPr>
              <a:t> different capacities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Is Map in CO2Stop dataset close to CO2stored (UK) dataset?</a:t>
            </a:r>
          </a:p>
          <a:p>
            <a:pPr marL="447675" lvl="1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Yes, </a:t>
            </a:r>
            <a:r>
              <a:rPr lang="en-US" sz="2000" dirty="0"/>
              <a:t>Daughter Map + Storage Unit Map = CO2stored UK dataset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" y="339010"/>
            <a:ext cx="9178007" cy="308999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6773" y="5603267"/>
            <a:ext cx="1700463" cy="365125"/>
          </a:xfrm>
        </p:spPr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" y="3228760"/>
            <a:ext cx="9178007" cy="2824715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9458000" y="3254575"/>
            <a:ext cx="241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Estimation table has less missing value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9458000" y="2582429"/>
            <a:ext cx="241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has less missing value </a:t>
            </a:r>
          </a:p>
        </p:txBody>
      </p:sp>
      <p:pic>
        <p:nvPicPr>
          <p:cNvPr id="37" name="Grafik 36" descr="Ein Bild, das Text enthält.&#10;&#10;Automatisch generierte Beschreibu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899" y="1244241"/>
            <a:ext cx="2680233" cy="539644"/>
          </a:xfrm>
          <a:prstGeom prst="rect">
            <a:avLst/>
          </a:prstGeom>
        </p:spPr>
      </p:pic>
      <p:pic>
        <p:nvPicPr>
          <p:cNvPr id="39" name="Grafik 38" descr="Ein Bild, das Text enthält.&#10;&#10;Automatisch generierte Beschreibu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80" y="4564254"/>
            <a:ext cx="2415132" cy="526608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10785139" y="1809700"/>
            <a:ext cx="10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Unit: Gt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0785139" y="5090862"/>
            <a:ext cx="10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Unit: Gt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2300" y="270965"/>
            <a:ext cx="43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Mt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0" y="3090260"/>
            <a:ext cx="43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Daughter Unit Map and capacity table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grpSp>
        <p:nvGrpSpPr>
          <p:cNvPr id="16" name="Gruppieren 15"/>
          <p:cNvGrpSpPr/>
          <p:nvPr/>
        </p:nvGrpSpPr>
        <p:grpSpPr>
          <a:xfrm>
            <a:off x="3179348" y="2472744"/>
            <a:ext cx="6426558" cy="870135"/>
            <a:chOff x="2112135" y="2511380"/>
            <a:chExt cx="7199290" cy="1120462"/>
          </a:xfrm>
        </p:grpSpPr>
        <p:sp>
          <p:nvSpPr>
            <p:cNvPr id="6" name="Oval 5"/>
            <p:cNvSpPr/>
            <p:nvPr/>
          </p:nvSpPr>
          <p:spPr>
            <a:xfrm>
              <a:off x="2112135" y="2511380"/>
              <a:ext cx="7199290" cy="11204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51538" y="2511380"/>
              <a:ext cx="5859887" cy="11204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id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15841" y="2886945"/>
              <a:ext cx="139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id</a:t>
              </a:r>
            </a:p>
          </p:txBody>
        </p:sp>
      </p:grpSp>
      <p:sp>
        <p:nvSpPr>
          <p:cNvPr id="9" name="Titel 1"/>
          <p:cNvSpPr txBox="1"/>
          <p:nvPr/>
        </p:nvSpPr>
        <p:spPr>
          <a:xfrm>
            <a:off x="524664" y="3670163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Storage Unit Map and capacity table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179348" y="5452912"/>
            <a:ext cx="6426558" cy="789823"/>
            <a:chOff x="2112135" y="5737538"/>
            <a:chExt cx="7199290" cy="1120462"/>
          </a:xfrm>
        </p:grpSpPr>
        <p:sp>
          <p:nvSpPr>
            <p:cNvPr id="10" name="Oval 9"/>
            <p:cNvSpPr/>
            <p:nvPr/>
          </p:nvSpPr>
          <p:spPr>
            <a:xfrm>
              <a:off x="2112135" y="5737538"/>
              <a:ext cx="7199290" cy="11204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00704" y="5988676"/>
              <a:ext cx="3992451" cy="61818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id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610960" y="6094927"/>
              <a:ext cx="139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id</a:t>
              </a:r>
            </a:p>
          </p:txBody>
        </p:sp>
      </p:grpSp>
      <p:sp>
        <p:nvSpPr>
          <p:cNvPr id="14" name="Rechteck 13"/>
          <p:cNvSpPr/>
          <p:nvPr/>
        </p:nvSpPr>
        <p:spPr>
          <a:xfrm>
            <a:off x="1565609" y="4475021"/>
            <a:ext cx="11415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records in capacity</a:t>
            </a:r>
            <a:r>
              <a:rPr lang="en-US" dirty="0">
                <a:solidFill>
                  <a:srgbClr val="0070C0"/>
                </a:solidFill>
              </a:rPr>
              <a:t> table </a:t>
            </a:r>
            <a:r>
              <a:rPr lang="en-US" dirty="0"/>
              <a:t>can find a unique match in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</a:t>
            </a:r>
            <a:r>
              <a:rPr lang="en-US" u="sng" dirty="0"/>
              <a:t>except record in Nederland</a:t>
            </a:r>
          </a:p>
          <a:p>
            <a:r>
              <a:rPr lang="en-US" dirty="0"/>
              <a:t>no capacity (sum is 0) | no coordinate data | only storage unit id in </a:t>
            </a:r>
            <a:r>
              <a:rPr lang="en-US" dirty="0">
                <a:solidFill>
                  <a:srgbClr val="0070C0"/>
                </a:solidFill>
              </a:rPr>
              <a:t>table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565608" y="1225806"/>
            <a:ext cx="813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records in capacity</a:t>
            </a:r>
            <a:r>
              <a:rPr lang="en-US" dirty="0">
                <a:solidFill>
                  <a:srgbClr val="0070C0"/>
                </a:solidFill>
              </a:rPr>
              <a:t> table </a:t>
            </a:r>
            <a:r>
              <a:rPr lang="en-US" dirty="0"/>
              <a:t>can find a unique match in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</a:t>
            </a:r>
            <a:r>
              <a:rPr lang="en-US" u="sng" dirty="0"/>
              <a:t>except one record</a:t>
            </a:r>
            <a:r>
              <a:rPr lang="en-US" dirty="0"/>
              <a:t> this record in table is in GB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20" y="3716533"/>
            <a:ext cx="2971755" cy="2600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filling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merge capacity table with polygon map</a:t>
            </a:r>
          </a:p>
          <a:p>
            <a:pPr lvl="1"/>
            <a:r>
              <a:rPr lang="en-US" dirty="0"/>
              <a:t>Storage Unit and Trap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base capacity with original data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neutral estimation with conservative estimation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optimistic estimation with conservative estimation	</a:t>
            </a:r>
          </a:p>
          <a:p>
            <a:pPr marL="895350" lvl="2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After merge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Only in Storage Unit (estimation mainly based on volume)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Some how use polygon volume to fill missing value (TODO)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Problem: </a:t>
            </a:r>
          </a:p>
          <a:p>
            <a:pPr marL="89535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	     </a:t>
            </a:r>
            <a:r>
              <a:rPr lang="en-US" dirty="0"/>
              <a:t>no obvious correlation between capacity and polygon volume</a:t>
            </a:r>
          </a:p>
          <a:p>
            <a:pPr marL="447675" lvl="1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314" y="247559"/>
            <a:ext cx="9178008" cy="627829"/>
          </a:xfrm>
        </p:spPr>
        <p:txBody>
          <a:bodyPr/>
          <a:lstStyle/>
          <a:p>
            <a:r>
              <a:rPr lang="en-US" dirty="0"/>
              <a:t>Combine Map and Capacity Table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grpSp>
        <p:nvGrpSpPr>
          <p:cNvPr id="49" name="Gruppieren 48"/>
          <p:cNvGrpSpPr/>
          <p:nvPr/>
        </p:nvGrpSpPr>
        <p:grpSpPr>
          <a:xfrm>
            <a:off x="402314" y="1171977"/>
            <a:ext cx="7008393" cy="2683022"/>
            <a:chOff x="402314" y="1171977"/>
            <a:chExt cx="7008393" cy="2683022"/>
          </a:xfrm>
        </p:grpSpPr>
        <p:sp>
          <p:nvSpPr>
            <p:cNvPr id="10" name="Rechteck 9"/>
            <p:cNvSpPr/>
            <p:nvPr/>
          </p:nvSpPr>
          <p:spPr>
            <a:xfrm>
              <a:off x="402314" y="1928943"/>
              <a:ext cx="7008393" cy="412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Base capacities missing value filling</a:t>
              </a:r>
            </a:p>
          </p:txBody>
        </p:sp>
        <p:cxnSp>
          <p:nvCxnSpPr>
            <p:cNvPr id="12" name="Gerade Verbindung mit Pfeil 11"/>
            <p:cNvCxnSpPr>
              <a:stCxn id="20" idx="3"/>
            </p:cNvCxnSpPr>
            <p:nvPr/>
          </p:nvCxnSpPr>
          <p:spPr>
            <a:xfrm>
              <a:off x="1497019" y="1708813"/>
              <a:ext cx="0" cy="237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402314" y="2573551"/>
              <a:ext cx="7008385" cy="412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Calculate  total base capacity of each ID </a:t>
              </a:r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 flipH="1">
              <a:off x="1497019" y="2353421"/>
              <a:ext cx="8018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22" idx="1"/>
            </p:cNvCxnSpPr>
            <p:nvPr/>
          </p:nvCxnSpPr>
          <p:spPr>
            <a:xfrm>
              <a:off x="1497019" y="3003001"/>
              <a:ext cx="0" cy="272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agnetplattenspeicher 19"/>
            <p:cNvSpPr/>
            <p:nvPr/>
          </p:nvSpPr>
          <p:spPr>
            <a:xfrm>
              <a:off x="524664" y="1171977"/>
              <a:ext cx="1944710" cy="536836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MIN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22" name="Magnetplattenspeicher 21"/>
            <p:cNvSpPr/>
            <p:nvPr/>
          </p:nvSpPr>
          <p:spPr>
            <a:xfrm>
              <a:off x="524664" y="3275450"/>
              <a:ext cx="1944710" cy="57954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Conservative estimation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2892230" y="1189303"/>
            <a:ext cx="1944710" cy="2683022"/>
            <a:chOff x="2892230" y="1189303"/>
            <a:chExt cx="1944710" cy="2683022"/>
          </a:xfrm>
        </p:grpSpPr>
        <p:cxnSp>
          <p:nvCxnSpPr>
            <p:cNvPr id="34" name="Gerade Verbindung mit Pfeil 33"/>
            <p:cNvCxnSpPr>
              <a:stCxn id="38" idx="3"/>
            </p:cNvCxnSpPr>
            <p:nvPr/>
          </p:nvCxnSpPr>
          <p:spPr>
            <a:xfrm>
              <a:off x="3864585" y="1726139"/>
              <a:ext cx="0" cy="22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3864585" y="2358393"/>
              <a:ext cx="0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39" idx="1"/>
            </p:cNvCxnSpPr>
            <p:nvPr/>
          </p:nvCxnSpPr>
          <p:spPr>
            <a:xfrm>
              <a:off x="3864585" y="3003002"/>
              <a:ext cx="0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Magnetplattenspeicher 37"/>
            <p:cNvSpPr/>
            <p:nvPr/>
          </p:nvSpPr>
          <p:spPr>
            <a:xfrm>
              <a:off x="2892230" y="1189303"/>
              <a:ext cx="1944710" cy="536836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All MEAN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Magnetplattenspeicher 38"/>
            <p:cNvSpPr/>
            <p:nvPr/>
          </p:nvSpPr>
          <p:spPr>
            <a:xfrm>
              <a:off x="2892230" y="3292776"/>
              <a:ext cx="1944710" cy="579549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Neutral </a:t>
              </a:r>
            </a:p>
            <a:p>
              <a:pPr algn="ctr"/>
              <a:r>
                <a:rPr lang="en-US" sz="1600" dirty="0"/>
                <a:t>estimation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382144" y="1189303"/>
            <a:ext cx="1944710" cy="2683022"/>
            <a:chOff x="5382144" y="1189303"/>
            <a:chExt cx="1944710" cy="2683022"/>
          </a:xfrm>
        </p:grpSpPr>
        <p:cxnSp>
          <p:nvCxnSpPr>
            <p:cNvPr id="41" name="Gerade Verbindung mit Pfeil 40"/>
            <p:cNvCxnSpPr>
              <a:stCxn id="45" idx="3"/>
            </p:cNvCxnSpPr>
            <p:nvPr/>
          </p:nvCxnSpPr>
          <p:spPr>
            <a:xfrm>
              <a:off x="6354499" y="1726139"/>
              <a:ext cx="0" cy="22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6354499" y="2358393"/>
              <a:ext cx="0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46" idx="1"/>
            </p:cNvCxnSpPr>
            <p:nvPr/>
          </p:nvCxnSpPr>
          <p:spPr>
            <a:xfrm>
              <a:off x="6354499" y="3003002"/>
              <a:ext cx="0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Magnetplattenspeicher 44"/>
            <p:cNvSpPr/>
            <p:nvPr/>
          </p:nvSpPr>
          <p:spPr>
            <a:xfrm>
              <a:off x="5382144" y="1189303"/>
              <a:ext cx="1944710" cy="536836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MAX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46" name="Magnetplattenspeicher 45"/>
            <p:cNvSpPr/>
            <p:nvPr/>
          </p:nvSpPr>
          <p:spPr>
            <a:xfrm>
              <a:off x="5382144" y="3292776"/>
              <a:ext cx="1944710" cy="579549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optimistic estimation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66" name="Gewinkelte Verbindung 65"/>
          <p:cNvCxnSpPr>
            <a:stCxn id="22" idx="3"/>
          </p:cNvCxnSpPr>
          <p:nvPr/>
        </p:nvCxnSpPr>
        <p:spPr>
          <a:xfrm rot="16200000" flipH="1">
            <a:off x="1996073" y="3355945"/>
            <a:ext cx="1369460" cy="2367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39" idx="3"/>
          </p:cNvCxnSpPr>
          <p:nvPr/>
        </p:nvCxnSpPr>
        <p:spPr>
          <a:xfrm rot="16200000" flipH="1">
            <a:off x="3188519" y="4548391"/>
            <a:ext cx="135213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46" idx="3"/>
          </p:cNvCxnSpPr>
          <p:nvPr/>
        </p:nvCxnSpPr>
        <p:spPr>
          <a:xfrm rot="5400000">
            <a:off x="4433476" y="3303436"/>
            <a:ext cx="1352134" cy="2489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077199" y="4622042"/>
            <a:ext cx="158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on ID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8001709" y="1171977"/>
            <a:ext cx="1327578" cy="999106"/>
            <a:chOff x="1088264" y="4977685"/>
            <a:chExt cx="695458" cy="734097"/>
          </a:xfrm>
          <a:solidFill>
            <a:schemeClr val="bg1"/>
          </a:solidFill>
        </p:grpSpPr>
        <p:sp>
          <p:nvSpPr>
            <p:cNvPr id="75" name="Parallelogramm 74"/>
            <p:cNvSpPr/>
            <p:nvPr/>
          </p:nvSpPr>
          <p:spPr>
            <a:xfrm rot="5400000">
              <a:off x="1068946" y="5228823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Parallelogramm 75"/>
            <p:cNvSpPr/>
            <p:nvPr/>
          </p:nvSpPr>
          <p:spPr>
            <a:xfrm rot="5400000">
              <a:off x="837126" y="5228824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m 76"/>
            <p:cNvSpPr/>
            <p:nvPr/>
          </p:nvSpPr>
          <p:spPr>
            <a:xfrm rot="5400000">
              <a:off x="1300765" y="5228824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Gerade Verbindung mit Pfeil 82"/>
          <p:cNvCxnSpPr>
            <a:stCxn id="75" idx="2"/>
            <a:endCxn id="84" idx="0"/>
          </p:cNvCxnSpPr>
          <p:nvPr/>
        </p:nvCxnSpPr>
        <p:spPr>
          <a:xfrm flipH="1">
            <a:off x="8657483" y="2115765"/>
            <a:ext cx="8017" cy="45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7623954" y="2573551"/>
            <a:ext cx="206705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Merge polygons with same ID </a:t>
            </a:r>
          </a:p>
        </p:txBody>
      </p:sp>
      <p:cxnSp>
        <p:nvCxnSpPr>
          <p:cNvPr id="92" name="Gewinkelte Verbindung 91"/>
          <p:cNvCxnSpPr>
            <a:stCxn id="84" idx="2"/>
          </p:cNvCxnSpPr>
          <p:nvPr/>
        </p:nvCxnSpPr>
        <p:spPr>
          <a:xfrm rot="5400000">
            <a:off x="5197191" y="1764167"/>
            <a:ext cx="2127688" cy="4792896"/>
          </a:xfrm>
          <a:prstGeom prst="bentConnector3">
            <a:avLst>
              <a:gd name="adj1" fmla="val 68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8393855" y="1445095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04" name="Zylinder 103"/>
          <p:cNvSpPr/>
          <p:nvPr/>
        </p:nvSpPr>
        <p:spPr>
          <a:xfrm>
            <a:off x="3282592" y="5166986"/>
            <a:ext cx="1163985" cy="10075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dataset</a:t>
            </a:r>
          </a:p>
        </p:txBody>
      </p:sp>
      <p:cxnSp>
        <p:nvCxnSpPr>
          <p:cNvPr id="109" name="Gerade Verbindung mit Pfeil 108"/>
          <p:cNvCxnSpPr>
            <a:stCxn id="104" idx="4"/>
            <a:endCxn id="106" idx="1"/>
          </p:cNvCxnSpPr>
          <p:nvPr/>
        </p:nvCxnSpPr>
        <p:spPr>
          <a:xfrm>
            <a:off x="4446577" y="5670751"/>
            <a:ext cx="1315394" cy="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/>
          <p:cNvGrpSpPr/>
          <p:nvPr/>
        </p:nvGrpSpPr>
        <p:grpSpPr>
          <a:xfrm>
            <a:off x="5046668" y="4991374"/>
            <a:ext cx="5729185" cy="1268753"/>
            <a:chOff x="5046668" y="4991374"/>
            <a:chExt cx="5729185" cy="1268753"/>
          </a:xfrm>
          <a:effectLst/>
        </p:grpSpPr>
        <p:sp>
          <p:nvSpPr>
            <p:cNvPr id="105" name="Zylinder 104"/>
            <p:cNvSpPr/>
            <p:nvPr/>
          </p:nvSpPr>
          <p:spPr>
            <a:xfrm>
              <a:off x="8845683" y="5182258"/>
              <a:ext cx="1163985" cy="1007529"/>
            </a:xfrm>
            <a:prstGeom prst="can">
              <a:avLst/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dataset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5761971" y="5304912"/>
              <a:ext cx="2363281" cy="7441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Filling missing value based on size of polygons</a:t>
              </a:r>
            </a:p>
          </p:txBody>
        </p:sp>
        <p:cxnSp>
          <p:nvCxnSpPr>
            <p:cNvPr id="110" name="Gerade Verbindung mit Pfeil 109"/>
            <p:cNvCxnSpPr>
              <a:stCxn id="106" idx="3"/>
              <a:endCxn id="105" idx="2"/>
            </p:cNvCxnSpPr>
            <p:nvPr/>
          </p:nvCxnSpPr>
          <p:spPr>
            <a:xfrm>
              <a:off x="8125252" y="5677009"/>
              <a:ext cx="720431" cy="9014"/>
            </a:xfrm>
            <a:prstGeom prst="straightConnector1">
              <a:avLst/>
            </a:prstGeom>
            <a:ln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hteck 112"/>
            <p:cNvSpPr/>
            <p:nvPr/>
          </p:nvSpPr>
          <p:spPr>
            <a:xfrm>
              <a:off x="5046668" y="4991374"/>
              <a:ext cx="5729185" cy="1268753"/>
            </a:xfrm>
            <a:prstGeom prst="rect">
              <a:avLst/>
            </a:prstGeom>
            <a:noFill/>
            <a:ln>
              <a:solidFill>
                <a:schemeClr val="accent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716</Words>
  <Application>Microsoft Macintosh PowerPoint</Application>
  <PresentationFormat>Breitbild</PresentationFormat>
  <Paragraphs>122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</vt:lpstr>
      <vt:lpstr>PowerPoint-Präsentation</vt:lpstr>
      <vt:lpstr>Structure of EU CO2StoP dataset</vt:lpstr>
      <vt:lpstr>Dataset detail: Capacity Tables</vt:lpstr>
      <vt:lpstr>Dataset detail: Location Maps</vt:lpstr>
      <vt:lpstr>Data Quality Check</vt:lpstr>
      <vt:lpstr>PowerPoint-Präsentation</vt:lpstr>
      <vt:lpstr>Daughter Unit Map and capacity table</vt:lpstr>
      <vt:lpstr>Missing value filling</vt:lpstr>
      <vt:lpstr>Combine Map and Capacity Table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wenrui zhou</dc:creator>
  <cp:lastModifiedBy>Zhou, Wenrui</cp:lastModifiedBy>
  <cp:revision>208</cp:revision>
  <dcterms:created xsi:type="dcterms:W3CDTF">2021-06-21T08:51:16Z</dcterms:created>
  <dcterms:modified xsi:type="dcterms:W3CDTF">2021-06-21T08:52:49Z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1033-3.6.1.5768</vt:lpwstr>
  </property>
</Properties>
</file>