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6" r:id="rId6"/>
    <p:sldId id="265" r:id="rId7"/>
    <p:sldId id="260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rui zhou" initials="wz" lastIdx="1" clrIdx="0">
    <p:extLst>
      <p:ext uri="{19B8F6BF-5375-455C-9EA6-DF929625EA0E}">
        <p15:presenceInfo xmlns:p15="http://schemas.microsoft.com/office/powerpoint/2012/main" userId="S::wenrui.zhou@bwedu.de::36ba0da9-b1d1-4c9c-8f0d-4ab4c35cf509" providerId="AD"/>
      </p:ext>
    </p:extLst>
  </p:cmAuthor>
  <p:cmAuthor id="2" name="Zhou, Wenrui" initials="ZW" lastIdx="1" clrIdx="1">
    <p:extLst>
      <p:ext uri="{19B8F6BF-5375-455C-9EA6-DF929625EA0E}">
        <p15:presenceInfo xmlns:p15="http://schemas.microsoft.com/office/powerpoint/2012/main" userId="S::unvri@student.kit.edu::ee3b51cd-b808-418e-9790-11611e2f8b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E4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0469" autoAdjust="0"/>
  </p:normalViewPr>
  <p:slideViewPr>
    <p:cSldViewPr snapToGrid="0">
      <p:cViewPr varScale="1">
        <p:scale>
          <a:sx n="99" d="100"/>
          <a:sy n="99" d="100"/>
        </p:scale>
        <p:origin x="10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21.06.21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28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1102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 dirty="0" err="1">
                <a:solidFill>
                  <a:schemeClr val="bg1"/>
                </a:solidFill>
              </a:rPr>
              <a:t>Wenrui</a:t>
            </a:r>
            <a:r>
              <a:rPr lang="en-US" sz="1340" noProof="0" dirty="0">
                <a:solidFill>
                  <a:schemeClr val="bg1"/>
                </a:solidFill>
              </a:rPr>
              <a:t> Zhou</a:t>
            </a:r>
            <a:br>
              <a:rPr lang="en-US" sz="1340" noProof="0" dirty="0">
                <a:solidFill>
                  <a:schemeClr val="bg1"/>
                </a:solidFill>
              </a:rPr>
            </a:br>
            <a:r>
              <a:rPr lang="en-US" sz="1340" noProof="0" dirty="0">
                <a:solidFill>
                  <a:schemeClr val="bg1"/>
                </a:solidFill>
              </a:rPr>
              <a:t>Supervisors: Edouard </a:t>
            </a:r>
            <a:r>
              <a:rPr lang="en-US" sz="1340" noProof="0" dirty="0" err="1">
                <a:solidFill>
                  <a:schemeClr val="bg1"/>
                </a:solidFill>
              </a:rPr>
              <a:t>Fouché</a:t>
            </a:r>
            <a:endParaRPr lang="en-US" sz="1340" noProof="0" dirty="0">
              <a:solidFill>
                <a:schemeClr val="bg1"/>
              </a:solidFill>
            </a:endParaRP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E3C-4A48-43C3-8C81-A365604B77A0}" type="datetime3">
              <a:rPr lang="en-US" smtClean="0"/>
              <a:t>21 June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2E5A-2C37-42FE-B29A-44C9B7BF267E}" type="datetime3">
              <a:rPr lang="en-US" smtClean="0"/>
              <a:t>21 June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D2EB-CEE0-4D89-AD56-9C07C1039DB8}" type="datetime3">
              <a:rPr lang="en-US" smtClean="0"/>
              <a:t>21 June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0ADC-C95A-409F-92B8-2C0EDC4438AC}" type="datetime3">
              <a:rPr lang="en-US" smtClean="0"/>
              <a:t>21 June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41E3-60F5-4CA5-95A9-CFA13B564585}" type="datetime3">
              <a:rPr lang="en-US" smtClean="0"/>
              <a:t>21 June 2021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3126-0150-4921-9C1C-1FAE8AF260B6}" type="datetime3">
              <a:rPr lang="en-US" smtClean="0"/>
              <a:t>21 June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06B-D846-4657-8348-A81F9E0CFEA5}" type="datetime3">
              <a:rPr lang="en-US" smtClean="0"/>
              <a:t>21 June 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3402-C14C-41F3-A233-BBE4E74AEAB7}" type="datetime3">
              <a:rPr lang="en-US" smtClean="0"/>
              <a:t>21 June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ADAB-9574-4EB4-837E-EA92064005A6}" type="datetime3">
              <a:rPr lang="en-US" smtClean="0"/>
              <a:t>21 June 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409C-9897-4940-8DB3-931E759C1E19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81150"/>
            <a:ext cx="8389937" cy="87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Outlier Analysis in Live Systems from 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3545C-B7EC-D346-BFBB-2DCF2858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74807-3829-334A-8775-E452C2D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attributes in Polygon Map do we need?</a:t>
            </a:r>
          </a:p>
          <a:p>
            <a:endParaRPr lang="en-US" dirty="0"/>
          </a:p>
          <a:p>
            <a:r>
              <a:rPr lang="en-US" dirty="0"/>
              <a:t>Missing value filling algorithm make sense?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54238-43BC-2943-B339-2C87BA79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12461-8F2F-684C-8FEA-102885D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73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DC5A-20DC-6442-9FCF-663D89CB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EU CO2StoP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EF424-D10C-314C-932B-42384851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from report: (P6 section 2.3 first paragraph)</a:t>
            </a:r>
          </a:p>
          <a:p>
            <a:pPr marL="447675" lvl="1" indent="0">
              <a:buNone/>
            </a:pPr>
            <a:r>
              <a:rPr lang="en-US" sz="1600" dirty="0"/>
              <a:t>Each reservoir formation </a:t>
            </a:r>
            <a:r>
              <a:rPr lang="en-US" sz="1600" dirty="0">
                <a:solidFill>
                  <a:srgbClr val="FF0000"/>
                </a:solidFill>
              </a:rPr>
              <a:t>contains</a:t>
            </a:r>
            <a:r>
              <a:rPr lang="en-US" sz="1600" dirty="0"/>
              <a:t> one or more storage units. A storage unit is defined as </a:t>
            </a:r>
            <a:r>
              <a:rPr lang="en-US" sz="1600" dirty="0">
                <a:solidFill>
                  <a:srgbClr val="FF0000"/>
                </a:solidFill>
              </a:rPr>
              <a:t>a part of </a:t>
            </a:r>
            <a:r>
              <a:rPr lang="en-US" sz="1600" dirty="0"/>
              <a:t>a reservoir formation that is at depths greater than 800 m and which is covered by an effective cap rock. These storage units are considered to have potential for CO2 storage and </a:t>
            </a:r>
            <a:r>
              <a:rPr lang="en-US" sz="1600" dirty="0">
                <a:solidFill>
                  <a:srgbClr val="FF0000"/>
                </a:solidFill>
              </a:rPr>
              <a:t>they form the basis of the CO2 storage</a:t>
            </a:r>
            <a:r>
              <a:rPr lang="en-US" sz="1600" dirty="0"/>
              <a:t> estimates made in the CO2StoP project. Each storage unit may contain on or more daughter units. </a:t>
            </a:r>
            <a:r>
              <a:rPr lang="en-US" sz="1600" dirty="0">
                <a:solidFill>
                  <a:srgbClr val="0070C0"/>
                </a:solidFill>
              </a:rPr>
              <a:t>Daughter units </a:t>
            </a:r>
            <a:r>
              <a:rPr lang="en-US" sz="1600" dirty="0"/>
              <a:t>are defined as structural or stratigraphic traps which have the potential to </a:t>
            </a:r>
            <a:r>
              <a:rPr lang="en-US" sz="1600" dirty="0" err="1"/>
              <a:t>immobilise</a:t>
            </a:r>
            <a:r>
              <a:rPr lang="en-US" sz="1600" dirty="0"/>
              <a:t> CO2 within them, e.g. domes in saline water-bearing parts of the reservoir rock that are completely sealed by cap rocks (</a:t>
            </a:r>
            <a:r>
              <a:rPr lang="en-US" sz="1600" dirty="0">
                <a:solidFill>
                  <a:srgbClr val="0070C0"/>
                </a:solidFill>
              </a:rPr>
              <a:t>aquifer daughter units</a:t>
            </a:r>
            <a:r>
              <a:rPr lang="en-US" sz="1600" dirty="0"/>
              <a:t>), or proven </a:t>
            </a:r>
            <a:r>
              <a:rPr lang="en-US" sz="1600" dirty="0">
                <a:solidFill>
                  <a:srgbClr val="0070C0"/>
                </a:solidFill>
              </a:rPr>
              <a:t>oil and gas fields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hydrocarbon field daughter units</a:t>
            </a:r>
            <a:r>
              <a:rPr lang="en-US" sz="1600" dirty="0"/>
              <a:t>). </a:t>
            </a:r>
            <a:r>
              <a:rPr lang="en-US" sz="1600" dirty="0">
                <a:solidFill>
                  <a:srgbClr val="FF0000"/>
                </a:solidFill>
              </a:rPr>
              <a:t>Daughter units have the potential to be able to store CO2 at higher saturations than the remainder of a storage unit</a:t>
            </a:r>
            <a:r>
              <a:rPr lang="en-US" sz="1600" dirty="0"/>
              <a:t>, so their storage potential can be estimated separately in CO2StoP.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F3805-004E-8D46-BA56-5EA29477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BF465A-2E16-9D45-A28C-0DDBBA1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880B51-CBB5-0545-8DEA-D9CBFEF0630E}"/>
              </a:ext>
            </a:extLst>
          </p:cNvPr>
          <p:cNvSpPr/>
          <p:nvPr/>
        </p:nvSpPr>
        <p:spPr>
          <a:xfrm>
            <a:off x="1184856" y="4018208"/>
            <a:ext cx="7340958" cy="2101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0E92A83-0B34-E342-A9BF-BB671AB16410}"/>
              </a:ext>
            </a:extLst>
          </p:cNvPr>
          <p:cNvSpPr/>
          <p:nvPr/>
        </p:nvSpPr>
        <p:spPr>
          <a:xfrm>
            <a:off x="3425781" y="4288665"/>
            <a:ext cx="5100034" cy="18307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960D94-F0C6-DB4B-AF79-C81D2D72066E}"/>
              </a:ext>
            </a:extLst>
          </p:cNvPr>
          <p:cNvSpPr/>
          <p:nvPr/>
        </p:nvSpPr>
        <p:spPr>
          <a:xfrm>
            <a:off x="5510011" y="5727632"/>
            <a:ext cx="1442433" cy="3992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8F04CF-E0AA-1F42-812E-BB19035B2F98}"/>
              </a:ext>
            </a:extLst>
          </p:cNvPr>
          <p:cNvSpPr/>
          <p:nvPr/>
        </p:nvSpPr>
        <p:spPr>
          <a:xfrm>
            <a:off x="7083381" y="5720202"/>
            <a:ext cx="1442433" cy="3992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FE75B1-947B-8E44-AE97-5E763F3492B7}"/>
              </a:ext>
            </a:extLst>
          </p:cNvPr>
          <p:cNvSpPr txBox="1"/>
          <p:nvPr/>
        </p:nvSpPr>
        <p:spPr>
          <a:xfrm>
            <a:off x="1184855" y="4018208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3056C3-FC5D-4C4A-886E-EB78BD3527D7}"/>
              </a:ext>
            </a:extLst>
          </p:cNvPr>
          <p:cNvSpPr txBox="1"/>
          <p:nvPr/>
        </p:nvSpPr>
        <p:spPr>
          <a:xfrm>
            <a:off x="3425779" y="4288665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Unit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C97D57-CA7D-4B49-8084-4837C7E34F41}"/>
              </a:ext>
            </a:extLst>
          </p:cNvPr>
          <p:cNvSpPr txBox="1"/>
          <p:nvPr/>
        </p:nvSpPr>
        <p:spPr>
          <a:xfrm>
            <a:off x="5690315" y="5742588"/>
            <a:ext cx="10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 field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CCDE27-8FBD-FF42-9F16-4316211E4B9B}"/>
              </a:ext>
            </a:extLst>
          </p:cNvPr>
          <p:cNvSpPr txBox="1"/>
          <p:nvPr/>
        </p:nvSpPr>
        <p:spPr>
          <a:xfrm>
            <a:off x="7083381" y="5781225"/>
            <a:ext cx="1622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Aquifer daughter units</a:t>
            </a:r>
          </a:p>
        </p:txBody>
      </p:sp>
    </p:spTree>
    <p:extLst>
      <p:ext uri="{BB962C8B-B14F-4D97-AF65-F5344CB8AC3E}">
        <p14:creationId xmlns:p14="http://schemas.microsoft.com/office/powerpoint/2010/main" val="28764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F7770-C4EE-614C-8724-7409B132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Capacity Tables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7DC82-1454-7B45-B194-BEDA46C7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85" y="1003879"/>
            <a:ext cx="11142672" cy="4850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Storage Unit Table </a:t>
            </a:r>
            <a:r>
              <a:rPr lang="en-US" sz="2000" dirty="0"/>
              <a:t>(basic storage structure | normal </a:t>
            </a:r>
            <a:r>
              <a:rPr lang="de-DE" sz="2000" dirty="0" err="1"/>
              <a:t>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Storage unit ID</a:t>
            </a:r>
          </a:p>
          <a:p>
            <a:pPr lvl="1"/>
            <a:r>
              <a:rPr lang="en-US" sz="2100" dirty="0"/>
              <a:t>Capacity attributes of a storage unit:</a:t>
            </a:r>
          </a:p>
          <a:p>
            <a:pPr lvl="2">
              <a:buFont typeface="Wingdings" pitchFamily="2" charset="2"/>
              <a:buChar char="Ø"/>
            </a:pPr>
            <a:r>
              <a:rPr lang="en-US" sz="2100" dirty="0"/>
              <a:t>Storage Unit</a:t>
            </a:r>
          </a:p>
          <a:p>
            <a:pPr lvl="2">
              <a:buFont typeface="Wingdings" pitchFamily="2" charset="2"/>
              <a:buChar char="Ø"/>
            </a:pPr>
            <a:r>
              <a:rPr lang="en-US" sz="2100" dirty="0"/>
              <a:t>HC field capacity</a:t>
            </a:r>
          </a:p>
          <a:p>
            <a:pPr lvl="2">
              <a:buFont typeface="Wingdings" pitchFamily="2" charset="2"/>
              <a:buChar char="Ø"/>
            </a:pPr>
            <a:endParaRPr lang="en-US" sz="1600" dirty="0"/>
          </a:p>
          <a:p>
            <a:r>
              <a:rPr lang="en-US" dirty="0"/>
              <a:t>Daughter Unit Table </a:t>
            </a:r>
            <a:r>
              <a:rPr lang="en-US" sz="2000" dirty="0"/>
              <a:t>(special part of a storage unit | </a:t>
            </a:r>
            <a:r>
              <a:rPr lang="en-US" sz="2000" b="1" dirty="0">
                <a:solidFill>
                  <a:srgbClr val="FF0000"/>
                </a:solidFill>
              </a:rPr>
              <a:t>higher saturation</a:t>
            </a:r>
            <a:r>
              <a:rPr lang="en-US" sz="2000" dirty="0"/>
              <a:t>)</a:t>
            </a:r>
          </a:p>
          <a:p>
            <a:pPr lvl="1"/>
            <a:r>
              <a:rPr lang="en-US" sz="2100" dirty="0"/>
              <a:t>Daughter Unit ID</a:t>
            </a:r>
          </a:p>
          <a:p>
            <a:pPr lvl="1"/>
            <a:r>
              <a:rPr lang="en-US" sz="2100" dirty="0"/>
              <a:t>Capacities attributes of a daughter unit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Aquifer unit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Gas field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/>
              <a:t>Oil field</a:t>
            </a:r>
          </a:p>
          <a:p>
            <a:pPr lvl="2"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Formation Table (useless, not basic storage structure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F5B90-A835-6C42-9526-1C80961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EEADB9-CC65-7243-8F59-271225B8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154ADF4-D4FA-054C-BF5F-53A510AA493B}"/>
              </a:ext>
            </a:extLst>
          </p:cNvPr>
          <p:cNvGrpSpPr/>
          <p:nvPr/>
        </p:nvGrpSpPr>
        <p:grpSpPr>
          <a:xfrm>
            <a:off x="6915628" y="3907182"/>
            <a:ext cx="4533988" cy="1945026"/>
            <a:chOff x="321347" y="3843503"/>
            <a:chExt cx="5785239" cy="257049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2B1CD2-BA21-4947-B949-2ACDF22B7D27}"/>
                </a:ext>
              </a:extLst>
            </p:cNvPr>
            <p:cNvSpPr/>
            <p:nvPr/>
          </p:nvSpPr>
          <p:spPr>
            <a:xfrm>
              <a:off x="321347" y="4677341"/>
              <a:ext cx="1661375" cy="720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Storage structure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AFD5807-34BE-1842-8CC1-97AE6EEA6221}"/>
                </a:ext>
              </a:extLst>
            </p:cNvPr>
            <p:cNvSpPr/>
            <p:nvPr/>
          </p:nvSpPr>
          <p:spPr>
            <a:xfrm>
              <a:off x="2463860" y="3843503"/>
              <a:ext cx="2017988" cy="83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Estimation value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9200B7C-9D5E-604C-862A-6A495FF045FB}"/>
                </a:ext>
              </a:extLst>
            </p:cNvPr>
            <p:cNvSpPr/>
            <p:nvPr/>
          </p:nvSpPr>
          <p:spPr>
            <a:xfrm>
              <a:off x="2463860" y="5534847"/>
              <a:ext cx="2017988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Original data 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554BD8-107B-F846-A765-DFB1E31A8380}"/>
                </a:ext>
              </a:extLst>
            </p:cNvPr>
            <p:cNvGrpSpPr/>
            <p:nvPr/>
          </p:nvGrpSpPr>
          <p:grpSpPr>
            <a:xfrm>
              <a:off x="4481848" y="3843503"/>
              <a:ext cx="1613224" cy="1150127"/>
              <a:chOff x="4481848" y="3843503"/>
              <a:chExt cx="1613224" cy="1150127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A1643585-358F-5647-9CDF-71DB546EAA61}"/>
                  </a:ext>
                </a:extLst>
              </p:cNvPr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0EAF261-35E0-D249-9758-DD3E858DCDA3}"/>
                    </a:ext>
                  </a:extLst>
                </p:cNvPr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A7CADCA4-49B0-C14E-96A6-89BBD324B965}"/>
                    </a:ext>
                  </a:extLst>
                </p:cNvPr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C9DCFC8-B42C-5542-A0FD-4B0883518307}"/>
                    </a:ext>
                  </a:extLst>
                </p:cNvPr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1" name="Gewinkelte Verbindung 10">
                <a:extLst>
                  <a:ext uri="{FF2B5EF4-FFF2-40B4-BE49-F238E27FC236}">
                    <a16:creationId xmlns:a16="http://schemas.microsoft.com/office/drawing/2014/main" id="{594EC664-65AA-5B4E-99F5-93A759404316}"/>
                  </a:ext>
                </a:extLst>
              </p:cNvPr>
              <p:cNvCxnSpPr>
                <a:cxnSpLocks/>
                <a:stCxn id="7" idx="3"/>
                <a:endCxn id="14" idx="1"/>
              </p:cNvCxnSpPr>
              <p:nvPr/>
            </p:nvCxnSpPr>
            <p:spPr>
              <a:xfrm flipV="1">
                <a:off x="4481848" y="3977313"/>
                <a:ext cx="614978" cy="28310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winkelte Verbindung 11">
                <a:extLst>
                  <a:ext uri="{FF2B5EF4-FFF2-40B4-BE49-F238E27FC236}">
                    <a16:creationId xmlns:a16="http://schemas.microsoft.com/office/drawing/2014/main" id="{977F3AED-E40A-604A-B69B-3D6B7D1ADF78}"/>
                  </a:ext>
                </a:extLst>
              </p:cNvPr>
              <p:cNvCxnSpPr>
                <a:cxnSpLocks/>
                <a:stCxn id="7" idx="3"/>
                <a:endCxn id="16" idx="1"/>
              </p:cNvCxnSpPr>
              <p:nvPr/>
            </p:nvCxnSpPr>
            <p:spPr>
              <a:xfrm>
                <a:off x="4481848" y="4260422"/>
                <a:ext cx="614980" cy="1581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winkelte Verbindung 12">
                <a:extLst>
                  <a:ext uri="{FF2B5EF4-FFF2-40B4-BE49-F238E27FC236}">
                    <a16:creationId xmlns:a16="http://schemas.microsoft.com/office/drawing/2014/main" id="{E065D7B6-0164-534F-B5FF-32CB1CF184F0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>
                <a:off x="4481848" y="4260422"/>
                <a:ext cx="623399" cy="59939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2F61CF2-C571-8540-A4E9-5552331BE305}"/>
                </a:ext>
              </a:extLst>
            </p:cNvPr>
            <p:cNvGrpSpPr/>
            <p:nvPr/>
          </p:nvGrpSpPr>
          <p:grpSpPr>
            <a:xfrm>
              <a:off x="4493362" y="5263868"/>
              <a:ext cx="1613224" cy="1150127"/>
              <a:chOff x="4481848" y="3843503"/>
              <a:chExt cx="1613224" cy="1150127"/>
            </a:xfrm>
          </p:grpSpPr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118CAB9C-5A8A-B443-8C98-3B0597CBD167}"/>
                  </a:ext>
                </a:extLst>
              </p:cNvPr>
              <p:cNvGrpSpPr/>
              <p:nvPr/>
            </p:nvGrpSpPr>
            <p:grpSpPr>
              <a:xfrm>
                <a:off x="5096826" y="3843503"/>
                <a:ext cx="998246" cy="1150127"/>
                <a:chOff x="5105247" y="3876006"/>
                <a:chExt cx="998246" cy="1150127"/>
              </a:xfrm>
            </p:grpSpPr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B89F378B-69FF-C847-A462-5EA5E6F46FA8}"/>
                    </a:ext>
                  </a:extLst>
                </p:cNvPr>
                <p:cNvSpPr/>
                <p:nvPr/>
              </p:nvSpPr>
              <p:spPr>
                <a:xfrm>
                  <a:off x="5105247" y="3876006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MIN</a:t>
                  </a:r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79BA4B0A-B47D-684B-A122-951BC3E66D2D}"/>
                    </a:ext>
                  </a:extLst>
                </p:cNvPr>
                <p:cNvSpPr/>
                <p:nvPr/>
              </p:nvSpPr>
              <p:spPr>
                <a:xfrm>
                  <a:off x="5113668" y="4758514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MEAN</a:t>
                  </a:r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A772841B-89D1-C343-BCA5-87321D847879}"/>
                    </a:ext>
                  </a:extLst>
                </p:cNvPr>
                <p:cNvSpPr/>
                <p:nvPr/>
              </p:nvSpPr>
              <p:spPr>
                <a:xfrm>
                  <a:off x="5105249" y="4317260"/>
                  <a:ext cx="989825" cy="267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MAX</a:t>
                  </a:r>
                </a:p>
              </p:txBody>
            </p:sp>
          </p:grpSp>
          <p:cxnSp>
            <p:nvCxnSpPr>
              <p:cNvPr id="19" name="Gewinkelte Verbindung 18">
                <a:extLst>
                  <a:ext uri="{FF2B5EF4-FFF2-40B4-BE49-F238E27FC236}">
                    <a16:creationId xmlns:a16="http://schemas.microsoft.com/office/drawing/2014/main" id="{A040DD46-7E9D-374A-9AD6-188A29FA5CFA}"/>
                  </a:ext>
                </a:extLst>
              </p:cNvPr>
              <p:cNvCxnSpPr>
                <a:endCxn id="22" idx="1"/>
              </p:cNvCxnSpPr>
              <p:nvPr/>
            </p:nvCxnSpPr>
            <p:spPr>
              <a:xfrm flipV="1">
                <a:off x="4481848" y="3977313"/>
                <a:ext cx="614978" cy="43601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winkelte Verbindung 19">
                <a:extLst>
                  <a:ext uri="{FF2B5EF4-FFF2-40B4-BE49-F238E27FC236}">
                    <a16:creationId xmlns:a16="http://schemas.microsoft.com/office/drawing/2014/main" id="{4B695576-BA60-7A40-92FE-02C13E1C1615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4481848" y="4413324"/>
                <a:ext cx="614980" cy="524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winkelte Verbindung 20">
                <a:extLst>
                  <a:ext uri="{FF2B5EF4-FFF2-40B4-BE49-F238E27FC236}">
                    <a16:creationId xmlns:a16="http://schemas.microsoft.com/office/drawing/2014/main" id="{1BCB2538-6F3C-9C42-BD83-6320A6F3463F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4481848" y="4413324"/>
                <a:ext cx="623399" cy="44649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Gewinkelte Verbindung 24">
              <a:extLst>
                <a:ext uri="{FF2B5EF4-FFF2-40B4-BE49-F238E27FC236}">
                  <a16:creationId xmlns:a16="http://schemas.microsoft.com/office/drawing/2014/main" id="{69FB652F-2B8C-B64E-AC94-44FAC42A08B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1982722" y="4260422"/>
              <a:ext cx="481138" cy="7770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>
              <a:extLst>
                <a:ext uri="{FF2B5EF4-FFF2-40B4-BE49-F238E27FC236}">
                  <a16:creationId xmlns:a16="http://schemas.microsoft.com/office/drawing/2014/main" id="{D80F25C6-E9D5-4143-9AFF-488264C9DC7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1982722" y="5037509"/>
              <a:ext cx="481138" cy="7613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48358-7D28-2E4F-A4A1-D0FCFF79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detail: Location Maps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583A7-8DC6-0840-A84F-61DF98FE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Daughter unit and storage have separate map, but same structure</a:t>
            </a:r>
          </a:p>
          <a:p>
            <a:pPr lvl="1"/>
            <a:r>
              <a:rPr lang="en-US" dirty="0"/>
              <a:t>Most important attributes:</a:t>
            </a:r>
          </a:p>
          <a:p>
            <a:pPr lvl="2"/>
            <a:r>
              <a:rPr lang="en-US" dirty="0"/>
              <a:t>ID (correspond to ID in each capacity table)</a:t>
            </a:r>
          </a:p>
          <a:p>
            <a:pPr lvl="2"/>
            <a:r>
              <a:rPr lang="en-US" dirty="0"/>
              <a:t>Polygon (3D)</a:t>
            </a:r>
          </a:p>
          <a:p>
            <a:pPr lvl="2"/>
            <a:r>
              <a:rPr lang="en-US" dirty="0"/>
              <a:t>Arbitrary (Mostly None)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Overlap:</a:t>
            </a:r>
          </a:p>
          <a:p>
            <a:pPr lvl="2"/>
            <a:r>
              <a:rPr lang="en-US" dirty="0"/>
              <a:t>Different storage units may in same area but in different layers (3D)</a:t>
            </a:r>
          </a:p>
          <a:p>
            <a:pPr lvl="1"/>
            <a:endParaRPr lang="en-US" dirty="0"/>
          </a:p>
          <a:p>
            <a:pPr marL="447675"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C5F6D-FEB5-C447-8CFA-4BAD9F63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B1F36B-1ABA-434E-9C5E-2FEAC229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7AA17B8-AD55-CF40-8C96-4049BC6A6F90}"/>
              </a:ext>
            </a:extLst>
          </p:cNvPr>
          <p:cNvGrpSpPr/>
          <p:nvPr/>
        </p:nvGrpSpPr>
        <p:grpSpPr>
          <a:xfrm>
            <a:off x="9702672" y="4470625"/>
            <a:ext cx="1600657" cy="1118169"/>
            <a:chOff x="4121834" y="4445391"/>
            <a:chExt cx="1477108" cy="921221"/>
          </a:xfrm>
        </p:grpSpPr>
        <p:sp>
          <p:nvSpPr>
            <p:cNvPr id="9" name="Würfel 8">
              <a:extLst>
                <a:ext uri="{FF2B5EF4-FFF2-40B4-BE49-F238E27FC236}">
                  <a16:creationId xmlns:a16="http://schemas.microsoft.com/office/drawing/2014/main" id="{75D4101E-D176-0542-A041-A35568A45190}"/>
                </a:ext>
              </a:extLst>
            </p:cNvPr>
            <p:cNvSpPr/>
            <p:nvPr/>
          </p:nvSpPr>
          <p:spPr>
            <a:xfrm>
              <a:off x="4121834" y="4972717"/>
              <a:ext cx="1477108" cy="393895"/>
            </a:xfrm>
            <a:prstGeom prst="cub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Würfel 7">
              <a:extLst>
                <a:ext uri="{FF2B5EF4-FFF2-40B4-BE49-F238E27FC236}">
                  <a16:creationId xmlns:a16="http://schemas.microsoft.com/office/drawing/2014/main" id="{CD1D930E-A2E0-F943-83AB-64DBA2982882}"/>
                </a:ext>
              </a:extLst>
            </p:cNvPr>
            <p:cNvSpPr/>
            <p:nvPr/>
          </p:nvSpPr>
          <p:spPr>
            <a:xfrm>
              <a:off x="4121834" y="4670898"/>
              <a:ext cx="1477108" cy="393895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Würfel 6">
              <a:extLst>
                <a:ext uri="{FF2B5EF4-FFF2-40B4-BE49-F238E27FC236}">
                  <a16:creationId xmlns:a16="http://schemas.microsoft.com/office/drawing/2014/main" id="{875D1E9B-D455-FC45-A7DD-916F295870BF}"/>
                </a:ext>
              </a:extLst>
            </p:cNvPr>
            <p:cNvSpPr/>
            <p:nvPr/>
          </p:nvSpPr>
          <p:spPr>
            <a:xfrm>
              <a:off x="4121834" y="4445391"/>
              <a:ext cx="1477108" cy="393895"/>
            </a:xfrm>
            <a:prstGeom prst="cub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2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A68EA-EFCA-DD45-BF26-DBE5D0C6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172AE-6135-6448-8751-EC0F4028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which capacity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Which capacity attribute have least missing value?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capacity Mean in both capacity tables has least missing value</a:t>
            </a:r>
          </a:p>
          <a:p>
            <a:pPr marL="1352550" lvl="2" indent="-457200">
              <a:buAutoNum type="arabicPeriod"/>
            </a:pPr>
            <a:r>
              <a:rPr lang="en-US" dirty="0"/>
              <a:t>Institute estimation capacities have less missing value than original data from countries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Use </a:t>
            </a:r>
            <a:r>
              <a:rPr lang="en-US" u="sng" dirty="0">
                <a:solidFill>
                  <a:schemeClr val="accent1"/>
                </a:solidFill>
              </a:rPr>
              <a:t>institute estimation capacity </a:t>
            </a:r>
            <a:r>
              <a:rPr lang="en-US" dirty="0">
                <a:solidFill>
                  <a:schemeClr val="accent1"/>
                </a:solidFill>
              </a:rPr>
              <a:t>as base capacity in each table</a:t>
            </a:r>
          </a:p>
          <a:p>
            <a:pPr marL="89535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Which capacity attribute is am closest to already knows value ? (EU: 126 Gt)</a:t>
            </a:r>
          </a:p>
          <a:p>
            <a:pPr marL="1352550" lvl="2" indent="-457200">
              <a:buAutoNum type="arabicPeriod"/>
            </a:pPr>
            <a:r>
              <a:rPr lang="en-US" dirty="0"/>
              <a:t>MIN Original most close to 126 Gt</a:t>
            </a:r>
          </a:p>
          <a:p>
            <a:pPr marL="1352550" lvl="2" indent="-457200">
              <a:buAutoNum type="arabicPeriod"/>
            </a:pPr>
            <a:r>
              <a:rPr lang="en-US" dirty="0"/>
              <a:t>MEAN and MAX  several times lager than 126Gt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Decision: Separately treat  MIN, MEAN, MAX ; Finally create </a:t>
            </a:r>
            <a:r>
              <a:rPr lang="en-US" u="sng" dirty="0">
                <a:solidFill>
                  <a:schemeClr val="accent1"/>
                </a:solidFill>
              </a:rPr>
              <a:t>three</a:t>
            </a:r>
            <a:r>
              <a:rPr lang="en-US" dirty="0">
                <a:solidFill>
                  <a:schemeClr val="accent1"/>
                </a:solidFill>
              </a:rPr>
              <a:t> different capacities</a:t>
            </a:r>
          </a:p>
          <a:p>
            <a:pPr marL="89535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Is Map in CO2Stop dataset close to CO2stored (UK) dataset?</a:t>
            </a:r>
          </a:p>
          <a:p>
            <a:pPr marL="447675" lvl="1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Yes, </a:t>
            </a:r>
            <a:r>
              <a:rPr lang="en-US" sz="2000" dirty="0"/>
              <a:t>Daughter Map + Storage Unit Map = CO2stored UK dataset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A707C-BEB4-5F40-9969-67A816B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D518B2-9647-E147-9CA1-2D33F7DC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13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24C89C-454A-934F-889F-D243D71A0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" y="339010"/>
            <a:ext cx="9178007" cy="308999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E31A37-95FA-064A-A21B-C088A134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773" y="5603267"/>
            <a:ext cx="1700463" cy="365125"/>
          </a:xfrm>
        </p:spPr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8245CC-AFBD-2C4A-8887-933F0AE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54208F7-DBD4-4B4A-AED4-8F5B06E2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" y="3228760"/>
            <a:ext cx="9178007" cy="2824715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0737BA1C-F573-8C44-9594-A75409FE3325}"/>
              </a:ext>
            </a:extLst>
          </p:cNvPr>
          <p:cNvSpPr txBox="1"/>
          <p:nvPr/>
        </p:nvSpPr>
        <p:spPr>
          <a:xfrm>
            <a:off x="9458000" y="3254575"/>
            <a:ext cx="241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table has less missing value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A1866FD-E88C-E345-B53B-D551C4FA00E8}"/>
              </a:ext>
            </a:extLst>
          </p:cNvPr>
          <p:cNvSpPr txBox="1"/>
          <p:nvPr/>
        </p:nvSpPr>
        <p:spPr>
          <a:xfrm>
            <a:off x="9458000" y="2582429"/>
            <a:ext cx="241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has less missing value </a:t>
            </a:r>
          </a:p>
        </p:txBody>
      </p:sp>
      <p:pic>
        <p:nvPicPr>
          <p:cNvPr id="37" name="Grafik 3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49D76F-FE2E-FA45-B4E8-E4DB9EE12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99" y="1244241"/>
            <a:ext cx="2680233" cy="539644"/>
          </a:xfrm>
          <a:prstGeom prst="rect">
            <a:avLst/>
          </a:prstGeom>
        </p:spPr>
      </p:pic>
      <p:pic>
        <p:nvPicPr>
          <p:cNvPr id="39" name="Grafik 3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055D44-EE06-CD47-93A1-32FDAEA5C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80" y="4564254"/>
            <a:ext cx="2415132" cy="52660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20F44993-4CF0-5040-BD9D-DC9524659BFC}"/>
              </a:ext>
            </a:extLst>
          </p:cNvPr>
          <p:cNvSpPr txBox="1"/>
          <p:nvPr/>
        </p:nvSpPr>
        <p:spPr>
          <a:xfrm>
            <a:off x="10785139" y="1809700"/>
            <a:ext cx="10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Unit: Gt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26F617B-D2B3-DB42-9D55-1F8914B72640}"/>
              </a:ext>
            </a:extLst>
          </p:cNvPr>
          <p:cNvSpPr txBox="1"/>
          <p:nvPr/>
        </p:nvSpPr>
        <p:spPr>
          <a:xfrm>
            <a:off x="10785139" y="5090862"/>
            <a:ext cx="108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Unit: Gt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69C251A-6EC3-5F4C-A37C-08988D2AE000}"/>
              </a:ext>
            </a:extLst>
          </p:cNvPr>
          <p:cNvSpPr txBox="1"/>
          <p:nvPr/>
        </p:nvSpPr>
        <p:spPr>
          <a:xfrm>
            <a:off x="62300" y="270965"/>
            <a:ext cx="43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F2CBF68-B604-3C46-81FA-EC04BF7A5C7B}"/>
              </a:ext>
            </a:extLst>
          </p:cNvPr>
          <p:cNvSpPr txBox="1"/>
          <p:nvPr/>
        </p:nvSpPr>
        <p:spPr>
          <a:xfrm>
            <a:off x="0" y="3090260"/>
            <a:ext cx="43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360416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AD949-4C44-1444-A4F8-75735E7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 Unit Map and capacity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4BF85-830A-1249-9842-C31F5016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EE2FB3-2158-EE4A-B085-5C5DF5D6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67E8CEA-688D-6449-93E1-78DBCC64ADEC}"/>
              </a:ext>
            </a:extLst>
          </p:cNvPr>
          <p:cNvGrpSpPr/>
          <p:nvPr/>
        </p:nvGrpSpPr>
        <p:grpSpPr>
          <a:xfrm>
            <a:off x="3179348" y="2472744"/>
            <a:ext cx="6426558" cy="870135"/>
            <a:chOff x="2112135" y="2511380"/>
            <a:chExt cx="7199290" cy="11204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795D06-B9D0-2448-B953-D3F156284522}"/>
                </a:ext>
              </a:extLst>
            </p:cNvPr>
            <p:cNvSpPr/>
            <p:nvPr/>
          </p:nvSpPr>
          <p:spPr>
            <a:xfrm>
              <a:off x="2112135" y="2511380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18B329-6F51-484E-A6D0-6E06F0CD94AF}"/>
                </a:ext>
              </a:extLst>
            </p:cNvPr>
            <p:cNvSpPr/>
            <p:nvPr/>
          </p:nvSpPr>
          <p:spPr>
            <a:xfrm>
              <a:off x="3451538" y="2511380"/>
              <a:ext cx="5859887" cy="112046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id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0A9A1C3-3B61-2849-890D-A8E183D24CB1}"/>
                </a:ext>
              </a:extLst>
            </p:cNvPr>
            <p:cNvSpPr txBox="1"/>
            <p:nvPr/>
          </p:nvSpPr>
          <p:spPr>
            <a:xfrm>
              <a:off x="2415841" y="2886945"/>
              <a:ext cx="139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id</a:t>
              </a:r>
            </a:p>
          </p:txBody>
        </p:sp>
      </p:grpSp>
      <p:sp>
        <p:nvSpPr>
          <p:cNvPr id="9" name="Titel 1">
            <a:extLst>
              <a:ext uri="{FF2B5EF4-FFF2-40B4-BE49-F238E27FC236}">
                <a16:creationId xmlns:a16="http://schemas.microsoft.com/office/drawing/2014/main" id="{4A55EE3C-2B2C-544B-A25A-7D581C94FB7F}"/>
              </a:ext>
            </a:extLst>
          </p:cNvPr>
          <p:cNvSpPr txBox="1">
            <a:spLocks/>
          </p:cNvSpPr>
          <p:nvPr/>
        </p:nvSpPr>
        <p:spPr>
          <a:xfrm>
            <a:off x="524664" y="3670163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Storage Unit Map and capacity table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B924FF0-FDFB-5644-AEC0-2184F3E3EF59}"/>
              </a:ext>
            </a:extLst>
          </p:cNvPr>
          <p:cNvGrpSpPr/>
          <p:nvPr/>
        </p:nvGrpSpPr>
        <p:grpSpPr>
          <a:xfrm>
            <a:off x="3179348" y="5452912"/>
            <a:ext cx="6426558" cy="789823"/>
            <a:chOff x="2112135" y="5737538"/>
            <a:chExt cx="7199290" cy="11204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0B92ED-1F6C-BB4A-A5B1-67B86261717E}"/>
                </a:ext>
              </a:extLst>
            </p:cNvPr>
            <p:cNvSpPr/>
            <p:nvPr/>
          </p:nvSpPr>
          <p:spPr>
            <a:xfrm>
              <a:off x="2112135" y="5737538"/>
              <a:ext cx="7199290" cy="11204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39FE3C-CDC1-A644-B93C-5D47B59B1164}"/>
                </a:ext>
              </a:extLst>
            </p:cNvPr>
            <p:cNvSpPr/>
            <p:nvPr/>
          </p:nvSpPr>
          <p:spPr>
            <a:xfrm>
              <a:off x="4500704" y="5988676"/>
              <a:ext cx="3992451" cy="61818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id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B4A766-41FC-F746-B6B1-29BDB96DDD16}"/>
                </a:ext>
              </a:extLst>
            </p:cNvPr>
            <p:cNvSpPr txBox="1"/>
            <p:nvPr/>
          </p:nvSpPr>
          <p:spPr>
            <a:xfrm>
              <a:off x="2610960" y="6094927"/>
              <a:ext cx="139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id</a:t>
              </a:r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B161885B-FD2A-BB4E-BAA2-BEC6405DC4AF}"/>
              </a:ext>
            </a:extLst>
          </p:cNvPr>
          <p:cNvSpPr/>
          <p:nvPr/>
        </p:nvSpPr>
        <p:spPr>
          <a:xfrm>
            <a:off x="1565609" y="4475021"/>
            <a:ext cx="1141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record in Nederland</a:t>
            </a:r>
          </a:p>
          <a:p>
            <a:r>
              <a:rPr lang="en-US" dirty="0"/>
              <a:t>no capacity (sum is 0) | no coordinate data | only storage unit id in </a:t>
            </a:r>
            <a:r>
              <a:rPr lang="en-US" dirty="0">
                <a:solidFill>
                  <a:srgbClr val="0070C0"/>
                </a:solidFill>
              </a:rPr>
              <a:t>table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CA2BD04-B9A4-384B-BA47-0E3F74913CBD}"/>
              </a:ext>
            </a:extLst>
          </p:cNvPr>
          <p:cNvSpPr/>
          <p:nvPr/>
        </p:nvSpPr>
        <p:spPr>
          <a:xfrm>
            <a:off x="1565608" y="1225806"/>
            <a:ext cx="813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records in capacity</a:t>
            </a:r>
            <a:r>
              <a:rPr lang="en-US" dirty="0">
                <a:solidFill>
                  <a:srgbClr val="0070C0"/>
                </a:solidFill>
              </a:rPr>
              <a:t> table </a:t>
            </a:r>
            <a:r>
              <a:rPr lang="en-US" dirty="0"/>
              <a:t>can find a unique match in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</a:t>
            </a:r>
            <a:r>
              <a:rPr lang="en-US" u="sng" dirty="0"/>
              <a:t>except one record</a:t>
            </a:r>
            <a:r>
              <a:rPr lang="en-US" dirty="0"/>
              <a:t> this record in table is in GB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4C8917-F567-7649-8291-0C2B35A0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20" y="3716533"/>
            <a:ext cx="2971755" cy="26002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89C4FF-669B-1A41-ACB8-AEE8250D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filling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69BA5-CA82-4F4D-B0E1-74E854D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merge capacity table with polygon map</a:t>
            </a:r>
          </a:p>
          <a:p>
            <a:pPr lvl="1"/>
            <a:r>
              <a:rPr lang="en-US" dirty="0"/>
              <a:t>Storage Unit and Trap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Fill missing value in base capacity with original data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Fill missing value in neutral estimation with conservative estimation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Fill missing value in optimistic estimation with conservative estimation	</a:t>
            </a:r>
          </a:p>
          <a:p>
            <a:pPr marL="895350" lvl="2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After merge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Only in Storage Unit (estimation mainly based on volume)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Some how use polygon volume to fill missing value (TODO)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Problem: </a:t>
            </a:r>
          </a:p>
          <a:p>
            <a:pPr marL="8953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	     </a:t>
            </a:r>
            <a:r>
              <a:rPr lang="en-US" dirty="0"/>
              <a:t>no obvious correlation between capacity and polygon volume</a:t>
            </a:r>
          </a:p>
          <a:p>
            <a:pPr marL="447675" lvl="1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0ED9D-121E-C347-A986-CD2CD14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BBB499-1F9F-E344-B156-67F4840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88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9165C-CD5C-2045-9295-FDE12E20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14" y="247559"/>
            <a:ext cx="9178008" cy="627829"/>
          </a:xfrm>
        </p:spPr>
        <p:txBody>
          <a:bodyPr/>
          <a:lstStyle/>
          <a:p>
            <a:r>
              <a:rPr lang="en-US" dirty="0"/>
              <a:t>Combine Map and Capacity Table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B25EB-5917-1B4D-A75A-B1CB01A5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FBC4-F565-4C2D-A740-CCD0BFEDCA36}" type="datetime3">
              <a:rPr lang="en-US" noProof="0" smtClean="0"/>
              <a:t>21 June 2021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CE282-7269-0440-B754-F138AB96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0BC5B65-6B6E-8540-8ADD-3D30C61BE0E1}"/>
              </a:ext>
            </a:extLst>
          </p:cNvPr>
          <p:cNvGrpSpPr/>
          <p:nvPr/>
        </p:nvGrpSpPr>
        <p:grpSpPr>
          <a:xfrm>
            <a:off x="402314" y="1171977"/>
            <a:ext cx="7008393" cy="2683022"/>
            <a:chOff x="402314" y="1171977"/>
            <a:chExt cx="7008393" cy="268302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1B8FC1-761F-544E-94A0-F6F216FD8276}"/>
                </a:ext>
              </a:extLst>
            </p:cNvPr>
            <p:cNvSpPr/>
            <p:nvPr/>
          </p:nvSpPr>
          <p:spPr>
            <a:xfrm>
              <a:off x="402314" y="1928943"/>
              <a:ext cx="7008393" cy="412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Base capacities missing value filling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AF2E7A0-B242-CB4A-B68C-B2BF735FED5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497019" y="1708813"/>
              <a:ext cx="0" cy="237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90BC4D4-CC3D-4849-BFBD-B849BDA69A6B}"/>
                </a:ext>
              </a:extLst>
            </p:cNvPr>
            <p:cNvSpPr/>
            <p:nvPr/>
          </p:nvSpPr>
          <p:spPr>
            <a:xfrm>
              <a:off x="402314" y="2573551"/>
              <a:ext cx="7008385" cy="412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Calculate  total base capacity of each ID 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211A704-D4C6-104E-A713-B94D037BD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7019" y="2353421"/>
              <a:ext cx="8018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C0BA3D6-CA43-AE4A-A74C-82019734B0E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497019" y="3003001"/>
              <a:ext cx="0" cy="272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agnetplattenspeicher 19">
              <a:extLst>
                <a:ext uri="{FF2B5EF4-FFF2-40B4-BE49-F238E27FC236}">
                  <a16:creationId xmlns:a16="http://schemas.microsoft.com/office/drawing/2014/main" id="{14FF501A-2333-FB44-B76F-798567171AFC}"/>
                </a:ext>
              </a:extLst>
            </p:cNvPr>
            <p:cNvSpPr/>
            <p:nvPr/>
          </p:nvSpPr>
          <p:spPr>
            <a:xfrm>
              <a:off x="524664" y="1171977"/>
              <a:ext cx="1944710" cy="536836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MIN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22" name="Magnetplattenspeicher 21">
              <a:extLst>
                <a:ext uri="{FF2B5EF4-FFF2-40B4-BE49-F238E27FC236}">
                  <a16:creationId xmlns:a16="http://schemas.microsoft.com/office/drawing/2014/main" id="{553FD6BE-E0A7-8F41-ADD4-37BEB539A102}"/>
                </a:ext>
              </a:extLst>
            </p:cNvPr>
            <p:cNvSpPr/>
            <p:nvPr/>
          </p:nvSpPr>
          <p:spPr>
            <a:xfrm>
              <a:off x="524664" y="3275450"/>
              <a:ext cx="1944710" cy="579549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Conservative 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62657D1-9B31-934D-B8C7-9D2D8263F9FE}"/>
              </a:ext>
            </a:extLst>
          </p:cNvPr>
          <p:cNvGrpSpPr/>
          <p:nvPr/>
        </p:nvGrpSpPr>
        <p:grpSpPr>
          <a:xfrm>
            <a:off x="2892230" y="1189303"/>
            <a:ext cx="1944710" cy="2683022"/>
            <a:chOff x="2892230" y="1189303"/>
            <a:chExt cx="1944710" cy="2683022"/>
          </a:xfrm>
        </p:grpSpPr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AE01C2D3-CBC3-FD4F-A14E-EFCBE611C6A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3864585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C0168F4-03A3-6D42-B1D2-27396B3FA2C9}"/>
                </a:ext>
              </a:extLst>
            </p:cNvPr>
            <p:cNvCxnSpPr>
              <a:cxnSpLocks/>
            </p:cNvCxnSpPr>
            <p:nvPr/>
          </p:nvCxnSpPr>
          <p:spPr>
            <a:xfrm>
              <a:off x="3864585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6C940A15-6837-C844-A226-F3ED8D86EBD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864585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agnetplattenspeicher 37">
              <a:extLst>
                <a:ext uri="{FF2B5EF4-FFF2-40B4-BE49-F238E27FC236}">
                  <a16:creationId xmlns:a16="http://schemas.microsoft.com/office/drawing/2014/main" id="{C4CC4EB9-44C2-724C-80E8-FCB68153CF22}"/>
                </a:ext>
              </a:extLst>
            </p:cNvPr>
            <p:cNvSpPr/>
            <p:nvPr/>
          </p:nvSpPr>
          <p:spPr>
            <a:xfrm>
              <a:off x="2892230" y="1189303"/>
              <a:ext cx="1944710" cy="536836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All MEAN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Magnetplattenspeicher 38">
              <a:extLst>
                <a:ext uri="{FF2B5EF4-FFF2-40B4-BE49-F238E27FC236}">
                  <a16:creationId xmlns:a16="http://schemas.microsoft.com/office/drawing/2014/main" id="{7EB5F857-1B30-CC43-AAA6-EA9B0F6F462B}"/>
                </a:ext>
              </a:extLst>
            </p:cNvPr>
            <p:cNvSpPr/>
            <p:nvPr/>
          </p:nvSpPr>
          <p:spPr>
            <a:xfrm>
              <a:off x="2892230" y="3292776"/>
              <a:ext cx="1944710" cy="579549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Neutral </a:t>
              </a:r>
            </a:p>
            <a:p>
              <a:pPr algn="ctr"/>
              <a:r>
                <a:rPr lang="en-US" sz="1600" dirty="0"/>
                <a:t>estimation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7B578A4F-0B13-E44C-B846-3BFF348FE658}"/>
              </a:ext>
            </a:extLst>
          </p:cNvPr>
          <p:cNvGrpSpPr/>
          <p:nvPr/>
        </p:nvGrpSpPr>
        <p:grpSpPr>
          <a:xfrm>
            <a:off x="5382144" y="1189303"/>
            <a:ext cx="1944710" cy="2683022"/>
            <a:chOff x="5382144" y="1189303"/>
            <a:chExt cx="1944710" cy="2683022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DF96B12-0D6F-5D47-A577-E2B0B5744009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6354499" y="1726139"/>
              <a:ext cx="0" cy="220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E304252C-AC54-074A-99E7-5D861B315A96}"/>
                </a:ext>
              </a:extLst>
            </p:cNvPr>
            <p:cNvCxnSpPr>
              <a:cxnSpLocks/>
            </p:cNvCxnSpPr>
            <p:nvPr/>
          </p:nvCxnSpPr>
          <p:spPr>
            <a:xfrm>
              <a:off x="6354499" y="2358393"/>
              <a:ext cx="0" cy="232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E7021CD6-C88B-DB41-A81F-BBFCBAB7955F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354499" y="3003002"/>
              <a:ext cx="0" cy="2897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agnetplattenspeicher 44">
              <a:extLst>
                <a:ext uri="{FF2B5EF4-FFF2-40B4-BE49-F238E27FC236}">
                  <a16:creationId xmlns:a16="http://schemas.microsoft.com/office/drawing/2014/main" id="{C97CCC27-1269-3E44-9337-39DF24671715}"/>
                </a:ext>
              </a:extLst>
            </p:cNvPr>
            <p:cNvSpPr/>
            <p:nvPr/>
          </p:nvSpPr>
          <p:spPr>
            <a:xfrm>
              <a:off x="5382144" y="1189303"/>
              <a:ext cx="1944710" cy="536836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MAX Capacities</a:t>
              </a:r>
            </a:p>
            <a:p>
              <a:pPr algn="ctr"/>
              <a:endParaRPr lang="en-US" dirty="0"/>
            </a:p>
          </p:txBody>
        </p:sp>
        <p:sp>
          <p:nvSpPr>
            <p:cNvPr id="46" name="Magnetplattenspeicher 45">
              <a:extLst>
                <a:ext uri="{FF2B5EF4-FFF2-40B4-BE49-F238E27FC236}">
                  <a16:creationId xmlns:a16="http://schemas.microsoft.com/office/drawing/2014/main" id="{906134C0-2878-5D40-96D6-000A7CA474E5}"/>
                </a:ext>
              </a:extLst>
            </p:cNvPr>
            <p:cNvSpPr/>
            <p:nvPr/>
          </p:nvSpPr>
          <p:spPr>
            <a:xfrm>
              <a:off x="5382144" y="3292776"/>
              <a:ext cx="1944710" cy="579549"/>
            </a:xfrm>
            <a:prstGeom prst="flowChartMagneticDisk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optimistic estimation</a:t>
              </a:r>
            </a:p>
            <a:p>
              <a:pPr algn="ctr"/>
              <a:endParaRPr lang="en-US" dirty="0"/>
            </a:p>
          </p:txBody>
        </p:sp>
      </p:grpSp>
      <p:cxnSp>
        <p:nvCxnSpPr>
          <p:cNvPr id="66" name="Gewinkelte Verbindung 65">
            <a:extLst>
              <a:ext uri="{FF2B5EF4-FFF2-40B4-BE49-F238E27FC236}">
                <a16:creationId xmlns:a16="http://schemas.microsoft.com/office/drawing/2014/main" id="{B57BABDA-AB13-E84B-8322-AB0426692A4D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1996073" y="3355945"/>
            <a:ext cx="1369460" cy="2367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>
            <a:extLst>
              <a:ext uri="{FF2B5EF4-FFF2-40B4-BE49-F238E27FC236}">
                <a16:creationId xmlns:a16="http://schemas.microsoft.com/office/drawing/2014/main" id="{0A9A178A-613E-634A-A3FF-6E55F03A4CCB}"/>
              </a:ext>
            </a:extLst>
          </p:cNvPr>
          <p:cNvCxnSpPr>
            <a:cxnSpLocks/>
            <a:stCxn id="39" idx="3"/>
          </p:cNvCxnSpPr>
          <p:nvPr/>
        </p:nvCxnSpPr>
        <p:spPr>
          <a:xfrm rot="16200000" flipH="1">
            <a:off x="3188519" y="4548391"/>
            <a:ext cx="135213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>
            <a:extLst>
              <a:ext uri="{FF2B5EF4-FFF2-40B4-BE49-F238E27FC236}">
                <a16:creationId xmlns:a16="http://schemas.microsoft.com/office/drawing/2014/main" id="{240A29BC-1E4D-7E4D-9FC5-5615B70184B2}"/>
              </a:ext>
            </a:extLst>
          </p:cNvPr>
          <p:cNvCxnSpPr>
            <a:cxnSpLocks/>
            <a:stCxn id="46" idx="3"/>
          </p:cNvCxnSpPr>
          <p:nvPr/>
        </p:nvCxnSpPr>
        <p:spPr>
          <a:xfrm rot="5400000">
            <a:off x="4433476" y="3303436"/>
            <a:ext cx="1352134" cy="2489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E8AF528A-108A-D947-81F1-D01AB090B059}"/>
              </a:ext>
            </a:extLst>
          </p:cNvPr>
          <p:cNvSpPr txBox="1"/>
          <p:nvPr/>
        </p:nvSpPr>
        <p:spPr>
          <a:xfrm>
            <a:off x="3077199" y="4622042"/>
            <a:ext cx="158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on ID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5695902B-A591-374F-9D40-16AD5A8B8C0A}"/>
              </a:ext>
            </a:extLst>
          </p:cNvPr>
          <p:cNvGrpSpPr/>
          <p:nvPr/>
        </p:nvGrpSpPr>
        <p:grpSpPr>
          <a:xfrm>
            <a:off x="8001709" y="1171977"/>
            <a:ext cx="1327578" cy="999106"/>
            <a:chOff x="1088264" y="4977685"/>
            <a:chExt cx="695458" cy="734097"/>
          </a:xfrm>
          <a:solidFill>
            <a:schemeClr val="bg1"/>
          </a:solidFill>
        </p:grpSpPr>
        <p:sp>
          <p:nvSpPr>
            <p:cNvPr id="75" name="Parallelogramm 74">
              <a:extLst>
                <a:ext uri="{FF2B5EF4-FFF2-40B4-BE49-F238E27FC236}">
                  <a16:creationId xmlns:a16="http://schemas.microsoft.com/office/drawing/2014/main" id="{7431C41F-8D19-8F4D-9718-3176AE0E38DB}"/>
                </a:ext>
              </a:extLst>
            </p:cNvPr>
            <p:cNvSpPr/>
            <p:nvPr/>
          </p:nvSpPr>
          <p:spPr>
            <a:xfrm rot="5400000">
              <a:off x="1068946" y="5228823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Parallelogramm 75">
              <a:extLst>
                <a:ext uri="{FF2B5EF4-FFF2-40B4-BE49-F238E27FC236}">
                  <a16:creationId xmlns:a16="http://schemas.microsoft.com/office/drawing/2014/main" id="{9D197670-1879-C845-8FDE-A53AC42B1A0F}"/>
                </a:ext>
              </a:extLst>
            </p:cNvPr>
            <p:cNvSpPr/>
            <p:nvPr/>
          </p:nvSpPr>
          <p:spPr>
            <a:xfrm rot="5400000">
              <a:off x="837126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m 76">
              <a:extLst>
                <a:ext uri="{FF2B5EF4-FFF2-40B4-BE49-F238E27FC236}">
                  <a16:creationId xmlns:a16="http://schemas.microsoft.com/office/drawing/2014/main" id="{3A68DF21-B6B6-EC4E-AFE7-330D4064B2F0}"/>
                </a:ext>
              </a:extLst>
            </p:cNvPr>
            <p:cNvSpPr/>
            <p:nvPr/>
          </p:nvSpPr>
          <p:spPr>
            <a:xfrm rot="5400000">
              <a:off x="1300765" y="5228824"/>
              <a:ext cx="734096" cy="231819"/>
            </a:xfrm>
            <a:prstGeom prst="parallelogram">
              <a:avLst/>
            </a:prstGeom>
            <a:grpFill/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35F7E75-9AA8-0045-8DAE-54207A82797F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 flipH="1">
            <a:off x="8657483" y="2115765"/>
            <a:ext cx="8017" cy="45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2C175D5F-EC9B-114D-82A5-84D20BA96853}"/>
              </a:ext>
            </a:extLst>
          </p:cNvPr>
          <p:cNvSpPr txBox="1"/>
          <p:nvPr/>
        </p:nvSpPr>
        <p:spPr>
          <a:xfrm>
            <a:off x="7623954" y="2573551"/>
            <a:ext cx="206705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Merge polygons with same ID </a:t>
            </a:r>
          </a:p>
        </p:txBody>
      </p:sp>
      <p:cxnSp>
        <p:nvCxnSpPr>
          <p:cNvPr id="92" name="Gewinkelte Verbindung 91">
            <a:extLst>
              <a:ext uri="{FF2B5EF4-FFF2-40B4-BE49-F238E27FC236}">
                <a16:creationId xmlns:a16="http://schemas.microsoft.com/office/drawing/2014/main" id="{60650705-52CE-4A4B-9B35-4A9D688DBBF0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5197191" y="1764167"/>
            <a:ext cx="2127688" cy="4792896"/>
          </a:xfrm>
          <a:prstGeom prst="bentConnector3">
            <a:avLst>
              <a:gd name="adj1" fmla="val 685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6755B08C-F3F9-9444-997B-00927640E251}"/>
              </a:ext>
            </a:extLst>
          </p:cNvPr>
          <p:cNvSpPr txBox="1"/>
          <p:nvPr/>
        </p:nvSpPr>
        <p:spPr>
          <a:xfrm>
            <a:off x="8393855" y="1445095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104" name="Zylinder 103">
            <a:extLst>
              <a:ext uri="{FF2B5EF4-FFF2-40B4-BE49-F238E27FC236}">
                <a16:creationId xmlns:a16="http://schemas.microsoft.com/office/drawing/2014/main" id="{605EA8C1-53C6-8A46-AC95-258229CF2EF3}"/>
              </a:ext>
            </a:extLst>
          </p:cNvPr>
          <p:cNvSpPr/>
          <p:nvPr/>
        </p:nvSpPr>
        <p:spPr>
          <a:xfrm>
            <a:off x="3282592" y="5166986"/>
            <a:ext cx="1163985" cy="10075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dataset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AC11F73F-7231-DA46-8160-3E335D7CB9C1}"/>
              </a:ext>
            </a:extLst>
          </p:cNvPr>
          <p:cNvCxnSpPr>
            <a:stCxn id="104" idx="4"/>
            <a:endCxn id="106" idx="1"/>
          </p:cNvCxnSpPr>
          <p:nvPr/>
        </p:nvCxnSpPr>
        <p:spPr>
          <a:xfrm>
            <a:off x="4446577" y="5670751"/>
            <a:ext cx="1315394" cy="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9C96750-6836-A04E-947C-E137EDCFB4A6}"/>
              </a:ext>
            </a:extLst>
          </p:cNvPr>
          <p:cNvGrpSpPr/>
          <p:nvPr/>
        </p:nvGrpSpPr>
        <p:grpSpPr>
          <a:xfrm>
            <a:off x="5046668" y="4991374"/>
            <a:ext cx="5729185" cy="1268753"/>
            <a:chOff x="5046668" y="4991374"/>
            <a:chExt cx="5729185" cy="1268753"/>
          </a:xfrm>
          <a:effectLst/>
        </p:grpSpPr>
        <p:sp>
          <p:nvSpPr>
            <p:cNvPr id="105" name="Zylinder 104">
              <a:extLst>
                <a:ext uri="{FF2B5EF4-FFF2-40B4-BE49-F238E27FC236}">
                  <a16:creationId xmlns:a16="http://schemas.microsoft.com/office/drawing/2014/main" id="{B06BB9F4-9642-F243-9519-48914CD45F73}"/>
                </a:ext>
              </a:extLst>
            </p:cNvPr>
            <p:cNvSpPr/>
            <p:nvPr/>
          </p:nvSpPr>
          <p:spPr>
            <a:xfrm>
              <a:off x="8845683" y="5182258"/>
              <a:ext cx="1163985" cy="1007529"/>
            </a:xfrm>
            <a:prstGeom prst="can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dataset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3DE603C6-B355-334B-B46D-C835ED743321}"/>
                </a:ext>
              </a:extLst>
            </p:cNvPr>
            <p:cNvSpPr/>
            <p:nvPr/>
          </p:nvSpPr>
          <p:spPr>
            <a:xfrm>
              <a:off x="5761971" y="5304912"/>
              <a:ext cx="2363281" cy="7441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Filling missing value based on size of polygons</a:t>
              </a:r>
            </a:p>
          </p:txBody>
        </p: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282F7FA3-A3AE-0446-8EFA-263584FB00C5}"/>
                </a:ext>
              </a:extLst>
            </p:cNvPr>
            <p:cNvCxnSpPr>
              <a:cxnSpLocks/>
              <a:stCxn id="106" idx="3"/>
              <a:endCxn id="105" idx="2"/>
            </p:cNvCxnSpPr>
            <p:nvPr/>
          </p:nvCxnSpPr>
          <p:spPr>
            <a:xfrm>
              <a:off x="8125252" y="5677009"/>
              <a:ext cx="720431" cy="9014"/>
            </a:xfrm>
            <a:prstGeom prst="straightConnector1">
              <a:avLst/>
            </a:prstGeom>
            <a:ln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C1AB21DE-4F36-B34D-8953-B47BE6333286}"/>
                </a:ext>
              </a:extLst>
            </p:cNvPr>
            <p:cNvSpPr/>
            <p:nvPr/>
          </p:nvSpPr>
          <p:spPr>
            <a:xfrm>
              <a:off x="5046668" y="4991374"/>
              <a:ext cx="5729185" cy="1268753"/>
            </a:xfrm>
            <a:prstGeom prst="rect">
              <a:avLst/>
            </a:prstGeom>
            <a:noFill/>
            <a:ln>
              <a:solidFill>
                <a:schemeClr val="accent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723</Words>
  <Application>Microsoft Macintosh PowerPoint</Application>
  <PresentationFormat>Breitbild</PresentationFormat>
  <Paragraphs>122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</vt:lpstr>
      <vt:lpstr>PowerPoint-Präsentation</vt:lpstr>
      <vt:lpstr>Structure of EU CO2StoP dataset</vt:lpstr>
      <vt:lpstr>Dataset detail: Capacity Tables</vt:lpstr>
      <vt:lpstr>Dataset detail: Location Maps</vt:lpstr>
      <vt:lpstr>Data Quality Check</vt:lpstr>
      <vt:lpstr>PowerPoint-Präsentation</vt:lpstr>
      <vt:lpstr>Daughter Unit Map and capacity table</vt:lpstr>
      <vt:lpstr>Missing value filling</vt:lpstr>
      <vt:lpstr>Combine Map and Capacity Table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wenrui zhou</dc:creator>
  <cp:lastModifiedBy>Zhou, Wenrui</cp:lastModifiedBy>
  <cp:revision>205</cp:revision>
  <dcterms:created xsi:type="dcterms:W3CDTF">2021-02-21T09:59:51Z</dcterms:created>
  <dcterms:modified xsi:type="dcterms:W3CDTF">2021-06-21T08:14:30Z</dcterms:modified>
</cp:coreProperties>
</file>