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482" r:id="rId3"/>
    <p:sldId id="488" r:id="rId4"/>
    <p:sldId id="489" r:id="rId5"/>
    <p:sldId id="483" r:id="rId6"/>
    <p:sldId id="487" r:id="rId7"/>
    <p:sldId id="484" r:id="rId8"/>
    <p:sldId id="490" r:id="rId9"/>
    <p:sldId id="491" r:id="rId10"/>
    <p:sldId id="485" r:id="rId11"/>
    <p:sldId id="493" r:id="rId12"/>
    <p:sldId id="492" r:id="rId13"/>
    <p:sldId id="486" r:id="rId14"/>
    <p:sldId id="494" r:id="rId15"/>
    <p:sldId id="495" r:id="rId16"/>
    <p:sldId id="496" r:id="rId17"/>
    <p:sldId id="497" r:id="rId18"/>
    <p:sldId id="498" r:id="rId19"/>
    <p:sldId id="499" r:id="rId20"/>
    <p:sldId id="27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82" y="6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96D05B-9DAA-43C3-86FF-7FF29D3B424C}" type="datetimeFigureOut">
              <a:rPr lang="zh-CN" altLang="en-US" smtClean="0"/>
              <a:t>2018/7/3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B1E2F-1F89-4F1B-A4D9-5400068BCF86}" type="slidenum">
              <a:rPr lang="zh-CN" altLang="en-US" smtClean="0"/>
              <a:t>‹#›</a:t>
            </a:fld>
            <a:endParaRPr lang="zh-CN" altLang="en-US"/>
          </a:p>
        </p:txBody>
      </p:sp>
    </p:spTree>
    <p:extLst>
      <p:ext uri="{BB962C8B-B14F-4D97-AF65-F5344CB8AC3E}">
        <p14:creationId xmlns:p14="http://schemas.microsoft.com/office/powerpoint/2010/main" val="3278285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422275" y="695325"/>
            <a:ext cx="6188075" cy="3481388"/>
          </a:xfrm>
          <a:ln/>
        </p:spPr>
      </p:sp>
      <p:sp>
        <p:nvSpPr>
          <p:cNvPr id="31747" name="Rectangle 3"/>
          <p:cNvSpPr>
            <a:spLocks noGrp="1" noChangeArrowheads="1"/>
          </p:cNvSpPr>
          <p:nvPr>
            <p:ph type="body" idx="1"/>
          </p:nvPr>
        </p:nvSpPr>
        <p:spPr>
          <a:xfrm>
            <a:off x="703263" y="4410075"/>
            <a:ext cx="5627687" cy="4178300"/>
          </a:xfrm>
          <a:noFill/>
          <a:ln/>
        </p:spPr>
        <p:txBody>
          <a:bodyPr/>
          <a:lstStyle/>
          <a:p>
            <a:endParaRPr lang="zh-CN" altLang="zh-CN">
              <a:ea typeface="ＭＳ Ｐゴシック" pitchFamily="34" charset="-128"/>
            </a:endParaRPr>
          </a:p>
        </p:txBody>
      </p:sp>
    </p:spTree>
    <p:extLst>
      <p:ext uri="{BB962C8B-B14F-4D97-AF65-F5344CB8AC3E}">
        <p14:creationId xmlns:p14="http://schemas.microsoft.com/office/powerpoint/2010/main" val="3564431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422275" y="695325"/>
            <a:ext cx="6188075" cy="3481388"/>
          </a:xfrm>
          <a:ln/>
        </p:spPr>
      </p:sp>
      <p:sp>
        <p:nvSpPr>
          <p:cNvPr id="31747" name="Rectangle 3"/>
          <p:cNvSpPr>
            <a:spLocks noGrp="1" noChangeArrowheads="1"/>
          </p:cNvSpPr>
          <p:nvPr>
            <p:ph type="body" idx="1"/>
          </p:nvPr>
        </p:nvSpPr>
        <p:spPr>
          <a:xfrm>
            <a:off x="703263" y="4410075"/>
            <a:ext cx="5627687" cy="4178300"/>
          </a:xfrm>
          <a:noFill/>
          <a:ln/>
        </p:spPr>
        <p:txBody>
          <a:bodyPr/>
          <a:lstStyle/>
          <a:p>
            <a:endParaRPr lang="zh-CN" altLang="zh-CN">
              <a:ea typeface="ＭＳ Ｐゴシック" pitchFamily="34" charset="-128"/>
            </a:endParaRPr>
          </a:p>
        </p:txBody>
      </p:sp>
    </p:spTree>
    <p:extLst>
      <p:ext uri="{BB962C8B-B14F-4D97-AF65-F5344CB8AC3E}">
        <p14:creationId xmlns:p14="http://schemas.microsoft.com/office/powerpoint/2010/main" val="193648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422275" y="695325"/>
            <a:ext cx="6188075" cy="3481388"/>
          </a:xfrm>
          <a:ln/>
        </p:spPr>
      </p:sp>
      <p:sp>
        <p:nvSpPr>
          <p:cNvPr id="31747" name="Rectangle 3"/>
          <p:cNvSpPr>
            <a:spLocks noGrp="1" noChangeArrowheads="1"/>
          </p:cNvSpPr>
          <p:nvPr>
            <p:ph type="body" idx="1"/>
          </p:nvPr>
        </p:nvSpPr>
        <p:spPr>
          <a:xfrm>
            <a:off x="703263" y="4410075"/>
            <a:ext cx="5627687" cy="4178300"/>
          </a:xfrm>
          <a:noFill/>
          <a:ln/>
        </p:spPr>
        <p:txBody>
          <a:bodyPr/>
          <a:lstStyle/>
          <a:p>
            <a:endParaRPr lang="zh-CN" altLang="zh-CN">
              <a:ea typeface="ＭＳ Ｐゴシック" pitchFamily="34" charset="-128"/>
            </a:endParaRPr>
          </a:p>
        </p:txBody>
      </p:sp>
    </p:spTree>
    <p:extLst>
      <p:ext uri="{BB962C8B-B14F-4D97-AF65-F5344CB8AC3E}">
        <p14:creationId xmlns:p14="http://schemas.microsoft.com/office/powerpoint/2010/main" val="2541450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422275" y="695325"/>
            <a:ext cx="6188075" cy="3481388"/>
          </a:xfrm>
          <a:ln/>
        </p:spPr>
      </p:sp>
      <p:sp>
        <p:nvSpPr>
          <p:cNvPr id="31747" name="Rectangle 3"/>
          <p:cNvSpPr>
            <a:spLocks noGrp="1" noChangeArrowheads="1"/>
          </p:cNvSpPr>
          <p:nvPr>
            <p:ph type="body" idx="1"/>
          </p:nvPr>
        </p:nvSpPr>
        <p:spPr>
          <a:xfrm>
            <a:off x="703263" y="4410075"/>
            <a:ext cx="5627687" cy="4178300"/>
          </a:xfrm>
          <a:noFill/>
          <a:ln/>
        </p:spPr>
        <p:txBody>
          <a:bodyPr/>
          <a:lstStyle/>
          <a:p>
            <a:endParaRPr lang="zh-CN" altLang="zh-CN">
              <a:ea typeface="ＭＳ Ｐゴシック" pitchFamily="34" charset="-128"/>
            </a:endParaRPr>
          </a:p>
        </p:txBody>
      </p:sp>
    </p:spTree>
    <p:extLst>
      <p:ext uri="{BB962C8B-B14F-4D97-AF65-F5344CB8AC3E}">
        <p14:creationId xmlns:p14="http://schemas.microsoft.com/office/powerpoint/2010/main" val="941260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422275" y="695325"/>
            <a:ext cx="6188075" cy="3481388"/>
          </a:xfrm>
          <a:ln/>
        </p:spPr>
      </p:sp>
      <p:sp>
        <p:nvSpPr>
          <p:cNvPr id="31747" name="Rectangle 3"/>
          <p:cNvSpPr>
            <a:spLocks noGrp="1" noChangeArrowheads="1"/>
          </p:cNvSpPr>
          <p:nvPr>
            <p:ph type="body" idx="1"/>
          </p:nvPr>
        </p:nvSpPr>
        <p:spPr>
          <a:xfrm>
            <a:off x="703263" y="4410075"/>
            <a:ext cx="5627687" cy="4178300"/>
          </a:xfrm>
          <a:noFill/>
          <a:ln/>
        </p:spPr>
        <p:txBody>
          <a:bodyPr/>
          <a:lstStyle/>
          <a:p>
            <a:endParaRPr lang="zh-CN" altLang="zh-CN">
              <a:ea typeface="ＭＳ Ｐゴシック" pitchFamily="34" charset="-128"/>
            </a:endParaRPr>
          </a:p>
        </p:txBody>
      </p:sp>
    </p:spTree>
    <p:extLst>
      <p:ext uri="{BB962C8B-B14F-4D97-AF65-F5344CB8AC3E}">
        <p14:creationId xmlns:p14="http://schemas.microsoft.com/office/powerpoint/2010/main" val="18707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422275" y="695325"/>
            <a:ext cx="6188075" cy="3481388"/>
          </a:xfrm>
          <a:ln/>
        </p:spPr>
      </p:sp>
      <p:sp>
        <p:nvSpPr>
          <p:cNvPr id="31747" name="Rectangle 3"/>
          <p:cNvSpPr>
            <a:spLocks noGrp="1" noChangeArrowheads="1"/>
          </p:cNvSpPr>
          <p:nvPr>
            <p:ph type="body" idx="1"/>
          </p:nvPr>
        </p:nvSpPr>
        <p:spPr>
          <a:xfrm>
            <a:off x="703263" y="4410075"/>
            <a:ext cx="5627687" cy="4178300"/>
          </a:xfrm>
          <a:noFill/>
          <a:ln/>
        </p:spPr>
        <p:txBody>
          <a:bodyPr/>
          <a:lstStyle/>
          <a:p>
            <a:endParaRPr lang="zh-CN" altLang="zh-CN">
              <a:ea typeface="ＭＳ Ｐゴシック" pitchFamily="34" charset="-128"/>
            </a:endParaRPr>
          </a:p>
        </p:txBody>
      </p:sp>
    </p:spTree>
    <p:extLst>
      <p:ext uri="{BB962C8B-B14F-4D97-AF65-F5344CB8AC3E}">
        <p14:creationId xmlns:p14="http://schemas.microsoft.com/office/powerpoint/2010/main" val="309504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422275" y="695325"/>
            <a:ext cx="6188075" cy="3481388"/>
          </a:xfrm>
          <a:ln/>
        </p:spPr>
      </p:sp>
      <p:sp>
        <p:nvSpPr>
          <p:cNvPr id="31747" name="Rectangle 3"/>
          <p:cNvSpPr>
            <a:spLocks noGrp="1" noChangeArrowheads="1"/>
          </p:cNvSpPr>
          <p:nvPr>
            <p:ph type="body" idx="1"/>
          </p:nvPr>
        </p:nvSpPr>
        <p:spPr>
          <a:xfrm>
            <a:off x="703263" y="4410075"/>
            <a:ext cx="5627687" cy="4178300"/>
          </a:xfrm>
          <a:noFill/>
          <a:ln/>
        </p:spPr>
        <p:txBody>
          <a:bodyPr/>
          <a:lstStyle/>
          <a:p>
            <a:endParaRPr lang="zh-CN" altLang="zh-CN">
              <a:ea typeface="ＭＳ Ｐゴシック" pitchFamily="34" charset="-128"/>
            </a:endParaRPr>
          </a:p>
        </p:txBody>
      </p:sp>
    </p:spTree>
    <p:extLst>
      <p:ext uri="{BB962C8B-B14F-4D97-AF65-F5344CB8AC3E}">
        <p14:creationId xmlns:p14="http://schemas.microsoft.com/office/powerpoint/2010/main" val="4084327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422275" y="695325"/>
            <a:ext cx="6188075" cy="3481388"/>
          </a:xfrm>
          <a:ln/>
        </p:spPr>
      </p:sp>
      <p:sp>
        <p:nvSpPr>
          <p:cNvPr id="31747" name="Rectangle 3"/>
          <p:cNvSpPr>
            <a:spLocks noGrp="1" noChangeArrowheads="1"/>
          </p:cNvSpPr>
          <p:nvPr>
            <p:ph type="body" idx="1"/>
          </p:nvPr>
        </p:nvSpPr>
        <p:spPr>
          <a:xfrm>
            <a:off x="703263" y="4410075"/>
            <a:ext cx="5627687" cy="4178300"/>
          </a:xfrm>
          <a:noFill/>
          <a:ln/>
        </p:spPr>
        <p:txBody>
          <a:bodyPr/>
          <a:lstStyle/>
          <a:p>
            <a:endParaRPr lang="zh-CN" altLang="zh-CN">
              <a:ea typeface="ＭＳ Ｐゴシック" pitchFamily="34" charset="-128"/>
            </a:endParaRPr>
          </a:p>
        </p:txBody>
      </p:sp>
    </p:spTree>
    <p:extLst>
      <p:ext uri="{BB962C8B-B14F-4D97-AF65-F5344CB8AC3E}">
        <p14:creationId xmlns:p14="http://schemas.microsoft.com/office/powerpoint/2010/main" val="3448936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422275" y="695325"/>
            <a:ext cx="6188075" cy="3481388"/>
          </a:xfrm>
          <a:ln/>
        </p:spPr>
      </p:sp>
      <p:sp>
        <p:nvSpPr>
          <p:cNvPr id="31747" name="Rectangle 3"/>
          <p:cNvSpPr>
            <a:spLocks noGrp="1" noChangeArrowheads="1"/>
          </p:cNvSpPr>
          <p:nvPr>
            <p:ph type="body" idx="1"/>
          </p:nvPr>
        </p:nvSpPr>
        <p:spPr>
          <a:xfrm>
            <a:off x="703263" y="4410075"/>
            <a:ext cx="5627687" cy="4178300"/>
          </a:xfrm>
          <a:noFill/>
          <a:ln/>
        </p:spPr>
        <p:txBody>
          <a:bodyPr/>
          <a:lstStyle/>
          <a:p>
            <a:endParaRPr lang="zh-CN" altLang="zh-CN">
              <a:ea typeface="ＭＳ Ｐゴシック" pitchFamily="34" charset="-128"/>
            </a:endParaRPr>
          </a:p>
        </p:txBody>
      </p:sp>
    </p:spTree>
    <p:extLst>
      <p:ext uri="{BB962C8B-B14F-4D97-AF65-F5344CB8AC3E}">
        <p14:creationId xmlns:p14="http://schemas.microsoft.com/office/powerpoint/2010/main" val="717103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422275" y="695325"/>
            <a:ext cx="6188075" cy="3481388"/>
          </a:xfrm>
          <a:ln/>
        </p:spPr>
      </p:sp>
      <p:sp>
        <p:nvSpPr>
          <p:cNvPr id="31747" name="Rectangle 3"/>
          <p:cNvSpPr>
            <a:spLocks noGrp="1" noChangeArrowheads="1"/>
          </p:cNvSpPr>
          <p:nvPr>
            <p:ph type="body" idx="1"/>
          </p:nvPr>
        </p:nvSpPr>
        <p:spPr>
          <a:xfrm>
            <a:off x="703263" y="4410075"/>
            <a:ext cx="5627687" cy="4178300"/>
          </a:xfrm>
          <a:noFill/>
          <a:ln/>
        </p:spPr>
        <p:txBody>
          <a:bodyPr/>
          <a:lstStyle/>
          <a:p>
            <a:endParaRPr lang="zh-CN" altLang="zh-CN">
              <a:ea typeface="ＭＳ Ｐゴシック" pitchFamily="34" charset="-128"/>
            </a:endParaRPr>
          </a:p>
        </p:txBody>
      </p:sp>
    </p:spTree>
    <p:extLst>
      <p:ext uri="{BB962C8B-B14F-4D97-AF65-F5344CB8AC3E}">
        <p14:creationId xmlns:p14="http://schemas.microsoft.com/office/powerpoint/2010/main" val="2505557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422275" y="695325"/>
            <a:ext cx="6188075" cy="3481388"/>
          </a:xfrm>
          <a:ln/>
        </p:spPr>
      </p:sp>
      <p:sp>
        <p:nvSpPr>
          <p:cNvPr id="31747" name="Rectangle 3"/>
          <p:cNvSpPr>
            <a:spLocks noGrp="1" noChangeArrowheads="1"/>
          </p:cNvSpPr>
          <p:nvPr>
            <p:ph type="body" idx="1"/>
          </p:nvPr>
        </p:nvSpPr>
        <p:spPr>
          <a:xfrm>
            <a:off x="703263" y="4410075"/>
            <a:ext cx="5627687" cy="4178300"/>
          </a:xfrm>
          <a:noFill/>
          <a:ln/>
        </p:spPr>
        <p:txBody>
          <a:bodyPr/>
          <a:lstStyle/>
          <a:p>
            <a:endParaRPr lang="zh-CN" altLang="zh-CN">
              <a:ea typeface="ＭＳ Ｐゴシック" pitchFamily="34" charset="-128"/>
            </a:endParaRPr>
          </a:p>
        </p:txBody>
      </p:sp>
    </p:spTree>
    <p:extLst>
      <p:ext uri="{BB962C8B-B14F-4D97-AF65-F5344CB8AC3E}">
        <p14:creationId xmlns:p14="http://schemas.microsoft.com/office/powerpoint/2010/main" val="478436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422275" y="695325"/>
            <a:ext cx="6188075" cy="3481388"/>
          </a:xfrm>
          <a:ln/>
        </p:spPr>
      </p:sp>
      <p:sp>
        <p:nvSpPr>
          <p:cNvPr id="31747" name="Rectangle 3"/>
          <p:cNvSpPr>
            <a:spLocks noGrp="1" noChangeArrowheads="1"/>
          </p:cNvSpPr>
          <p:nvPr>
            <p:ph type="body" idx="1"/>
          </p:nvPr>
        </p:nvSpPr>
        <p:spPr>
          <a:xfrm>
            <a:off x="703263" y="4410075"/>
            <a:ext cx="5627687" cy="4178300"/>
          </a:xfrm>
          <a:noFill/>
          <a:ln/>
        </p:spPr>
        <p:txBody>
          <a:bodyPr/>
          <a:lstStyle/>
          <a:p>
            <a:endParaRPr lang="zh-CN" altLang="zh-CN">
              <a:ea typeface="ＭＳ Ｐゴシック" pitchFamily="34" charset="-128"/>
            </a:endParaRPr>
          </a:p>
        </p:txBody>
      </p:sp>
    </p:spTree>
    <p:extLst>
      <p:ext uri="{BB962C8B-B14F-4D97-AF65-F5344CB8AC3E}">
        <p14:creationId xmlns:p14="http://schemas.microsoft.com/office/powerpoint/2010/main" val="1041548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422275" y="695325"/>
            <a:ext cx="6188075" cy="3481388"/>
          </a:xfrm>
          <a:ln/>
        </p:spPr>
      </p:sp>
      <p:sp>
        <p:nvSpPr>
          <p:cNvPr id="31747" name="Rectangle 3"/>
          <p:cNvSpPr>
            <a:spLocks noGrp="1" noChangeArrowheads="1"/>
          </p:cNvSpPr>
          <p:nvPr>
            <p:ph type="body" idx="1"/>
          </p:nvPr>
        </p:nvSpPr>
        <p:spPr>
          <a:xfrm>
            <a:off x="703263" y="4410075"/>
            <a:ext cx="5627687" cy="4178300"/>
          </a:xfrm>
          <a:noFill/>
          <a:ln/>
        </p:spPr>
        <p:txBody>
          <a:bodyPr/>
          <a:lstStyle/>
          <a:p>
            <a:endParaRPr lang="zh-CN" altLang="zh-CN">
              <a:ea typeface="ＭＳ Ｐゴシック" pitchFamily="34" charset="-128"/>
            </a:endParaRPr>
          </a:p>
        </p:txBody>
      </p:sp>
    </p:spTree>
    <p:extLst>
      <p:ext uri="{BB962C8B-B14F-4D97-AF65-F5344CB8AC3E}">
        <p14:creationId xmlns:p14="http://schemas.microsoft.com/office/powerpoint/2010/main" val="2818538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422275" y="695325"/>
            <a:ext cx="6188075" cy="3481388"/>
          </a:xfrm>
          <a:ln/>
        </p:spPr>
      </p:sp>
      <p:sp>
        <p:nvSpPr>
          <p:cNvPr id="31747" name="Rectangle 3"/>
          <p:cNvSpPr>
            <a:spLocks noGrp="1" noChangeArrowheads="1"/>
          </p:cNvSpPr>
          <p:nvPr>
            <p:ph type="body" idx="1"/>
          </p:nvPr>
        </p:nvSpPr>
        <p:spPr>
          <a:xfrm>
            <a:off x="703263" y="4410075"/>
            <a:ext cx="5627687" cy="4178300"/>
          </a:xfrm>
          <a:noFill/>
          <a:ln/>
        </p:spPr>
        <p:txBody>
          <a:bodyPr/>
          <a:lstStyle/>
          <a:p>
            <a:endParaRPr lang="zh-CN" altLang="zh-CN">
              <a:ea typeface="ＭＳ Ｐゴシック" pitchFamily="34" charset="-128"/>
            </a:endParaRPr>
          </a:p>
        </p:txBody>
      </p:sp>
    </p:spTree>
    <p:extLst>
      <p:ext uri="{BB962C8B-B14F-4D97-AF65-F5344CB8AC3E}">
        <p14:creationId xmlns:p14="http://schemas.microsoft.com/office/powerpoint/2010/main" val="2271559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422275" y="695325"/>
            <a:ext cx="6188075" cy="3481388"/>
          </a:xfrm>
          <a:ln/>
        </p:spPr>
      </p:sp>
      <p:sp>
        <p:nvSpPr>
          <p:cNvPr id="31747" name="Rectangle 3"/>
          <p:cNvSpPr>
            <a:spLocks noGrp="1" noChangeArrowheads="1"/>
          </p:cNvSpPr>
          <p:nvPr>
            <p:ph type="body" idx="1"/>
          </p:nvPr>
        </p:nvSpPr>
        <p:spPr>
          <a:xfrm>
            <a:off x="703263" y="4410075"/>
            <a:ext cx="5627687" cy="4178300"/>
          </a:xfrm>
          <a:noFill/>
          <a:ln/>
        </p:spPr>
        <p:txBody>
          <a:bodyPr/>
          <a:lstStyle/>
          <a:p>
            <a:endParaRPr lang="zh-CN" altLang="zh-CN">
              <a:ea typeface="ＭＳ Ｐゴシック" pitchFamily="34" charset="-128"/>
            </a:endParaRPr>
          </a:p>
        </p:txBody>
      </p:sp>
    </p:spTree>
    <p:extLst>
      <p:ext uri="{BB962C8B-B14F-4D97-AF65-F5344CB8AC3E}">
        <p14:creationId xmlns:p14="http://schemas.microsoft.com/office/powerpoint/2010/main" val="309840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422275" y="695325"/>
            <a:ext cx="6188075" cy="3481388"/>
          </a:xfrm>
          <a:ln/>
        </p:spPr>
      </p:sp>
      <p:sp>
        <p:nvSpPr>
          <p:cNvPr id="31747" name="Rectangle 3"/>
          <p:cNvSpPr>
            <a:spLocks noGrp="1" noChangeArrowheads="1"/>
          </p:cNvSpPr>
          <p:nvPr>
            <p:ph type="body" idx="1"/>
          </p:nvPr>
        </p:nvSpPr>
        <p:spPr>
          <a:xfrm>
            <a:off x="703263" y="4410075"/>
            <a:ext cx="5627687" cy="4178300"/>
          </a:xfrm>
          <a:noFill/>
          <a:ln/>
        </p:spPr>
        <p:txBody>
          <a:bodyPr/>
          <a:lstStyle/>
          <a:p>
            <a:endParaRPr lang="zh-CN" altLang="zh-CN">
              <a:ea typeface="ＭＳ Ｐゴシック" pitchFamily="34" charset="-128"/>
            </a:endParaRPr>
          </a:p>
        </p:txBody>
      </p:sp>
    </p:spTree>
    <p:extLst>
      <p:ext uri="{BB962C8B-B14F-4D97-AF65-F5344CB8AC3E}">
        <p14:creationId xmlns:p14="http://schemas.microsoft.com/office/powerpoint/2010/main" val="4134590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422275" y="695325"/>
            <a:ext cx="6188075" cy="3481388"/>
          </a:xfrm>
          <a:ln/>
        </p:spPr>
      </p:sp>
      <p:sp>
        <p:nvSpPr>
          <p:cNvPr id="31747" name="Rectangle 3"/>
          <p:cNvSpPr>
            <a:spLocks noGrp="1" noChangeArrowheads="1"/>
          </p:cNvSpPr>
          <p:nvPr>
            <p:ph type="body" idx="1"/>
          </p:nvPr>
        </p:nvSpPr>
        <p:spPr>
          <a:xfrm>
            <a:off x="703263" y="4410075"/>
            <a:ext cx="5627687" cy="4178300"/>
          </a:xfrm>
          <a:noFill/>
          <a:ln/>
        </p:spPr>
        <p:txBody>
          <a:bodyPr/>
          <a:lstStyle/>
          <a:p>
            <a:endParaRPr lang="zh-CN" altLang="zh-CN">
              <a:ea typeface="ＭＳ Ｐゴシック" pitchFamily="34" charset="-128"/>
            </a:endParaRPr>
          </a:p>
        </p:txBody>
      </p:sp>
    </p:spTree>
    <p:extLst>
      <p:ext uri="{BB962C8B-B14F-4D97-AF65-F5344CB8AC3E}">
        <p14:creationId xmlns:p14="http://schemas.microsoft.com/office/powerpoint/2010/main" val="3463808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422275" y="695325"/>
            <a:ext cx="6188075" cy="3481388"/>
          </a:xfrm>
          <a:ln/>
        </p:spPr>
      </p:sp>
      <p:sp>
        <p:nvSpPr>
          <p:cNvPr id="31747" name="Rectangle 3"/>
          <p:cNvSpPr>
            <a:spLocks noGrp="1" noChangeArrowheads="1"/>
          </p:cNvSpPr>
          <p:nvPr>
            <p:ph type="body" idx="1"/>
          </p:nvPr>
        </p:nvSpPr>
        <p:spPr>
          <a:xfrm>
            <a:off x="703263" y="4410075"/>
            <a:ext cx="5627687" cy="4178300"/>
          </a:xfrm>
          <a:noFill/>
          <a:ln/>
        </p:spPr>
        <p:txBody>
          <a:bodyPr/>
          <a:lstStyle/>
          <a:p>
            <a:endParaRPr lang="zh-CN" altLang="zh-CN">
              <a:ea typeface="ＭＳ Ｐゴシック" pitchFamily="34" charset="-128"/>
            </a:endParaRPr>
          </a:p>
        </p:txBody>
      </p:sp>
    </p:spTree>
    <p:extLst>
      <p:ext uri="{BB962C8B-B14F-4D97-AF65-F5344CB8AC3E}">
        <p14:creationId xmlns:p14="http://schemas.microsoft.com/office/powerpoint/2010/main" val="2315222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AE4D6-49D4-45C8-8BD6-D7021107E17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252895F-D27B-47A3-8144-FD2B1C2DA7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9E8E49C-0E0B-4ECE-B6E7-4F0FCFD6ABB7}"/>
              </a:ext>
            </a:extLst>
          </p:cNvPr>
          <p:cNvSpPr>
            <a:spLocks noGrp="1"/>
          </p:cNvSpPr>
          <p:nvPr>
            <p:ph type="dt" sz="half" idx="10"/>
          </p:nvPr>
        </p:nvSpPr>
        <p:spPr/>
        <p:txBody>
          <a:bodyPr/>
          <a:lstStyle/>
          <a:p>
            <a:fld id="{8B89A6A7-05FA-4A98-A8E5-0A416B2142B4}" type="datetimeFigureOut">
              <a:rPr lang="zh-CN" altLang="en-US" smtClean="0"/>
              <a:t>2018/7/3</a:t>
            </a:fld>
            <a:endParaRPr lang="zh-CN" altLang="en-US"/>
          </a:p>
        </p:txBody>
      </p:sp>
      <p:sp>
        <p:nvSpPr>
          <p:cNvPr id="5" name="页脚占位符 4">
            <a:extLst>
              <a:ext uri="{FF2B5EF4-FFF2-40B4-BE49-F238E27FC236}">
                <a16:creationId xmlns:a16="http://schemas.microsoft.com/office/drawing/2014/main" id="{DA7EF962-4A96-481E-BC0E-1EE94A9386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068E88-506D-4E53-975D-E6B248D9685D}"/>
              </a:ext>
            </a:extLst>
          </p:cNvPr>
          <p:cNvSpPr>
            <a:spLocks noGrp="1"/>
          </p:cNvSpPr>
          <p:nvPr>
            <p:ph type="sldNum" sz="quarter" idx="12"/>
          </p:nvPr>
        </p:nvSpPr>
        <p:spPr/>
        <p:txBody>
          <a:bodyPr/>
          <a:lstStyle/>
          <a:p>
            <a:fld id="{E85DE805-DACB-4439-AAF3-9B248D1C2F7E}" type="slidenum">
              <a:rPr lang="zh-CN" altLang="en-US" smtClean="0"/>
              <a:t>‹#›</a:t>
            </a:fld>
            <a:endParaRPr lang="zh-CN" altLang="en-US"/>
          </a:p>
        </p:txBody>
      </p:sp>
    </p:spTree>
    <p:extLst>
      <p:ext uri="{BB962C8B-B14F-4D97-AF65-F5344CB8AC3E}">
        <p14:creationId xmlns:p14="http://schemas.microsoft.com/office/powerpoint/2010/main" val="1270935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1563A3-7722-4FFB-A8B4-EDE5EC5BD55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7AC7C00-0644-46AC-A500-541D9D93AA7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4E96FD2-AA62-4054-AC98-87C1C8B9F32E}"/>
              </a:ext>
            </a:extLst>
          </p:cNvPr>
          <p:cNvSpPr>
            <a:spLocks noGrp="1"/>
          </p:cNvSpPr>
          <p:nvPr>
            <p:ph type="dt" sz="half" idx="10"/>
          </p:nvPr>
        </p:nvSpPr>
        <p:spPr/>
        <p:txBody>
          <a:bodyPr/>
          <a:lstStyle/>
          <a:p>
            <a:fld id="{8B89A6A7-05FA-4A98-A8E5-0A416B2142B4}" type="datetimeFigureOut">
              <a:rPr lang="zh-CN" altLang="en-US" smtClean="0"/>
              <a:t>2018/7/3</a:t>
            </a:fld>
            <a:endParaRPr lang="zh-CN" altLang="en-US"/>
          </a:p>
        </p:txBody>
      </p:sp>
      <p:sp>
        <p:nvSpPr>
          <p:cNvPr id="5" name="页脚占位符 4">
            <a:extLst>
              <a:ext uri="{FF2B5EF4-FFF2-40B4-BE49-F238E27FC236}">
                <a16:creationId xmlns:a16="http://schemas.microsoft.com/office/drawing/2014/main" id="{0DD553CD-67B4-4672-92D8-CE3363E8E5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0C7174-F4C9-410A-8D40-340D65B6E0D1}"/>
              </a:ext>
            </a:extLst>
          </p:cNvPr>
          <p:cNvSpPr>
            <a:spLocks noGrp="1"/>
          </p:cNvSpPr>
          <p:nvPr>
            <p:ph type="sldNum" sz="quarter" idx="12"/>
          </p:nvPr>
        </p:nvSpPr>
        <p:spPr/>
        <p:txBody>
          <a:bodyPr/>
          <a:lstStyle/>
          <a:p>
            <a:fld id="{E85DE805-DACB-4439-AAF3-9B248D1C2F7E}" type="slidenum">
              <a:rPr lang="zh-CN" altLang="en-US" smtClean="0"/>
              <a:t>‹#›</a:t>
            </a:fld>
            <a:endParaRPr lang="zh-CN" altLang="en-US"/>
          </a:p>
        </p:txBody>
      </p:sp>
    </p:spTree>
    <p:extLst>
      <p:ext uri="{BB962C8B-B14F-4D97-AF65-F5344CB8AC3E}">
        <p14:creationId xmlns:p14="http://schemas.microsoft.com/office/powerpoint/2010/main" val="1342984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8FEE3FB-1650-4431-9FF4-176F44FD1F1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6DA74E2-FA74-466D-86BF-6EFC6947D08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EF473C7-E8E6-44E3-9D2E-98851FD466B6}"/>
              </a:ext>
            </a:extLst>
          </p:cNvPr>
          <p:cNvSpPr>
            <a:spLocks noGrp="1"/>
          </p:cNvSpPr>
          <p:nvPr>
            <p:ph type="dt" sz="half" idx="10"/>
          </p:nvPr>
        </p:nvSpPr>
        <p:spPr/>
        <p:txBody>
          <a:bodyPr/>
          <a:lstStyle/>
          <a:p>
            <a:fld id="{8B89A6A7-05FA-4A98-A8E5-0A416B2142B4}" type="datetimeFigureOut">
              <a:rPr lang="zh-CN" altLang="en-US" smtClean="0"/>
              <a:t>2018/7/3</a:t>
            </a:fld>
            <a:endParaRPr lang="zh-CN" altLang="en-US"/>
          </a:p>
        </p:txBody>
      </p:sp>
      <p:sp>
        <p:nvSpPr>
          <p:cNvPr id="5" name="页脚占位符 4">
            <a:extLst>
              <a:ext uri="{FF2B5EF4-FFF2-40B4-BE49-F238E27FC236}">
                <a16:creationId xmlns:a16="http://schemas.microsoft.com/office/drawing/2014/main" id="{A6D10396-A22B-4D43-9EFE-C853FDCC79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14B98F-F445-4F2E-814D-C0200FA35545}"/>
              </a:ext>
            </a:extLst>
          </p:cNvPr>
          <p:cNvSpPr>
            <a:spLocks noGrp="1"/>
          </p:cNvSpPr>
          <p:nvPr>
            <p:ph type="sldNum" sz="quarter" idx="12"/>
          </p:nvPr>
        </p:nvSpPr>
        <p:spPr/>
        <p:txBody>
          <a:bodyPr/>
          <a:lstStyle/>
          <a:p>
            <a:fld id="{E85DE805-DACB-4439-AAF3-9B248D1C2F7E}" type="slidenum">
              <a:rPr lang="zh-CN" altLang="en-US" smtClean="0"/>
              <a:t>‹#›</a:t>
            </a:fld>
            <a:endParaRPr lang="zh-CN" altLang="en-US"/>
          </a:p>
        </p:txBody>
      </p:sp>
    </p:spTree>
    <p:extLst>
      <p:ext uri="{BB962C8B-B14F-4D97-AF65-F5344CB8AC3E}">
        <p14:creationId xmlns:p14="http://schemas.microsoft.com/office/powerpoint/2010/main" val="1958808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3D152-4C3A-4D87-808C-E8758B312F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695A5F9-EA2C-404A-AE74-166ED61799E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A9683F-E794-4C6F-A722-49C319F0176A}"/>
              </a:ext>
            </a:extLst>
          </p:cNvPr>
          <p:cNvSpPr>
            <a:spLocks noGrp="1"/>
          </p:cNvSpPr>
          <p:nvPr>
            <p:ph type="dt" sz="half" idx="10"/>
          </p:nvPr>
        </p:nvSpPr>
        <p:spPr/>
        <p:txBody>
          <a:bodyPr/>
          <a:lstStyle/>
          <a:p>
            <a:fld id="{8B89A6A7-05FA-4A98-A8E5-0A416B2142B4}" type="datetimeFigureOut">
              <a:rPr lang="zh-CN" altLang="en-US" smtClean="0"/>
              <a:t>2018/7/3</a:t>
            </a:fld>
            <a:endParaRPr lang="zh-CN" altLang="en-US"/>
          </a:p>
        </p:txBody>
      </p:sp>
      <p:sp>
        <p:nvSpPr>
          <p:cNvPr id="5" name="页脚占位符 4">
            <a:extLst>
              <a:ext uri="{FF2B5EF4-FFF2-40B4-BE49-F238E27FC236}">
                <a16:creationId xmlns:a16="http://schemas.microsoft.com/office/drawing/2014/main" id="{4BAC3894-3566-46C3-9F43-CF3EF97324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3D5899-BE74-4FC2-BD0A-6B3CE5E7C418}"/>
              </a:ext>
            </a:extLst>
          </p:cNvPr>
          <p:cNvSpPr>
            <a:spLocks noGrp="1"/>
          </p:cNvSpPr>
          <p:nvPr>
            <p:ph type="sldNum" sz="quarter" idx="12"/>
          </p:nvPr>
        </p:nvSpPr>
        <p:spPr/>
        <p:txBody>
          <a:bodyPr/>
          <a:lstStyle/>
          <a:p>
            <a:fld id="{E85DE805-DACB-4439-AAF3-9B248D1C2F7E}" type="slidenum">
              <a:rPr lang="zh-CN" altLang="en-US" smtClean="0"/>
              <a:t>‹#›</a:t>
            </a:fld>
            <a:endParaRPr lang="zh-CN" altLang="en-US"/>
          </a:p>
        </p:txBody>
      </p:sp>
    </p:spTree>
    <p:extLst>
      <p:ext uri="{BB962C8B-B14F-4D97-AF65-F5344CB8AC3E}">
        <p14:creationId xmlns:p14="http://schemas.microsoft.com/office/powerpoint/2010/main" val="2379995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BF9433-193B-47BB-95C9-55586E8C6D3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30D6156-B10A-4408-8335-44936B8806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44C2137-51FD-4D0B-84A2-E3C769DC2EAE}"/>
              </a:ext>
            </a:extLst>
          </p:cNvPr>
          <p:cNvSpPr>
            <a:spLocks noGrp="1"/>
          </p:cNvSpPr>
          <p:nvPr>
            <p:ph type="dt" sz="half" idx="10"/>
          </p:nvPr>
        </p:nvSpPr>
        <p:spPr/>
        <p:txBody>
          <a:bodyPr/>
          <a:lstStyle/>
          <a:p>
            <a:fld id="{8B89A6A7-05FA-4A98-A8E5-0A416B2142B4}" type="datetimeFigureOut">
              <a:rPr lang="zh-CN" altLang="en-US" smtClean="0"/>
              <a:t>2018/7/3</a:t>
            </a:fld>
            <a:endParaRPr lang="zh-CN" altLang="en-US"/>
          </a:p>
        </p:txBody>
      </p:sp>
      <p:sp>
        <p:nvSpPr>
          <p:cNvPr id="5" name="页脚占位符 4">
            <a:extLst>
              <a:ext uri="{FF2B5EF4-FFF2-40B4-BE49-F238E27FC236}">
                <a16:creationId xmlns:a16="http://schemas.microsoft.com/office/drawing/2014/main" id="{1C907C20-5D83-41D5-A194-205AA17DC1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311A87-F37C-4FD9-8F8C-6EB552B8B6B3}"/>
              </a:ext>
            </a:extLst>
          </p:cNvPr>
          <p:cNvSpPr>
            <a:spLocks noGrp="1"/>
          </p:cNvSpPr>
          <p:nvPr>
            <p:ph type="sldNum" sz="quarter" idx="12"/>
          </p:nvPr>
        </p:nvSpPr>
        <p:spPr/>
        <p:txBody>
          <a:bodyPr/>
          <a:lstStyle/>
          <a:p>
            <a:fld id="{E85DE805-DACB-4439-AAF3-9B248D1C2F7E}" type="slidenum">
              <a:rPr lang="zh-CN" altLang="en-US" smtClean="0"/>
              <a:t>‹#›</a:t>
            </a:fld>
            <a:endParaRPr lang="zh-CN" altLang="en-US"/>
          </a:p>
        </p:txBody>
      </p:sp>
    </p:spTree>
    <p:extLst>
      <p:ext uri="{BB962C8B-B14F-4D97-AF65-F5344CB8AC3E}">
        <p14:creationId xmlns:p14="http://schemas.microsoft.com/office/powerpoint/2010/main" val="241374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EBEDE0-EB8A-4D11-84DD-9FBDCDFE28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E698E09-4DAD-406E-9CF3-34061FB5286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110CA74-D9A2-4315-AF4E-EDA5A5F5862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29C4AE6-C970-4461-B7B6-C1E5CB575D83}"/>
              </a:ext>
            </a:extLst>
          </p:cNvPr>
          <p:cNvSpPr>
            <a:spLocks noGrp="1"/>
          </p:cNvSpPr>
          <p:nvPr>
            <p:ph type="dt" sz="half" idx="10"/>
          </p:nvPr>
        </p:nvSpPr>
        <p:spPr/>
        <p:txBody>
          <a:bodyPr/>
          <a:lstStyle/>
          <a:p>
            <a:fld id="{8B89A6A7-05FA-4A98-A8E5-0A416B2142B4}" type="datetimeFigureOut">
              <a:rPr lang="zh-CN" altLang="en-US" smtClean="0"/>
              <a:t>2018/7/3</a:t>
            </a:fld>
            <a:endParaRPr lang="zh-CN" altLang="en-US"/>
          </a:p>
        </p:txBody>
      </p:sp>
      <p:sp>
        <p:nvSpPr>
          <p:cNvPr id="6" name="页脚占位符 5">
            <a:extLst>
              <a:ext uri="{FF2B5EF4-FFF2-40B4-BE49-F238E27FC236}">
                <a16:creationId xmlns:a16="http://schemas.microsoft.com/office/drawing/2014/main" id="{B77700A6-EB44-4F0D-91AD-B59E693FCA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581C9F-9DF4-4F73-82CD-D455D1EA1299}"/>
              </a:ext>
            </a:extLst>
          </p:cNvPr>
          <p:cNvSpPr>
            <a:spLocks noGrp="1"/>
          </p:cNvSpPr>
          <p:nvPr>
            <p:ph type="sldNum" sz="quarter" idx="12"/>
          </p:nvPr>
        </p:nvSpPr>
        <p:spPr/>
        <p:txBody>
          <a:bodyPr/>
          <a:lstStyle/>
          <a:p>
            <a:fld id="{E85DE805-DACB-4439-AAF3-9B248D1C2F7E}" type="slidenum">
              <a:rPr lang="zh-CN" altLang="en-US" smtClean="0"/>
              <a:t>‹#›</a:t>
            </a:fld>
            <a:endParaRPr lang="zh-CN" altLang="en-US"/>
          </a:p>
        </p:txBody>
      </p:sp>
    </p:spTree>
    <p:extLst>
      <p:ext uri="{BB962C8B-B14F-4D97-AF65-F5344CB8AC3E}">
        <p14:creationId xmlns:p14="http://schemas.microsoft.com/office/powerpoint/2010/main" val="215573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AF2AA-B577-4C29-949A-EE712C9799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E537689-1513-496A-A2EF-B25EF1EC74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47FBD37-01E5-4851-A085-DDFCB32499D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74D4A52-0C7F-4F6A-B6B6-A50662293D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CCFA4C6-061C-44DF-ABAA-55395FE2CC8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055F455-1DB4-4FCC-8D08-FF7F3B3F3754}"/>
              </a:ext>
            </a:extLst>
          </p:cNvPr>
          <p:cNvSpPr>
            <a:spLocks noGrp="1"/>
          </p:cNvSpPr>
          <p:nvPr>
            <p:ph type="dt" sz="half" idx="10"/>
          </p:nvPr>
        </p:nvSpPr>
        <p:spPr/>
        <p:txBody>
          <a:bodyPr/>
          <a:lstStyle/>
          <a:p>
            <a:fld id="{8B89A6A7-05FA-4A98-A8E5-0A416B2142B4}" type="datetimeFigureOut">
              <a:rPr lang="zh-CN" altLang="en-US" smtClean="0"/>
              <a:t>2018/7/3</a:t>
            </a:fld>
            <a:endParaRPr lang="zh-CN" altLang="en-US"/>
          </a:p>
        </p:txBody>
      </p:sp>
      <p:sp>
        <p:nvSpPr>
          <p:cNvPr id="8" name="页脚占位符 7">
            <a:extLst>
              <a:ext uri="{FF2B5EF4-FFF2-40B4-BE49-F238E27FC236}">
                <a16:creationId xmlns:a16="http://schemas.microsoft.com/office/drawing/2014/main" id="{A3AB4A81-7447-40FA-ADF0-21EC8C46705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B4A0537-0995-4401-A019-F7178318C069}"/>
              </a:ext>
            </a:extLst>
          </p:cNvPr>
          <p:cNvSpPr>
            <a:spLocks noGrp="1"/>
          </p:cNvSpPr>
          <p:nvPr>
            <p:ph type="sldNum" sz="quarter" idx="12"/>
          </p:nvPr>
        </p:nvSpPr>
        <p:spPr/>
        <p:txBody>
          <a:bodyPr/>
          <a:lstStyle/>
          <a:p>
            <a:fld id="{E85DE805-DACB-4439-AAF3-9B248D1C2F7E}" type="slidenum">
              <a:rPr lang="zh-CN" altLang="en-US" smtClean="0"/>
              <a:t>‹#›</a:t>
            </a:fld>
            <a:endParaRPr lang="zh-CN" altLang="en-US"/>
          </a:p>
        </p:txBody>
      </p:sp>
    </p:spTree>
    <p:extLst>
      <p:ext uri="{BB962C8B-B14F-4D97-AF65-F5344CB8AC3E}">
        <p14:creationId xmlns:p14="http://schemas.microsoft.com/office/powerpoint/2010/main" val="28367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B96E8A-58C3-4DC2-B9D4-917F44B2B3A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672FDC4-CA80-4D77-B511-322F93C1E7D1}"/>
              </a:ext>
            </a:extLst>
          </p:cNvPr>
          <p:cNvSpPr>
            <a:spLocks noGrp="1"/>
          </p:cNvSpPr>
          <p:nvPr>
            <p:ph type="dt" sz="half" idx="10"/>
          </p:nvPr>
        </p:nvSpPr>
        <p:spPr/>
        <p:txBody>
          <a:bodyPr/>
          <a:lstStyle/>
          <a:p>
            <a:fld id="{8B89A6A7-05FA-4A98-A8E5-0A416B2142B4}" type="datetimeFigureOut">
              <a:rPr lang="zh-CN" altLang="en-US" smtClean="0"/>
              <a:t>2018/7/3</a:t>
            </a:fld>
            <a:endParaRPr lang="zh-CN" altLang="en-US"/>
          </a:p>
        </p:txBody>
      </p:sp>
      <p:sp>
        <p:nvSpPr>
          <p:cNvPr id="4" name="页脚占位符 3">
            <a:extLst>
              <a:ext uri="{FF2B5EF4-FFF2-40B4-BE49-F238E27FC236}">
                <a16:creationId xmlns:a16="http://schemas.microsoft.com/office/drawing/2014/main" id="{7296097C-77C4-44A9-9CA6-946CDAEEE2D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A7648E3-448C-4819-B820-4CDBB2735739}"/>
              </a:ext>
            </a:extLst>
          </p:cNvPr>
          <p:cNvSpPr>
            <a:spLocks noGrp="1"/>
          </p:cNvSpPr>
          <p:nvPr>
            <p:ph type="sldNum" sz="quarter" idx="12"/>
          </p:nvPr>
        </p:nvSpPr>
        <p:spPr/>
        <p:txBody>
          <a:bodyPr/>
          <a:lstStyle/>
          <a:p>
            <a:fld id="{E85DE805-DACB-4439-AAF3-9B248D1C2F7E}" type="slidenum">
              <a:rPr lang="zh-CN" altLang="en-US" smtClean="0"/>
              <a:t>‹#›</a:t>
            </a:fld>
            <a:endParaRPr lang="zh-CN" altLang="en-US"/>
          </a:p>
        </p:txBody>
      </p:sp>
    </p:spTree>
    <p:extLst>
      <p:ext uri="{BB962C8B-B14F-4D97-AF65-F5344CB8AC3E}">
        <p14:creationId xmlns:p14="http://schemas.microsoft.com/office/powerpoint/2010/main" val="2983778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DD3AB7F-D99C-40E9-BE5F-D66E40E7649D}"/>
              </a:ext>
            </a:extLst>
          </p:cNvPr>
          <p:cNvSpPr>
            <a:spLocks noGrp="1"/>
          </p:cNvSpPr>
          <p:nvPr>
            <p:ph type="dt" sz="half" idx="10"/>
          </p:nvPr>
        </p:nvSpPr>
        <p:spPr/>
        <p:txBody>
          <a:bodyPr/>
          <a:lstStyle/>
          <a:p>
            <a:fld id="{8B89A6A7-05FA-4A98-A8E5-0A416B2142B4}" type="datetimeFigureOut">
              <a:rPr lang="zh-CN" altLang="en-US" smtClean="0"/>
              <a:t>2018/7/3</a:t>
            </a:fld>
            <a:endParaRPr lang="zh-CN" altLang="en-US"/>
          </a:p>
        </p:txBody>
      </p:sp>
      <p:sp>
        <p:nvSpPr>
          <p:cNvPr id="3" name="页脚占位符 2">
            <a:extLst>
              <a:ext uri="{FF2B5EF4-FFF2-40B4-BE49-F238E27FC236}">
                <a16:creationId xmlns:a16="http://schemas.microsoft.com/office/drawing/2014/main" id="{158CCEE8-18C7-4155-958E-8F592385E4A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74DA1BF-9E5E-4FED-A450-11D0399E6B13}"/>
              </a:ext>
            </a:extLst>
          </p:cNvPr>
          <p:cNvSpPr>
            <a:spLocks noGrp="1"/>
          </p:cNvSpPr>
          <p:nvPr>
            <p:ph type="sldNum" sz="quarter" idx="12"/>
          </p:nvPr>
        </p:nvSpPr>
        <p:spPr/>
        <p:txBody>
          <a:bodyPr/>
          <a:lstStyle/>
          <a:p>
            <a:fld id="{E85DE805-DACB-4439-AAF3-9B248D1C2F7E}" type="slidenum">
              <a:rPr lang="zh-CN" altLang="en-US" smtClean="0"/>
              <a:t>‹#›</a:t>
            </a:fld>
            <a:endParaRPr lang="zh-CN" altLang="en-US"/>
          </a:p>
        </p:txBody>
      </p:sp>
    </p:spTree>
    <p:extLst>
      <p:ext uri="{BB962C8B-B14F-4D97-AF65-F5344CB8AC3E}">
        <p14:creationId xmlns:p14="http://schemas.microsoft.com/office/powerpoint/2010/main" val="2071632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C5F6D-9042-4B5B-9764-E85EF1B5A2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FD1C845-07F8-439F-A233-71558794E0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3297089-25D4-491E-96CA-19838804A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87571BA-BF58-4BD3-80A7-C6D323C0B040}"/>
              </a:ext>
            </a:extLst>
          </p:cNvPr>
          <p:cNvSpPr>
            <a:spLocks noGrp="1"/>
          </p:cNvSpPr>
          <p:nvPr>
            <p:ph type="dt" sz="half" idx="10"/>
          </p:nvPr>
        </p:nvSpPr>
        <p:spPr/>
        <p:txBody>
          <a:bodyPr/>
          <a:lstStyle/>
          <a:p>
            <a:fld id="{8B89A6A7-05FA-4A98-A8E5-0A416B2142B4}" type="datetimeFigureOut">
              <a:rPr lang="zh-CN" altLang="en-US" smtClean="0"/>
              <a:t>2018/7/3</a:t>
            </a:fld>
            <a:endParaRPr lang="zh-CN" altLang="en-US"/>
          </a:p>
        </p:txBody>
      </p:sp>
      <p:sp>
        <p:nvSpPr>
          <p:cNvPr id="6" name="页脚占位符 5">
            <a:extLst>
              <a:ext uri="{FF2B5EF4-FFF2-40B4-BE49-F238E27FC236}">
                <a16:creationId xmlns:a16="http://schemas.microsoft.com/office/drawing/2014/main" id="{1DAD009C-957E-4D16-BE00-5CD7F575BC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E7088E-0858-4EE2-B9D2-4B0D14152B5A}"/>
              </a:ext>
            </a:extLst>
          </p:cNvPr>
          <p:cNvSpPr>
            <a:spLocks noGrp="1"/>
          </p:cNvSpPr>
          <p:nvPr>
            <p:ph type="sldNum" sz="quarter" idx="12"/>
          </p:nvPr>
        </p:nvSpPr>
        <p:spPr/>
        <p:txBody>
          <a:bodyPr/>
          <a:lstStyle/>
          <a:p>
            <a:fld id="{E85DE805-DACB-4439-AAF3-9B248D1C2F7E}" type="slidenum">
              <a:rPr lang="zh-CN" altLang="en-US" smtClean="0"/>
              <a:t>‹#›</a:t>
            </a:fld>
            <a:endParaRPr lang="zh-CN" altLang="en-US"/>
          </a:p>
        </p:txBody>
      </p:sp>
    </p:spTree>
    <p:extLst>
      <p:ext uri="{BB962C8B-B14F-4D97-AF65-F5344CB8AC3E}">
        <p14:creationId xmlns:p14="http://schemas.microsoft.com/office/powerpoint/2010/main" val="2343138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02BA3D-4400-4B40-85E9-F3338151963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86B6CC2-108F-47D6-BC78-032968D976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A8A524E-1AE6-4E37-9BE7-775E2D26A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E3D4F4D-8893-4906-A863-3724461EC019}"/>
              </a:ext>
            </a:extLst>
          </p:cNvPr>
          <p:cNvSpPr>
            <a:spLocks noGrp="1"/>
          </p:cNvSpPr>
          <p:nvPr>
            <p:ph type="dt" sz="half" idx="10"/>
          </p:nvPr>
        </p:nvSpPr>
        <p:spPr/>
        <p:txBody>
          <a:bodyPr/>
          <a:lstStyle/>
          <a:p>
            <a:fld id="{8B89A6A7-05FA-4A98-A8E5-0A416B2142B4}" type="datetimeFigureOut">
              <a:rPr lang="zh-CN" altLang="en-US" smtClean="0"/>
              <a:t>2018/7/3</a:t>
            </a:fld>
            <a:endParaRPr lang="zh-CN" altLang="en-US"/>
          </a:p>
        </p:txBody>
      </p:sp>
      <p:sp>
        <p:nvSpPr>
          <p:cNvPr id="6" name="页脚占位符 5">
            <a:extLst>
              <a:ext uri="{FF2B5EF4-FFF2-40B4-BE49-F238E27FC236}">
                <a16:creationId xmlns:a16="http://schemas.microsoft.com/office/drawing/2014/main" id="{63047BA2-BB2D-4BE2-979C-282DFB75BD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792C5C-E28F-4C49-A1C9-DF0C2C35B622}"/>
              </a:ext>
            </a:extLst>
          </p:cNvPr>
          <p:cNvSpPr>
            <a:spLocks noGrp="1"/>
          </p:cNvSpPr>
          <p:nvPr>
            <p:ph type="sldNum" sz="quarter" idx="12"/>
          </p:nvPr>
        </p:nvSpPr>
        <p:spPr/>
        <p:txBody>
          <a:bodyPr/>
          <a:lstStyle/>
          <a:p>
            <a:fld id="{E85DE805-DACB-4439-AAF3-9B248D1C2F7E}" type="slidenum">
              <a:rPr lang="zh-CN" altLang="en-US" smtClean="0"/>
              <a:t>‹#›</a:t>
            </a:fld>
            <a:endParaRPr lang="zh-CN" altLang="en-US"/>
          </a:p>
        </p:txBody>
      </p:sp>
    </p:spTree>
    <p:extLst>
      <p:ext uri="{BB962C8B-B14F-4D97-AF65-F5344CB8AC3E}">
        <p14:creationId xmlns:p14="http://schemas.microsoft.com/office/powerpoint/2010/main" val="1493875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84D178A-2328-4D82-84FC-01FDE1776E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09B5E24-96AF-42DC-B9B3-BE846BE076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DA2A85-A384-4C9E-8302-24DACF73F5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9A6A7-05FA-4A98-A8E5-0A416B2142B4}" type="datetimeFigureOut">
              <a:rPr lang="zh-CN" altLang="en-US" smtClean="0"/>
              <a:t>2018/7/3</a:t>
            </a:fld>
            <a:endParaRPr lang="zh-CN" altLang="en-US"/>
          </a:p>
        </p:txBody>
      </p:sp>
      <p:sp>
        <p:nvSpPr>
          <p:cNvPr id="5" name="页脚占位符 4">
            <a:extLst>
              <a:ext uri="{FF2B5EF4-FFF2-40B4-BE49-F238E27FC236}">
                <a16:creationId xmlns:a16="http://schemas.microsoft.com/office/drawing/2014/main" id="{B03FFE44-69AA-4EF6-9FD6-A114D631EB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F0C9AC9-25FC-44CD-B4EA-6B77402712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DE805-DACB-4439-AAF3-9B248D1C2F7E}" type="slidenum">
              <a:rPr lang="zh-CN" altLang="en-US" smtClean="0"/>
              <a:t>‹#›</a:t>
            </a:fld>
            <a:endParaRPr lang="zh-CN" altLang="en-US"/>
          </a:p>
        </p:txBody>
      </p:sp>
    </p:spTree>
    <p:extLst>
      <p:ext uri="{BB962C8B-B14F-4D97-AF65-F5344CB8AC3E}">
        <p14:creationId xmlns:p14="http://schemas.microsoft.com/office/powerpoint/2010/main" val="1334575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yuan328@sjtu.edu.c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mailto:cyuan328@sjtu.edu.c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C8DE81-CB42-43ED-915B-16FE0B7E3D4B}"/>
              </a:ext>
            </a:extLst>
          </p:cNvPr>
          <p:cNvSpPr>
            <a:spLocks noGrp="1"/>
          </p:cNvSpPr>
          <p:nvPr>
            <p:ph type="title"/>
          </p:nvPr>
        </p:nvSpPr>
        <p:spPr>
          <a:xfrm>
            <a:off x="368968" y="1699403"/>
            <a:ext cx="11218097" cy="1325563"/>
          </a:xfrm>
        </p:spPr>
        <p:txBody>
          <a:bodyPr>
            <a:normAutofit fontScale="90000"/>
          </a:bodyPr>
          <a:lstStyle/>
          <a:p>
            <a:r>
              <a:rPr lang="en-US" altLang="zh-CN" sz="4800" b="1" dirty="0">
                <a:latin typeface="Arial" panose="020B0604020202020204" pitchFamily="34" charset="0"/>
                <a:cs typeface="Arial" panose="020B0604020202020204" pitchFamily="34" charset="0"/>
              </a:rPr>
              <a:t>DEEPEYE: A Compact and Accurate Video</a:t>
            </a:r>
            <a:br>
              <a:rPr lang="en-US" altLang="zh-CN" sz="4800" b="1" dirty="0">
                <a:latin typeface="Arial" panose="020B0604020202020204" pitchFamily="34" charset="0"/>
                <a:cs typeface="Arial" panose="020B0604020202020204" pitchFamily="34" charset="0"/>
              </a:rPr>
            </a:br>
            <a:r>
              <a:rPr lang="en-US" altLang="zh-CN" sz="4800" b="1" dirty="0">
                <a:latin typeface="Arial" panose="020B0604020202020204" pitchFamily="34" charset="0"/>
                <a:cs typeface="Arial" panose="020B0604020202020204" pitchFamily="34" charset="0"/>
              </a:rPr>
              <a:t>Comprehension with Quantization and Tensorization</a:t>
            </a:r>
            <a:endParaRPr lang="zh-CN" altLang="en-US" sz="4800" b="1"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06222C4D-A155-4A80-9AD0-EE8EA52E9C69}"/>
              </a:ext>
            </a:extLst>
          </p:cNvPr>
          <p:cNvSpPr>
            <a:spLocks noGrp="1"/>
          </p:cNvSpPr>
          <p:nvPr>
            <p:ph idx="1"/>
          </p:nvPr>
        </p:nvSpPr>
        <p:spPr>
          <a:xfrm>
            <a:off x="368968" y="3610247"/>
            <a:ext cx="10515600" cy="4351338"/>
          </a:xfrm>
        </p:spPr>
        <p:txBody>
          <a:bodyPr/>
          <a:lstStyle/>
          <a:p>
            <a:pPr marL="0" indent="0">
              <a:buNone/>
            </a:pPr>
            <a:r>
              <a:rPr lang="en-US" altLang="zh-CN" dirty="0">
                <a:latin typeface="微软雅黑" panose="020B0503020204020204" pitchFamily="34" charset="-122"/>
                <a:ea typeface="微软雅黑" panose="020B0503020204020204" pitchFamily="34" charset="-122"/>
              </a:rPr>
              <a:t>Cheng Yuan</a:t>
            </a:r>
          </a:p>
          <a:p>
            <a:pPr marL="0" indent="0">
              <a:buNone/>
            </a:pPr>
            <a:r>
              <a:rPr lang="en-US" altLang="zh-CN" dirty="0">
                <a:latin typeface="微软雅黑" panose="020B0503020204020204" pitchFamily="34" charset="-122"/>
                <a:ea typeface="微软雅黑" panose="020B0503020204020204" pitchFamily="34" charset="-122"/>
                <a:hlinkClick r:id="rId2"/>
              </a:rPr>
              <a:t>cyuan328@sjtu.edu.cn</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t>2018.07</a:t>
            </a:r>
          </a:p>
          <a:p>
            <a:endParaRPr lang="zh-CN" altLang="en-US" dirty="0"/>
          </a:p>
        </p:txBody>
      </p:sp>
    </p:spTree>
    <p:extLst>
      <p:ext uri="{BB962C8B-B14F-4D97-AF65-F5344CB8AC3E}">
        <p14:creationId xmlns:p14="http://schemas.microsoft.com/office/powerpoint/2010/main" val="422661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23866" y="124493"/>
            <a:ext cx="10515600" cy="1325563"/>
          </a:xfrm>
        </p:spPr>
        <p:txBody>
          <a:bodyPr>
            <a:normAutofit/>
          </a:bodyPr>
          <a:lstStyle/>
          <a:p>
            <a:r>
              <a:rPr lang="en-US" altLang="zh-CN" sz="4800" b="1" dirty="0">
                <a:solidFill>
                  <a:srgbClr val="002060"/>
                </a:solidFill>
                <a:latin typeface="Arial" panose="020B0604020202020204" pitchFamily="34" charset="0"/>
                <a:ea typeface="ＭＳ Ｐゴシック" pitchFamily="34" charset="-128"/>
                <a:cs typeface="Arial" panose="020B0604020202020204" pitchFamily="34" charset="0"/>
              </a:rPr>
              <a:t>Outline</a:t>
            </a:r>
          </a:p>
        </p:txBody>
      </p:sp>
      <p:sp>
        <p:nvSpPr>
          <p:cNvPr id="4099" name="Rectangle 3"/>
          <p:cNvSpPr>
            <a:spLocks noGrp="1" noChangeArrowheads="1"/>
          </p:cNvSpPr>
          <p:nvPr>
            <p:ph idx="1"/>
          </p:nvPr>
        </p:nvSpPr>
        <p:spPr>
          <a:xfrm>
            <a:off x="423866" y="1450056"/>
            <a:ext cx="9344060" cy="4953000"/>
          </a:xfrm>
        </p:spPr>
        <p:txBody>
          <a:bodyPr>
            <a:normAutofit/>
          </a:bodyPr>
          <a:lstStyle/>
          <a:p>
            <a:r>
              <a:rPr lang="en-US" altLang="zh-CN" sz="3200" dirty="0">
                <a:solidFill>
                  <a:schemeClr val="accent3">
                    <a:lumMod val="75000"/>
                  </a:schemeClr>
                </a:solidFill>
                <a:ea typeface="ＭＳ Ｐゴシック" pitchFamily="34" charset="-128"/>
              </a:rPr>
              <a:t>Introduction</a:t>
            </a:r>
          </a:p>
          <a:p>
            <a:r>
              <a:rPr lang="en-US" altLang="zh-CN" sz="3200" dirty="0">
                <a:solidFill>
                  <a:schemeClr val="accent3">
                    <a:lumMod val="75000"/>
                  </a:schemeClr>
                </a:solidFill>
                <a:ea typeface="ＭＳ Ｐゴシック" pitchFamily="34" charset="-128"/>
              </a:rPr>
              <a:t>Basics of YOLO</a:t>
            </a:r>
          </a:p>
          <a:p>
            <a:r>
              <a:rPr lang="en-US" altLang="zh-CN" sz="3200" dirty="0">
                <a:solidFill>
                  <a:schemeClr val="accent3">
                    <a:lumMod val="75000"/>
                  </a:schemeClr>
                </a:solidFill>
                <a:ea typeface="ＭＳ Ｐゴシック" pitchFamily="34" charset="-128"/>
              </a:rPr>
              <a:t>YOLO with Quantization</a:t>
            </a:r>
          </a:p>
          <a:p>
            <a:r>
              <a:rPr lang="en-US" altLang="zh-CN" sz="3200" b="1" i="1" dirty="0">
                <a:ea typeface="ＭＳ Ｐゴシック" pitchFamily="34" charset="-128"/>
              </a:rPr>
              <a:t>RNN with Tensorization</a:t>
            </a:r>
          </a:p>
          <a:p>
            <a:r>
              <a:rPr lang="en-US" altLang="zh-CN" sz="3200" dirty="0">
                <a:solidFill>
                  <a:schemeClr val="accent3">
                    <a:lumMod val="75000"/>
                  </a:schemeClr>
                </a:solidFill>
                <a:ea typeface="ＭＳ Ｐゴシック" pitchFamily="34" charset="-128"/>
              </a:rPr>
              <a:t>DEEPEYE System</a:t>
            </a:r>
          </a:p>
        </p:txBody>
      </p:sp>
      <p:cxnSp>
        <p:nvCxnSpPr>
          <p:cNvPr id="3" name="直接连接符 2">
            <a:extLst>
              <a:ext uri="{FF2B5EF4-FFF2-40B4-BE49-F238E27FC236}">
                <a16:creationId xmlns:a16="http://schemas.microsoft.com/office/drawing/2014/main" id="{0DEED113-18EB-4016-A7D9-DF54A2FD81B8}"/>
              </a:ext>
            </a:extLst>
          </p:cNvPr>
          <p:cNvCxnSpPr>
            <a:cxnSpLocks/>
          </p:cNvCxnSpPr>
          <p:nvPr/>
        </p:nvCxnSpPr>
        <p:spPr>
          <a:xfrm>
            <a:off x="545432" y="1138989"/>
            <a:ext cx="10860505"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104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23866" y="124493"/>
            <a:ext cx="10515600" cy="1325563"/>
          </a:xfrm>
        </p:spPr>
        <p:txBody>
          <a:bodyPr>
            <a:normAutofit/>
          </a:bodyPr>
          <a:lstStyle/>
          <a:p>
            <a:r>
              <a:rPr lang="en-US" altLang="zh-CN" sz="4000" b="1" dirty="0">
                <a:solidFill>
                  <a:schemeClr val="accent1">
                    <a:lumMod val="50000"/>
                  </a:schemeClr>
                </a:solidFill>
                <a:latin typeface="Arial" panose="020B0604020202020204" pitchFamily="34" charset="0"/>
                <a:ea typeface="ＭＳ Ｐゴシック" pitchFamily="34" charset="-128"/>
                <a:cs typeface="Arial" panose="020B0604020202020204" pitchFamily="34" charset="0"/>
              </a:rPr>
              <a:t>RNN with Tensorization</a:t>
            </a:r>
          </a:p>
        </p:txBody>
      </p:sp>
      <p:sp>
        <p:nvSpPr>
          <p:cNvPr id="4099" name="Rectangle 3"/>
          <p:cNvSpPr>
            <a:spLocks noGrp="1" noChangeArrowheads="1"/>
          </p:cNvSpPr>
          <p:nvPr>
            <p:ph idx="1"/>
          </p:nvPr>
        </p:nvSpPr>
        <p:spPr>
          <a:xfrm>
            <a:off x="423866" y="1450055"/>
            <a:ext cx="10493038" cy="2740943"/>
          </a:xfrm>
        </p:spPr>
        <p:txBody>
          <a:bodyPr>
            <a:normAutofit/>
          </a:bodyPr>
          <a:lstStyle/>
          <a:p>
            <a:r>
              <a:rPr lang="en-US" altLang="zh-CN" sz="2400" dirty="0">
                <a:ea typeface="ＭＳ Ｐゴシック" pitchFamily="34" charset="-128"/>
              </a:rPr>
              <a:t>Previous neural network compression on RNN is performed by either precision-bit truncation or low-rank approximation, which cannot maintain good balance between network compression and network accuracy. </a:t>
            </a:r>
          </a:p>
          <a:p>
            <a:r>
              <a:rPr lang="en-US" altLang="zh-CN" sz="2400" dirty="0">
                <a:ea typeface="ＭＳ Ｐゴシック" pitchFamily="34" charset="-128"/>
              </a:rPr>
              <a:t>We developed a tensorization-based RNN during the training process. The tensor decomposition method will be first introduced, and then a tensorized RNN (namely T-RNN) will be discussed based on the extension of general neural network.</a:t>
            </a:r>
          </a:p>
        </p:txBody>
      </p:sp>
      <p:cxnSp>
        <p:nvCxnSpPr>
          <p:cNvPr id="3" name="直接连接符 2">
            <a:extLst>
              <a:ext uri="{FF2B5EF4-FFF2-40B4-BE49-F238E27FC236}">
                <a16:creationId xmlns:a16="http://schemas.microsoft.com/office/drawing/2014/main" id="{0DEED113-18EB-4016-A7D9-DF54A2FD81B8}"/>
              </a:ext>
            </a:extLst>
          </p:cNvPr>
          <p:cNvCxnSpPr>
            <a:cxnSpLocks/>
          </p:cNvCxnSpPr>
          <p:nvPr/>
        </p:nvCxnSpPr>
        <p:spPr>
          <a:xfrm>
            <a:off x="545432" y="1138989"/>
            <a:ext cx="10860505"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5CA9B6E0-F247-45FC-94B5-72AA39B3C41E}"/>
              </a:ext>
            </a:extLst>
          </p:cNvPr>
          <p:cNvPicPr>
            <a:picLocks noChangeAspect="1"/>
          </p:cNvPicPr>
          <p:nvPr/>
        </p:nvPicPr>
        <p:blipFill>
          <a:blip r:embed="rId3"/>
          <a:stretch>
            <a:fillRect/>
          </a:stretch>
        </p:blipFill>
        <p:spPr>
          <a:xfrm>
            <a:off x="1464944" y="3929664"/>
            <a:ext cx="8204439" cy="1040681"/>
          </a:xfrm>
          <a:prstGeom prst="rect">
            <a:avLst/>
          </a:prstGeom>
        </p:spPr>
      </p:pic>
      <p:pic>
        <p:nvPicPr>
          <p:cNvPr id="4" name="图片 3">
            <a:extLst>
              <a:ext uri="{FF2B5EF4-FFF2-40B4-BE49-F238E27FC236}">
                <a16:creationId xmlns:a16="http://schemas.microsoft.com/office/drawing/2014/main" id="{E8793045-C2E8-4F99-81E6-7B9EFF759333}"/>
              </a:ext>
            </a:extLst>
          </p:cNvPr>
          <p:cNvPicPr>
            <a:picLocks noChangeAspect="1"/>
          </p:cNvPicPr>
          <p:nvPr/>
        </p:nvPicPr>
        <p:blipFill>
          <a:blip r:embed="rId4"/>
          <a:stretch>
            <a:fillRect/>
          </a:stretch>
        </p:blipFill>
        <p:spPr>
          <a:xfrm>
            <a:off x="2293619" y="5198671"/>
            <a:ext cx="6265537" cy="1040680"/>
          </a:xfrm>
          <a:prstGeom prst="rect">
            <a:avLst/>
          </a:prstGeom>
        </p:spPr>
      </p:pic>
    </p:spTree>
    <p:extLst>
      <p:ext uri="{BB962C8B-B14F-4D97-AF65-F5344CB8AC3E}">
        <p14:creationId xmlns:p14="http://schemas.microsoft.com/office/powerpoint/2010/main" val="102884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23866" y="124493"/>
            <a:ext cx="10515600" cy="1325563"/>
          </a:xfrm>
        </p:spPr>
        <p:txBody>
          <a:bodyPr>
            <a:normAutofit/>
          </a:bodyPr>
          <a:lstStyle/>
          <a:p>
            <a:r>
              <a:rPr lang="en-US" altLang="zh-CN" sz="4000" b="1" dirty="0">
                <a:solidFill>
                  <a:schemeClr val="accent1">
                    <a:lumMod val="50000"/>
                  </a:schemeClr>
                </a:solidFill>
                <a:latin typeface="Arial" panose="020B0604020202020204" pitchFamily="34" charset="0"/>
                <a:ea typeface="ＭＳ Ｐゴシック" pitchFamily="34" charset="-128"/>
                <a:cs typeface="Arial" panose="020B0604020202020204" pitchFamily="34" charset="0"/>
              </a:rPr>
              <a:t>RNN with Tensorization</a:t>
            </a:r>
          </a:p>
        </p:txBody>
      </p:sp>
      <p:sp>
        <p:nvSpPr>
          <p:cNvPr id="4099" name="Rectangle 3"/>
          <p:cNvSpPr>
            <a:spLocks noGrp="1" noChangeArrowheads="1"/>
          </p:cNvSpPr>
          <p:nvPr>
            <p:ph idx="1"/>
          </p:nvPr>
        </p:nvSpPr>
        <p:spPr>
          <a:xfrm>
            <a:off x="423866" y="1450055"/>
            <a:ext cx="10493038" cy="1765585"/>
          </a:xfrm>
        </p:spPr>
        <p:txBody>
          <a:bodyPr>
            <a:normAutofit fontScale="92500"/>
          </a:bodyPr>
          <a:lstStyle/>
          <a:p>
            <a:r>
              <a:rPr lang="en-US" altLang="zh-CN" dirty="0"/>
              <a:t>The whole working flow with tensorization on the hidden-to-hidden weights is shown as followed. This will be much higher compressed and more efficient since the rank r is very small compared with general matrix-vector multiplication of traditional fully-connected layers.</a:t>
            </a:r>
            <a:endParaRPr lang="en-US" altLang="zh-CN" sz="2400" dirty="0">
              <a:ea typeface="ＭＳ Ｐゴシック" pitchFamily="34" charset="-128"/>
            </a:endParaRPr>
          </a:p>
        </p:txBody>
      </p:sp>
      <p:cxnSp>
        <p:nvCxnSpPr>
          <p:cNvPr id="3" name="直接连接符 2">
            <a:extLst>
              <a:ext uri="{FF2B5EF4-FFF2-40B4-BE49-F238E27FC236}">
                <a16:creationId xmlns:a16="http://schemas.microsoft.com/office/drawing/2014/main" id="{0DEED113-18EB-4016-A7D9-DF54A2FD81B8}"/>
              </a:ext>
            </a:extLst>
          </p:cNvPr>
          <p:cNvCxnSpPr>
            <a:cxnSpLocks/>
          </p:cNvCxnSpPr>
          <p:nvPr/>
        </p:nvCxnSpPr>
        <p:spPr>
          <a:xfrm>
            <a:off x="545432" y="1138989"/>
            <a:ext cx="10860505"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4392886A-0311-4057-BE65-7CCE06D9628A}"/>
              </a:ext>
            </a:extLst>
          </p:cNvPr>
          <p:cNvPicPr>
            <a:picLocks noChangeAspect="1"/>
          </p:cNvPicPr>
          <p:nvPr/>
        </p:nvPicPr>
        <p:blipFill>
          <a:blip r:embed="rId3"/>
          <a:stretch>
            <a:fillRect/>
          </a:stretch>
        </p:blipFill>
        <p:spPr>
          <a:xfrm>
            <a:off x="423866" y="3243864"/>
            <a:ext cx="10705276" cy="2926015"/>
          </a:xfrm>
          <a:prstGeom prst="rect">
            <a:avLst/>
          </a:prstGeom>
        </p:spPr>
      </p:pic>
    </p:spTree>
    <p:extLst>
      <p:ext uri="{BB962C8B-B14F-4D97-AF65-F5344CB8AC3E}">
        <p14:creationId xmlns:p14="http://schemas.microsoft.com/office/powerpoint/2010/main" val="2598396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23866" y="124493"/>
            <a:ext cx="10515600" cy="1325563"/>
          </a:xfrm>
        </p:spPr>
        <p:txBody>
          <a:bodyPr>
            <a:normAutofit/>
          </a:bodyPr>
          <a:lstStyle/>
          <a:p>
            <a:r>
              <a:rPr lang="en-US" altLang="zh-CN" sz="4800" b="1" dirty="0">
                <a:solidFill>
                  <a:srgbClr val="002060"/>
                </a:solidFill>
                <a:latin typeface="Arial" panose="020B0604020202020204" pitchFamily="34" charset="0"/>
                <a:ea typeface="ＭＳ Ｐゴシック" pitchFamily="34" charset="-128"/>
                <a:cs typeface="Arial" panose="020B0604020202020204" pitchFamily="34" charset="0"/>
              </a:rPr>
              <a:t>Outline</a:t>
            </a:r>
          </a:p>
        </p:txBody>
      </p:sp>
      <p:sp>
        <p:nvSpPr>
          <p:cNvPr id="4099" name="Rectangle 3"/>
          <p:cNvSpPr>
            <a:spLocks noGrp="1" noChangeArrowheads="1"/>
          </p:cNvSpPr>
          <p:nvPr>
            <p:ph idx="1"/>
          </p:nvPr>
        </p:nvSpPr>
        <p:spPr>
          <a:xfrm>
            <a:off x="423866" y="1450056"/>
            <a:ext cx="9344060" cy="4953000"/>
          </a:xfrm>
        </p:spPr>
        <p:txBody>
          <a:bodyPr>
            <a:normAutofit/>
          </a:bodyPr>
          <a:lstStyle/>
          <a:p>
            <a:r>
              <a:rPr lang="en-US" altLang="zh-CN" sz="3200" dirty="0">
                <a:solidFill>
                  <a:schemeClr val="accent3">
                    <a:lumMod val="75000"/>
                  </a:schemeClr>
                </a:solidFill>
                <a:ea typeface="ＭＳ Ｐゴシック" pitchFamily="34" charset="-128"/>
              </a:rPr>
              <a:t>Introduction</a:t>
            </a:r>
          </a:p>
          <a:p>
            <a:r>
              <a:rPr lang="en-US" altLang="zh-CN" sz="3200" dirty="0">
                <a:solidFill>
                  <a:schemeClr val="accent3">
                    <a:lumMod val="75000"/>
                  </a:schemeClr>
                </a:solidFill>
                <a:ea typeface="ＭＳ Ｐゴシック" pitchFamily="34" charset="-128"/>
              </a:rPr>
              <a:t>Basics of YOLO</a:t>
            </a:r>
          </a:p>
          <a:p>
            <a:r>
              <a:rPr lang="en-US" altLang="zh-CN" sz="3200" dirty="0">
                <a:solidFill>
                  <a:schemeClr val="accent3">
                    <a:lumMod val="75000"/>
                  </a:schemeClr>
                </a:solidFill>
                <a:ea typeface="ＭＳ Ｐゴシック" pitchFamily="34" charset="-128"/>
              </a:rPr>
              <a:t>YOLO with Quantization</a:t>
            </a:r>
          </a:p>
          <a:p>
            <a:r>
              <a:rPr lang="en-US" altLang="zh-CN" sz="3200" dirty="0">
                <a:solidFill>
                  <a:schemeClr val="accent3">
                    <a:lumMod val="75000"/>
                  </a:schemeClr>
                </a:solidFill>
                <a:ea typeface="ＭＳ Ｐゴシック" pitchFamily="34" charset="-128"/>
              </a:rPr>
              <a:t>RNN with Tensorization</a:t>
            </a:r>
          </a:p>
          <a:p>
            <a:r>
              <a:rPr lang="en-US" altLang="zh-CN" sz="3200" b="1" i="1" dirty="0">
                <a:ea typeface="ＭＳ Ｐゴシック" pitchFamily="34" charset="-128"/>
              </a:rPr>
              <a:t>DEEPEYE System</a:t>
            </a:r>
          </a:p>
        </p:txBody>
      </p:sp>
      <p:cxnSp>
        <p:nvCxnSpPr>
          <p:cNvPr id="3" name="直接连接符 2">
            <a:extLst>
              <a:ext uri="{FF2B5EF4-FFF2-40B4-BE49-F238E27FC236}">
                <a16:creationId xmlns:a16="http://schemas.microsoft.com/office/drawing/2014/main" id="{0DEED113-18EB-4016-A7D9-DF54A2FD81B8}"/>
              </a:ext>
            </a:extLst>
          </p:cNvPr>
          <p:cNvCxnSpPr>
            <a:cxnSpLocks/>
          </p:cNvCxnSpPr>
          <p:nvPr/>
        </p:nvCxnSpPr>
        <p:spPr>
          <a:xfrm>
            <a:off x="545432" y="1138989"/>
            <a:ext cx="10860505"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60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23866" y="124493"/>
            <a:ext cx="10515600" cy="1325563"/>
          </a:xfrm>
        </p:spPr>
        <p:txBody>
          <a:bodyPr>
            <a:normAutofit/>
          </a:bodyPr>
          <a:lstStyle/>
          <a:p>
            <a:r>
              <a:rPr lang="en-US" altLang="zh-CN" sz="4000" b="1" dirty="0">
                <a:solidFill>
                  <a:schemeClr val="accent1">
                    <a:lumMod val="50000"/>
                  </a:schemeClr>
                </a:solidFill>
                <a:latin typeface="Arial" panose="020B0604020202020204" pitchFamily="34" charset="0"/>
                <a:ea typeface="ＭＳ Ｐゴシック" pitchFamily="34" charset="-128"/>
                <a:cs typeface="Arial" panose="020B0604020202020204" pitchFamily="34" charset="0"/>
              </a:rPr>
              <a:t>DEEPEYE System</a:t>
            </a:r>
          </a:p>
        </p:txBody>
      </p:sp>
      <p:sp>
        <p:nvSpPr>
          <p:cNvPr id="4099" name="Rectangle 3"/>
          <p:cNvSpPr>
            <a:spLocks noGrp="1" noChangeArrowheads="1"/>
          </p:cNvSpPr>
          <p:nvPr>
            <p:ph idx="1"/>
          </p:nvPr>
        </p:nvSpPr>
        <p:spPr>
          <a:xfrm>
            <a:off x="423866" y="1450056"/>
            <a:ext cx="10515600" cy="2702400"/>
          </a:xfrm>
        </p:spPr>
        <p:txBody>
          <a:bodyPr>
            <a:normAutofit fontScale="92500"/>
          </a:bodyPr>
          <a:lstStyle/>
          <a:p>
            <a:r>
              <a:rPr lang="en-US" altLang="zh-CN" dirty="0"/>
              <a:t>Instead of optimizing the video detection and classification in a separated fashion, the DEEPEYE is the first approach to leverage object detection and action recognition together with remarkable optimizations. Since the whole system is highly compressed with quantization and tensorization, it benefits a lot with a much better performance in compression, speed-up as well as resource-saving, especially when applying to the video comprehension tasks.</a:t>
            </a:r>
            <a:endParaRPr lang="en-US" altLang="zh-CN" sz="2400" dirty="0">
              <a:ea typeface="ＭＳ Ｐゴシック" pitchFamily="34" charset="-128"/>
            </a:endParaRPr>
          </a:p>
        </p:txBody>
      </p:sp>
      <p:cxnSp>
        <p:nvCxnSpPr>
          <p:cNvPr id="3" name="直接连接符 2">
            <a:extLst>
              <a:ext uri="{FF2B5EF4-FFF2-40B4-BE49-F238E27FC236}">
                <a16:creationId xmlns:a16="http://schemas.microsoft.com/office/drawing/2014/main" id="{0DEED113-18EB-4016-A7D9-DF54A2FD81B8}"/>
              </a:ext>
            </a:extLst>
          </p:cNvPr>
          <p:cNvCxnSpPr>
            <a:cxnSpLocks/>
          </p:cNvCxnSpPr>
          <p:nvPr/>
        </p:nvCxnSpPr>
        <p:spPr>
          <a:xfrm>
            <a:off x="545432" y="1138989"/>
            <a:ext cx="10860505"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53BF25F1-C513-46C8-A285-43D15168A8C0}"/>
              </a:ext>
            </a:extLst>
          </p:cNvPr>
          <p:cNvPicPr>
            <a:picLocks noChangeAspect="1"/>
          </p:cNvPicPr>
          <p:nvPr/>
        </p:nvPicPr>
        <p:blipFill>
          <a:blip r:embed="rId3"/>
          <a:stretch>
            <a:fillRect/>
          </a:stretch>
        </p:blipFill>
        <p:spPr>
          <a:xfrm>
            <a:off x="1017872" y="3991798"/>
            <a:ext cx="8949088" cy="2832291"/>
          </a:xfrm>
          <a:prstGeom prst="rect">
            <a:avLst/>
          </a:prstGeom>
        </p:spPr>
      </p:pic>
    </p:spTree>
    <p:extLst>
      <p:ext uri="{BB962C8B-B14F-4D97-AF65-F5344CB8AC3E}">
        <p14:creationId xmlns:p14="http://schemas.microsoft.com/office/powerpoint/2010/main" val="2829756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23866" y="124493"/>
            <a:ext cx="10515600" cy="1325563"/>
          </a:xfrm>
        </p:spPr>
        <p:txBody>
          <a:bodyPr>
            <a:normAutofit/>
          </a:bodyPr>
          <a:lstStyle/>
          <a:p>
            <a:r>
              <a:rPr lang="en-US" altLang="zh-CN" sz="4000" b="1" dirty="0">
                <a:solidFill>
                  <a:schemeClr val="accent1">
                    <a:lumMod val="50000"/>
                  </a:schemeClr>
                </a:solidFill>
                <a:latin typeface="Arial" panose="020B0604020202020204" pitchFamily="34" charset="0"/>
                <a:ea typeface="ＭＳ Ｐゴシック" pitchFamily="34" charset="-128"/>
                <a:cs typeface="Arial" panose="020B0604020202020204" pitchFamily="34" charset="0"/>
              </a:rPr>
              <a:t>DEEPEYE System</a:t>
            </a:r>
          </a:p>
        </p:txBody>
      </p:sp>
      <p:sp>
        <p:nvSpPr>
          <p:cNvPr id="4099" name="Rectangle 3"/>
          <p:cNvSpPr>
            <a:spLocks noGrp="1" noChangeArrowheads="1"/>
          </p:cNvSpPr>
          <p:nvPr>
            <p:ph idx="1"/>
          </p:nvPr>
        </p:nvSpPr>
        <p:spPr>
          <a:xfrm>
            <a:off x="423866" y="1450056"/>
            <a:ext cx="10515600" cy="2702400"/>
          </a:xfrm>
        </p:spPr>
        <p:txBody>
          <a:bodyPr>
            <a:normAutofit/>
          </a:bodyPr>
          <a:lstStyle/>
          <a:p>
            <a:r>
              <a:rPr lang="en-US" altLang="zh-CN" dirty="0"/>
              <a:t>Detection and classification result on MOMENTS dataset.</a:t>
            </a:r>
            <a:endParaRPr lang="en-US" altLang="zh-CN" sz="2400" dirty="0">
              <a:ea typeface="ＭＳ Ｐゴシック" pitchFamily="34" charset="-128"/>
            </a:endParaRPr>
          </a:p>
        </p:txBody>
      </p:sp>
      <p:cxnSp>
        <p:nvCxnSpPr>
          <p:cNvPr id="3" name="直接连接符 2">
            <a:extLst>
              <a:ext uri="{FF2B5EF4-FFF2-40B4-BE49-F238E27FC236}">
                <a16:creationId xmlns:a16="http://schemas.microsoft.com/office/drawing/2014/main" id="{0DEED113-18EB-4016-A7D9-DF54A2FD81B8}"/>
              </a:ext>
            </a:extLst>
          </p:cNvPr>
          <p:cNvCxnSpPr>
            <a:cxnSpLocks/>
          </p:cNvCxnSpPr>
          <p:nvPr/>
        </p:nvCxnSpPr>
        <p:spPr>
          <a:xfrm>
            <a:off x="545432" y="1138989"/>
            <a:ext cx="10860505"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BA6148D6-5032-47E9-91C6-6041D9A04D64}"/>
              </a:ext>
            </a:extLst>
          </p:cNvPr>
          <p:cNvPicPr>
            <a:picLocks noChangeAspect="1"/>
          </p:cNvPicPr>
          <p:nvPr/>
        </p:nvPicPr>
        <p:blipFill>
          <a:blip r:embed="rId3"/>
          <a:stretch>
            <a:fillRect/>
          </a:stretch>
        </p:blipFill>
        <p:spPr>
          <a:xfrm>
            <a:off x="1999487" y="2000250"/>
            <a:ext cx="7357873" cy="4857750"/>
          </a:xfrm>
          <a:prstGeom prst="rect">
            <a:avLst/>
          </a:prstGeom>
        </p:spPr>
      </p:pic>
    </p:spTree>
    <p:extLst>
      <p:ext uri="{BB962C8B-B14F-4D97-AF65-F5344CB8AC3E}">
        <p14:creationId xmlns:p14="http://schemas.microsoft.com/office/powerpoint/2010/main" val="2463732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23866" y="124493"/>
            <a:ext cx="10515600" cy="1325563"/>
          </a:xfrm>
        </p:spPr>
        <p:txBody>
          <a:bodyPr>
            <a:normAutofit/>
          </a:bodyPr>
          <a:lstStyle/>
          <a:p>
            <a:r>
              <a:rPr lang="en-US" altLang="zh-CN" sz="4000" b="1" dirty="0">
                <a:solidFill>
                  <a:schemeClr val="accent1">
                    <a:lumMod val="50000"/>
                  </a:schemeClr>
                </a:solidFill>
                <a:latin typeface="Arial" panose="020B0604020202020204" pitchFamily="34" charset="0"/>
                <a:ea typeface="ＭＳ Ｐゴシック" pitchFamily="34" charset="-128"/>
                <a:cs typeface="Arial" panose="020B0604020202020204" pitchFamily="34" charset="0"/>
              </a:rPr>
              <a:t>DEEPEYE System</a:t>
            </a:r>
          </a:p>
        </p:txBody>
      </p:sp>
      <p:sp>
        <p:nvSpPr>
          <p:cNvPr id="4099" name="Rectangle 3"/>
          <p:cNvSpPr>
            <a:spLocks noGrp="1" noChangeArrowheads="1"/>
          </p:cNvSpPr>
          <p:nvPr>
            <p:ph idx="1"/>
          </p:nvPr>
        </p:nvSpPr>
        <p:spPr>
          <a:xfrm>
            <a:off x="423866" y="1450056"/>
            <a:ext cx="10515600" cy="2702400"/>
          </a:xfrm>
        </p:spPr>
        <p:txBody>
          <a:bodyPr>
            <a:normAutofit/>
          </a:bodyPr>
          <a:lstStyle/>
          <a:p>
            <a:r>
              <a:rPr lang="en-US" altLang="zh-CN" dirty="0"/>
              <a:t>Detection and classification results on customized dataset.</a:t>
            </a:r>
            <a:endParaRPr lang="en-US" altLang="zh-CN" sz="2400" dirty="0">
              <a:ea typeface="ＭＳ Ｐゴシック" pitchFamily="34" charset="-128"/>
            </a:endParaRPr>
          </a:p>
        </p:txBody>
      </p:sp>
      <p:cxnSp>
        <p:nvCxnSpPr>
          <p:cNvPr id="3" name="直接连接符 2">
            <a:extLst>
              <a:ext uri="{FF2B5EF4-FFF2-40B4-BE49-F238E27FC236}">
                <a16:creationId xmlns:a16="http://schemas.microsoft.com/office/drawing/2014/main" id="{0DEED113-18EB-4016-A7D9-DF54A2FD81B8}"/>
              </a:ext>
            </a:extLst>
          </p:cNvPr>
          <p:cNvCxnSpPr>
            <a:cxnSpLocks/>
          </p:cNvCxnSpPr>
          <p:nvPr/>
        </p:nvCxnSpPr>
        <p:spPr>
          <a:xfrm>
            <a:off x="545432" y="1138989"/>
            <a:ext cx="10860505"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4495A039-541C-4079-BE71-B901ED74ECC1}"/>
              </a:ext>
            </a:extLst>
          </p:cNvPr>
          <p:cNvPicPr>
            <a:picLocks noChangeAspect="1"/>
          </p:cNvPicPr>
          <p:nvPr/>
        </p:nvPicPr>
        <p:blipFill>
          <a:blip r:embed="rId3"/>
          <a:stretch>
            <a:fillRect/>
          </a:stretch>
        </p:blipFill>
        <p:spPr>
          <a:xfrm>
            <a:off x="1692592" y="1887797"/>
            <a:ext cx="7359968" cy="4970203"/>
          </a:xfrm>
          <a:prstGeom prst="rect">
            <a:avLst/>
          </a:prstGeom>
        </p:spPr>
      </p:pic>
    </p:spTree>
    <p:extLst>
      <p:ext uri="{BB962C8B-B14F-4D97-AF65-F5344CB8AC3E}">
        <p14:creationId xmlns:p14="http://schemas.microsoft.com/office/powerpoint/2010/main" val="834232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23866" y="124493"/>
            <a:ext cx="10515600" cy="1325563"/>
          </a:xfrm>
        </p:spPr>
        <p:txBody>
          <a:bodyPr>
            <a:normAutofit/>
          </a:bodyPr>
          <a:lstStyle/>
          <a:p>
            <a:r>
              <a:rPr lang="en-US" altLang="zh-CN" sz="4000" b="1" dirty="0">
                <a:solidFill>
                  <a:schemeClr val="accent1">
                    <a:lumMod val="50000"/>
                  </a:schemeClr>
                </a:solidFill>
                <a:latin typeface="Arial" panose="020B0604020202020204" pitchFamily="34" charset="0"/>
                <a:ea typeface="ＭＳ Ｐゴシック" pitchFamily="34" charset="-128"/>
                <a:cs typeface="Arial" panose="020B0604020202020204" pitchFamily="34" charset="0"/>
              </a:rPr>
              <a:t>DEEPEYE System</a:t>
            </a:r>
          </a:p>
        </p:txBody>
      </p:sp>
      <p:sp>
        <p:nvSpPr>
          <p:cNvPr id="4099" name="Rectangle 3"/>
          <p:cNvSpPr>
            <a:spLocks noGrp="1" noChangeArrowheads="1"/>
          </p:cNvSpPr>
          <p:nvPr>
            <p:ph idx="1"/>
          </p:nvPr>
        </p:nvSpPr>
        <p:spPr>
          <a:xfrm>
            <a:off x="423866" y="1450056"/>
            <a:ext cx="10515600" cy="2702400"/>
          </a:xfrm>
        </p:spPr>
        <p:txBody>
          <a:bodyPr>
            <a:normAutofit/>
          </a:bodyPr>
          <a:lstStyle/>
          <a:p>
            <a:r>
              <a:rPr lang="en-US" altLang="zh-CN" dirty="0"/>
              <a:t>Average precision comparison between 8-bit-quantized Q-YOLO and full-precision YOLO on classes: (a) person, (b) bicycle and (c) cat.</a:t>
            </a:r>
            <a:endParaRPr lang="en-US" altLang="zh-CN" sz="2400" dirty="0">
              <a:ea typeface="ＭＳ Ｐゴシック" pitchFamily="34" charset="-128"/>
            </a:endParaRPr>
          </a:p>
        </p:txBody>
      </p:sp>
      <p:cxnSp>
        <p:nvCxnSpPr>
          <p:cNvPr id="3" name="直接连接符 2">
            <a:extLst>
              <a:ext uri="{FF2B5EF4-FFF2-40B4-BE49-F238E27FC236}">
                <a16:creationId xmlns:a16="http://schemas.microsoft.com/office/drawing/2014/main" id="{0DEED113-18EB-4016-A7D9-DF54A2FD81B8}"/>
              </a:ext>
            </a:extLst>
          </p:cNvPr>
          <p:cNvCxnSpPr>
            <a:cxnSpLocks/>
          </p:cNvCxnSpPr>
          <p:nvPr/>
        </p:nvCxnSpPr>
        <p:spPr>
          <a:xfrm>
            <a:off x="545432" y="1138989"/>
            <a:ext cx="10860505"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19A23BF3-B567-4D53-BF09-085C569039F7}"/>
              </a:ext>
            </a:extLst>
          </p:cNvPr>
          <p:cNvPicPr>
            <a:picLocks noChangeAspect="1"/>
          </p:cNvPicPr>
          <p:nvPr/>
        </p:nvPicPr>
        <p:blipFill>
          <a:blip r:embed="rId3"/>
          <a:stretch>
            <a:fillRect/>
          </a:stretch>
        </p:blipFill>
        <p:spPr>
          <a:xfrm>
            <a:off x="17749" y="2801256"/>
            <a:ext cx="11388188" cy="3404866"/>
          </a:xfrm>
          <a:prstGeom prst="rect">
            <a:avLst/>
          </a:prstGeom>
        </p:spPr>
      </p:pic>
    </p:spTree>
    <p:extLst>
      <p:ext uri="{BB962C8B-B14F-4D97-AF65-F5344CB8AC3E}">
        <p14:creationId xmlns:p14="http://schemas.microsoft.com/office/powerpoint/2010/main" val="2386160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23866" y="124493"/>
            <a:ext cx="10515600" cy="1325563"/>
          </a:xfrm>
        </p:spPr>
        <p:txBody>
          <a:bodyPr>
            <a:normAutofit/>
          </a:bodyPr>
          <a:lstStyle/>
          <a:p>
            <a:r>
              <a:rPr lang="en-US" altLang="zh-CN" sz="4000" b="1" dirty="0">
                <a:solidFill>
                  <a:schemeClr val="accent1">
                    <a:lumMod val="50000"/>
                  </a:schemeClr>
                </a:solidFill>
                <a:latin typeface="Arial" panose="020B0604020202020204" pitchFamily="34" charset="0"/>
                <a:ea typeface="ＭＳ Ｐゴシック" pitchFamily="34" charset="-128"/>
                <a:cs typeface="Arial" panose="020B0604020202020204" pitchFamily="34" charset="0"/>
              </a:rPr>
              <a:t>DEEPEYE System</a:t>
            </a:r>
          </a:p>
        </p:txBody>
      </p:sp>
      <p:sp>
        <p:nvSpPr>
          <p:cNvPr id="4099" name="Rectangle 3"/>
          <p:cNvSpPr>
            <a:spLocks noGrp="1" noChangeArrowheads="1"/>
          </p:cNvSpPr>
          <p:nvPr>
            <p:ph idx="1"/>
          </p:nvPr>
        </p:nvSpPr>
        <p:spPr>
          <a:xfrm>
            <a:off x="423866" y="1450056"/>
            <a:ext cx="10515600" cy="2702400"/>
          </a:xfrm>
        </p:spPr>
        <p:txBody>
          <a:bodyPr>
            <a:normAutofit/>
          </a:bodyPr>
          <a:lstStyle/>
          <a:p>
            <a:r>
              <a:rPr lang="en-US" altLang="zh-CN" dirty="0"/>
              <a:t>Comparison among different RNN models on (a) loss curves and (b) accuracy curves.</a:t>
            </a:r>
            <a:endParaRPr lang="en-US" altLang="zh-CN" sz="2400" dirty="0">
              <a:ea typeface="ＭＳ Ｐゴシック" pitchFamily="34" charset="-128"/>
            </a:endParaRPr>
          </a:p>
        </p:txBody>
      </p:sp>
      <p:cxnSp>
        <p:nvCxnSpPr>
          <p:cNvPr id="3" name="直接连接符 2">
            <a:extLst>
              <a:ext uri="{FF2B5EF4-FFF2-40B4-BE49-F238E27FC236}">
                <a16:creationId xmlns:a16="http://schemas.microsoft.com/office/drawing/2014/main" id="{0DEED113-18EB-4016-A7D9-DF54A2FD81B8}"/>
              </a:ext>
            </a:extLst>
          </p:cNvPr>
          <p:cNvCxnSpPr>
            <a:cxnSpLocks/>
          </p:cNvCxnSpPr>
          <p:nvPr/>
        </p:nvCxnSpPr>
        <p:spPr>
          <a:xfrm>
            <a:off x="545432" y="1138989"/>
            <a:ext cx="10860505"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AB947094-1D5E-4E97-B7DE-D7F4B35040C7}"/>
              </a:ext>
            </a:extLst>
          </p:cNvPr>
          <p:cNvPicPr>
            <a:picLocks noChangeAspect="1"/>
          </p:cNvPicPr>
          <p:nvPr/>
        </p:nvPicPr>
        <p:blipFill>
          <a:blip r:embed="rId3"/>
          <a:stretch>
            <a:fillRect/>
          </a:stretch>
        </p:blipFill>
        <p:spPr>
          <a:xfrm>
            <a:off x="423866" y="2711299"/>
            <a:ext cx="10788197" cy="3504446"/>
          </a:xfrm>
          <a:prstGeom prst="rect">
            <a:avLst/>
          </a:prstGeom>
        </p:spPr>
      </p:pic>
    </p:spTree>
    <p:extLst>
      <p:ext uri="{BB962C8B-B14F-4D97-AF65-F5344CB8AC3E}">
        <p14:creationId xmlns:p14="http://schemas.microsoft.com/office/powerpoint/2010/main" val="1038709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23866" y="124493"/>
            <a:ext cx="10515600" cy="1325563"/>
          </a:xfrm>
        </p:spPr>
        <p:txBody>
          <a:bodyPr>
            <a:normAutofit/>
          </a:bodyPr>
          <a:lstStyle/>
          <a:p>
            <a:r>
              <a:rPr lang="en-US" altLang="zh-CN" sz="4000" b="1" dirty="0">
                <a:solidFill>
                  <a:schemeClr val="accent1">
                    <a:lumMod val="50000"/>
                  </a:schemeClr>
                </a:solidFill>
                <a:latin typeface="Arial" panose="020B0604020202020204" pitchFamily="34" charset="0"/>
                <a:ea typeface="ＭＳ Ｐゴシック" pitchFamily="34" charset="-128"/>
                <a:cs typeface="Arial" panose="020B0604020202020204" pitchFamily="34" charset="0"/>
              </a:rPr>
              <a:t>DEEPEYE System</a:t>
            </a:r>
          </a:p>
        </p:txBody>
      </p:sp>
      <p:sp>
        <p:nvSpPr>
          <p:cNvPr id="4099" name="Rectangle 3"/>
          <p:cNvSpPr>
            <a:spLocks noGrp="1" noChangeArrowheads="1"/>
          </p:cNvSpPr>
          <p:nvPr>
            <p:ph idx="1"/>
          </p:nvPr>
        </p:nvSpPr>
        <p:spPr>
          <a:xfrm>
            <a:off x="423866" y="1450056"/>
            <a:ext cx="10515600" cy="2702400"/>
          </a:xfrm>
        </p:spPr>
        <p:txBody>
          <a:bodyPr>
            <a:normAutofit/>
          </a:bodyPr>
          <a:lstStyle/>
          <a:p>
            <a:r>
              <a:rPr lang="en-US" altLang="zh-CN" dirty="0"/>
              <a:t>The performance evaluation on multiple baselines: the number of parameters involved in the input-to-hidden mappings of respective baselines; and the runtime as average cost-time of each training epoch.</a:t>
            </a:r>
            <a:endParaRPr lang="en-US" altLang="zh-CN" sz="2400" dirty="0">
              <a:ea typeface="ＭＳ Ｐゴシック" pitchFamily="34" charset="-128"/>
            </a:endParaRPr>
          </a:p>
        </p:txBody>
      </p:sp>
      <p:cxnSp>
        <p:nvCxnSpPr>
          <p:cNvPr id="3" name="直接连接符 2">
            <a:extLst>
              <a:ext uri="{FF2B5EF4-FFF2-40B4-BE49-F238E27FC236}">
                <a16:creationId xmlns:a16="http://schemas.microsoft.com/office/drawing/2014/main" id="{0DEED113-18EB-4016-A7D9-DF54A2FD81B8}"/>
              </a:ext>
            </a:extLst>
          </p:cNvPr>
          <p:cNvCxnSpPr>
            <a:cxnSpLocks/>
          </p:cNvCxnSpPr>
          <p:nvPr/>
        </p:nvCxnSpPr>
        <p:spPr>
          <a:xfrm>
            <a:off x="545432" y="1138989"/>
            <a:ext cx="10860505"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0ACADF24-315C-425A-80F5-7433996FD8E4}"/>
              </a:ext>
            </a:extLst>
          </p:cNvPr>
          <p:cNvPicPr>
            <a:picLocks noChangeAspect="1"/>
          </p:cNvPicPr>
          <p:nvPr/>
        </p:nvPicPr>
        <p:blipFill>
          <a:blip r:embed="rId3"/>
          <a:stretch>
            <a:fillRect/>
          </a:stretch>
        </p:blipFill>
        <p:spPr>
          <a:xfrm>
            <a:off x="752475" y="3677709"/>
            <a:ext cx="10687050" cy="1571625"/>
          </a:xfrm>
          <a:prstGeom prst="rect">
            <a:avLst/>
          </a:prstGeom>
        </p:spPr>
      </p:pic>
    </p:spTree>
    <p:extLst>
      <p:ext uri="{BB962C8B-B14F-4D97-AF65-F5344CB8AC3E}">
        <p14:creationId xmlns:p14="http://schemas.microsoft.com/office/powerpoint/2010/main" val="1019821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23866" y="124493"/>
            <a:ext cx="10515600" cy="1325563"/>
          </a:xfrm>
        </p:spPr>
        <p:txBody>
          <a:bodyPr>
            <a:normAutofit/>
          </a:bodyPr>
          <a:lstStyle/>
          <a:p>
            <a:r>
              <a:rPr lang="en-US" altLang="zh-CN" sz="4800" b="1" dirty="0">
                <a:solidFill>
                  <a:srgbClr val="002060"/>
                </a:solidFill>
                <a:latin typeface="Arial" panose="020B0604020202020204" pitchFamily="34" charset="0"/>
                <a:ea typeface="ＭＳ Ｐゴシック" pitchFamily="34" charset="-128"/>
                <a:cs typeface="Arial" panose="020B0604020202020204" pitchFamily="34" charset="0"/>
              </a:rPr>
              <a:t>Outline</a:t>
            </a:r>
          </a:p>
        </p:txBody>
      </p:sp>
      <p:sp>
        <p:nvSpPr>
          <p:cNvPr id="4099" name="Rectangle 3"/>
          <p:cNvSpPr>
            <a:spLocks noGrp="1" noChangeArrowheads="1"/>
          </p:cNvSpPr>
          <p:nvPr>
            <p:ph idx="1"/>
          </p:nvPr>
        </p:nvSpPr>
        <p:spPr>
          <a:xfrm>
            <a:off x="423866" y="1450056"/>
            <a:ext cx="9344060" cy="4953000"/>
          </a:xfrm>
        </p:spPr>
        <p:txBody>
          <a:bodyPr>
            <a:normAutofit/>
          </a:bodyPr>
          <a:lstStyle/>
          <a:p>
            <a:r>
              <a:rPr lang="en-US" altLang="zh-CN" sz="3200" dirty="0">
                <a:ea typeface="ＭＳ Ｐゴシック" pitchFamily="34" charset="-128"/>
              </a:rPr>
              <a:t>Introduction</a:t>
            </a:r>
          </a:p>
          <a:p>
            <a:r>
              <a:rPr lang="en-US" altLang="zh-CN" sz="3200" dirty="0">
                <a:ea typeface="ＭＳ Ｐゴシック" pitchFamily="34" charset="-128"/>
              </a:rPr>
              <a:t>Basics of YOLO</a:t>
            </a:r>
          </a:p>
          <a:p>
            <a:r>
              <a:rPr lang="en-US" altLang="zh-CN" sz="3200" dirty="0">
                <a:ea typeface="ＭＳ Ｐゴシック" pitchFamily="34" charset="-128"/>
              </a:rPr>
              <a:t>YOLO with Quantization</a:t>
            </a:r>
          </a:p>
          <a:p>
            <a:r>
              <a:rPr lang="en-US" altLang="zh-CN" sz="3200" dirty="0">
                <a:ea typeface="ＭＳ Ｐゴシック" pitchFamily="34" charset="-128"/>
              </a:rPr>
              <a:t>RNN with Tensorization</a:t>
            </a:r>
          </a:p>
          <a:p>
            <a:r>
              <a:rPr lang="en-US" altLang="zh-CN" sz="3200" dirty="0">
                <a:ea typeface="ＭＳ Ｐゴシック" pitchFamily="34" charset="-128"/>
              </a:rPr>
              <a:t>DEEPEYE System</a:t>
            </a:r>
          </a:p>
        </p:txBody>
      </p:sp>
      <p:cxnSp>
        <p:nvCxnSpPr>
          <p:cNvPr id="3" name="直接连接符 2">
            <a:extLst>
              <a:ext uri="{FF2B5EF4-FFF2-40B4-BE49-F238E27FC236}">
                <a16:creationId xmlns:a16="http://schemas.microsoft.com/office/drawing/2014/main" id="{0DEED113-18EB-4016-A7D9-DF54A2FD81B8}"/>
              </a:ext>
            </a:extLst>
          </p:cNvPr>
          <p:cNvCxnSpPr>
            <a:cxnSpLocks/>
          </p:cNvCxnSpPr>
          <p:nvPr/>
        </p:nvCxnSpPr>
        <p:spPr>
          <a:xfrm>
            <a:off x="545432" y="1138989"/>
            <a:ext cx="10860505"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025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latin typeface="Times" panose="02020603060405020304" pitchFamily="18" charset="0"/>
              </a:rPr>
              <a:t>Thank You!</a:t>
            </a:r>
            <a:endParaRPr lang="zh-CN" altLang="en-US" dirty="0">
              <a:latin typeface="Times" panose="02020603060405020304" pitchFamily="18" charset="0"/>
            </a:endParaRPr>
          </a:p>
        </p:txBody>
      </p:sp>
      <p:sp>
        <p:nvSpPr>
          <p:cNvPr id="3" name="副标题 2"/>
          <p:cNvSpPr>
            <a:spLocks noGrp="1"/>
          </p:cNvSpPr>
          <p:nvPr>
            <p:ph type="subTitle" idx="1"/>
          </p:nvPr>
        </p:nvSpPr>
        <p:spPr>
          <a:xfrm>
            <a:off x="1777464" y="3837567"/>
            <a:ext cx="8637072" cy="1807633"/>
          </a:xfrm>
        </p:spPr>
        <p:txBody>
          <a:bodyPr>
            <a:noAutofit/>
          </a:bodyPr>
          <a:lstStyle/>
          <a:p>
            <a:r>
              <a:rPr lang="en-US" altLang="zh-CN" sz="2400" dirty="0"/>
              <a:t>Cheng Yuan </a:t>
            </a:r>
          </a:p>
          <a:p>
            <a:r>
              <a:rPr lang="en-US" altLang="zh-CN" dirty="0"/>
              <a:t>(+86) </a:t>
            </a:r>
            <a:r>
              <a:rPr lang="en-US" altLang="zh-CN" sz="2400" dirty="0"/>
              <a:t>18217399602</a:t>
            </a:r>
            <a:endParaRPr lang="zh-CN" altLang="en-US" sz="2400" dirty="0"/>
          </a:p>
          <a:p>
            <a:r>
              <a:rPr lang="en-US" altLang="zh-CN" sz="2400" dirty="0">
                <a:hlinkClick r:id="rId2"/>
              </a:rPr>
              <a:t>cyuan328@sjtu.edu.cn</a:t>
            </a:r>
            <a:endParaRPr lang="en-US" altLang="zh-CN" sz="2400" dirty="0"/>
          </a:p>
        </p:txBody>
      </p:sp>
    </p:spTree>
    <p:extLst>
      <p:ext uri="{BB962C8B-B14F-4D97-AF65-F5344CB8AC3E}">
        <p14:creationId xmlns:p14="http://schemas.microsoft.com/office/powerpoint/2010/main" val="240331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23866" y="124493"/>
            <a:ext cx="10515600" cy="1325563"/>
          </a:xfrm>
        </p:spPr>
        <p:txBody>
          <a:bodyPr>
            <a:normAutofit/>
          </a:bodyPr>
          <a:lstStyle/>
          <a:p>
            <a:r>
              <a:rPr lang="en-US" altLang="zh-CN" sz="4800" b="1" dirty="0">
                <a:solidFill>
                  <a:srgbClr val="002060"/>
                </a:solidFill>
                <a:latin typeface="Arial" panose="020B0604020202020204" pitchFamily="34" charset="0"/>
                <a:ea typeface="ＭＳ Ｐゴシック" pitchFamily="34" charset="-128"/>
                <a:cs typeface="Arial" panose="020B0604020202020204" pitchFamily="34" charset="0"/>
              </a:rPr>
              <a:t>Outline</a:t>
            </a:r>
          </a:p>
        </p:txBody>
      </p:sp>
      <p:sp>
        <p:nvSpPr>
          <p:cNvPr id="4099" name="Rectangle 3"/>
          <p:cNvSpPr>
            <a:spLocks noGrp="1" noChangeArrowheads="1"/>
          </p:cNvSpPr>
          <p:nvPr>
            <p:ph idx="1"/>
          </p:nvPr>
        </p:nvSpPr>
        <p:spPr>
          <a:xfrm>
            <a:off x="423866" y="1450056"/>
            <a:ext cx="9344060" cy="4953000"/>
          </a:xfrm>
        </p:spPr>
        <p:txBody>
          <a:bodyPr>
            <a:normAutofit/>
          </a:bodyPr>
          <a:lstStyle/>
          <a:p>
            <a:r>
              <a:rPr lang="en-US" altLang="zh-CN" sz="3200" b="1" i="1" dirty="0">
                <a:ea typeface="ＭＳ Ｐゴシック" pitchFamily="34" charset="-128"/>
              </a:rPr>
              <a:t>Introduction</a:t>
            </a:r>
          </a:p>
          <a:p>
            <a:r>
              <a:rPr lang="en-US" altLang="zh-CN" sz="3200" dirty="0">
                <a:solidFill>
                  <a:schemeClr val="accent3">
                    <a:lumMod val="75000"/>
                  </a:schemeClr>
                </a:solidFill>
                <a:ea typeface="ＭＳ Ｐゴシック" pitchFamily="34" charset="-128"/>
              </a:rPr>
              <a:t>Basics of YOLO</a:t>
            </a:r>
          </a:p>
          <a:p>
            <a:r>
              <a:rPr lang="en-US" altLang="zh-CN" sz="3200" dirty="0">
                <a:solidFill>
                  <a:schemeClr val="accent3">
                    <a:lumMod val="75000"/>
                  </a:schemeClr>
                </a:solidFill>
                <a:ea typeface="ＭＳ Ｐゴシック" pitchFamily="34" charset="-128"/>
              </a:rPr>
              <a:t>YOLO with Quantization</a:t>
            </a:r>
          </a:p>
          <a:p>
            <a:r>
              <a:rPr lang="en-US" altLang="zh-CN" sz="3200" dirty="0">
                <a:solidFill>
                  <a:schemeClr val="accent3">
                    <a:lumMod val="75000"/>
                  </a:schemeClr>
                </a:solidFill>
                <a:ea typeface="ＭＳ Ｐゴシック" pitchFamily="34" charset="-128"/>
              </a:rPr>
              <a:t>RNN with Tensorization</a:t>
            </a:r>
          </a:p>
          <a:p>
            <a:r>
              <a:rPr lang="en-US" altLang="zh-CN" sz="3200" dirty="0">
                <a:solidFill>
                  <a:schemeClr val="accent3">
                    <a:lumMod val="75000"/>
                  </a:schemeClr>
                </a:solidFill>
                <a:ea typeface="ＭＳ Ｐゴシック" pitchFamily="34" charset="-128"/>
              </a:rPr>
              <a:t>DEEPEYE System</a:t>
            </a:r>
          </a:p>
        </p:txBody>
      </p:sp>
      <p:cxnSp>
        <p:nvCxnSpPr>
          <p:cNvPr id="3" name="直接连接符 2">
            <a:extLst>
              <a:ext uri="{FF2B5EF4-FFF2-40B4-BE49-F238E27FC236}">
                <a16:creationId xmlns:a16="http://schemas.microsoft.com/office/drawing/2014/main" id="{0DEED113-18EB-4016-A7D9-DF54A2FD81B8}"/>
              </a:ext>
            </a:extLst>
          </p:cNvPr>
          <p:cNvCxnSpPr>
            <a:cxnSpLocks/>
          </p:cNvCxnSpPr>
          <p:nvPr/>
        </p:nvCxnSpPr>
        <p:spPr>
          <a:xfrm>
            <a:off x="545432" y="1138989"/>
            <a:ext cx="10860505"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9745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23866" y="124493"/>
            <a:ext cx="10515600" cy="1325563"/>
          </a:xfrm>
        </p:spPr>
        <p:txBody>
          <a:bodyPr>
            <a:normAutofit/>
          </a:bodyPr>
          <a:lstStyle/>
          <a:p>
            <a:r>
              <a:rPr lang="en-US" altLang="zh-CN" sz="4000" b="1" dirty="0">
                <a:solidFill>
                  <a:schemeClr val="accent1">
                    <a:lumMod val="50000"/>
                  </a:schemeClr>
                </a:solidFill>
                <a:latin typeface="Arial" panose="020B0604020202020204" pitchFamily="34" charset="0"/>
                <a:ea typeface="ＭＳ Ｐゴシック" pitchFamily="34" charset="-128"/>
                <a:cs typeface="Arial" panose="020B0604020202020204" pitchFamily="34" charset="0"/>
              </a:rPr>
              <a:t>Introduction</a:t>
            </a:r>
          </a:p>
        </p:txBody>
      </p:sp>
      <p:sp>
        <p:nvSpPr>
          <p:cNvPr id="4099" name="Rectangle 3"/>
          <p:cNvSpPr>
            <a:spLocks noGrp="1" noChangeArrowheads="1"/>
          </p:cNvSpPr>
          <p:nvPr>
            <p:ph idx="1"/>
          </p:nvPr>
        </p:nvSpPr>
        <p:spPr>
          <a:xfrm>
            <a:off x="423866" y="1450056"/>
            <a:ext cx="10860504" cy="5407944"/>
          </a:xfrm>
        </p:spPr>
        <p:txBody>
          <a:bodyPr>
            <a:normAutofit/>
          </a:bodyPr>
          <a:lstStyle/>
          <a:p>
            <a:r>
              <a:rPr lang="en-US" altLang="zh-CN" sz="2400" dirty="0">
                <a:ea typeface="ＭＳ Ｐゴシック" pitchFamily="34" charset="-128"/>
              </a:rPr>
              <a:t>As it requires a huge number of parameters when exposed to high dimensional inputs in video detection and classification, there is a grand challenge to develop a compact yet accurate video comprehension system. </a:t>
            </a:r>
          </a:p>
          <a:p>
            <a:r>
              <a:rPr lang="en-US" altLang="zh-CN" sz="2400" dirty="0">
                <a:ea typeface="ＭＳ Ｐゴシック" pitchFamily="34" charset="-128"/>
              </a:rPr>
              <a:t>We introduce a video comprehension (object detection and action recognition) system for terminal devices, namely DEEPEYE. Based on You Only Look Once (YOLO), we have developed an 8-bit quantization method when training YOLO; and also developed a tensorized-compression method of Recurrent Neural Network (RNN) composed of features extracted from YOLO. </a:t>
            </a:r>
          </a:p>
        </p:txBody>
      </p:sp>
      <p:cxnSp>
        <p:nvCxnSpPr>
          <p:cNvPr id="3" name="直接连接符 2">
            <a:extLst>
              <a:ext uri="{FF2B5EF4-FFF2-40B4-BE49-F238E27FC236}">
                <a16:creationId xmlns:a16="http://schemas.microsoft.com/office/drawing/2014/main" id="{0DEED113-18EB-4016-A7D9-DF54A2FD81B8}"/>
              </a:ext>
            </a:extLst>
          </p:cNvPr>
          <p:cNvCxnSpPr>
            <a:cxnSpLocks/>
          </p:cNvCxnSpPr>
          <p:nvPr/>
        </p:nvCxnSpPr>
        <p:spPr>
          <a:xfrm>
            <a:off x="545432" y="1138989"/>
            <a:ext cx="10860505"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D1C1D4A0-278C-45AA-8206-0060EFE9FE35}"/>
              </a:ext>
            </a:extLst>
          </p:cNvPr>
          <p:cNvPicPr>
            <a:picLocks noChangeAspect="1"/>
          </p:cNvPicPr>
          <p:nvPr/>
        </p:nvPicPr>
        <p:blipFill>
          <a:blip r:embed="rId3"/>
          <a:stretch>
            <a:fillRect/>
          </a:stretch>
        </p:blipFill>
        <p:spPr>
          <a:xfrm>
            <a:off x="2114073" y="4258278"/>
            <a:ext cx="7963853" cy="2599722"/>
          </a:xfrm>
          <a:prstGeom prst="rect">
            <a:avLst/>
          </a:prstGeom>
        </p:spPr>
      </p:pic>
    </p:spTree>
    <p:extLst>
      <p:ext uri="{BB962C8B-B14F-4D97-AF65-F5344CB8AC3E}">
        <p14:creationId xmlns:p14="http://schemas.microsoft.com/office/powerpoint/2010/main" val="1717909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23866" y="124493"/>
            <a:ext cx="10515600" cy="1325563"/>
          </a:xfrm>
        </p:spPr>
        <p:txBody>
          <a:bodyPr>
            <a:normAutofit/>
          </a:bodyPr>
          <a:lstStyle/>
          <a:p>
            <a:r>
              <a:rPr lang="en-US" altLang="zh-CN" sz="4800" b="1" dirty="0">
                <a:solidFill>
                  <a:srgbClr val="002060"/>
                </a:solidFill>
                <a:latin typeface="Arial" panose="020B0604020202020204" pitchFamily="34" charset="0"/>
                <a:ea typeface="ＭＳ Ｐゴシック" pitchFamily="34" charset="-128"/>
                <a:cs typeface="Arial" panose="020B0604020202020204" pitchFamily="34" charset="0"/>
              </a:rPr>
              <a:t>Outline</a:t>
            </a:r>
          </a:p>
        </p:txBody>
      </p:sp>
      <p:sp>
        <p:nvSpPr>
          <p:cNvPr id="4099" name="Rectangle 3"/>
          <p:cNvSpPr>
            <a:spLocks noGrp="1" noChangeArrowheads="1"/>
          </p:cNvSpPr>
          <p:nvPr>
            <p:ph idx="1"/>
          </p:nvPr>
        </p:nvSpPr>
        <p:spPr>
          <a:xfrm>
            <a:off x="423866" y="1450056"/>
            <a:ext cx="9344060" cy="4953000"/>
          </a:xfrm>
        </p:spPr>
        <p:txBody>
          <a:bodyPr>
            <a:normAutofit/>
          </a:bodyPr>
          <a:lstStyle/>
          <a:p>
            <a:r>
              <a:rPr lang="en-US" altLang="zh-CN" sz="3200" dirty="0">
                <a:solidFill>
                  <a:schemeClr val="accent3">
                    <a:lumMod val="75000"/>
                  </a:schemeClr>
                </a:solidFill>
                <a:ea typeface="ＭＳ Ｐゴシック" pitchFamily="34" charset="-128"/>
              </a:rPr>
              <a:t>Introduction</a:t>
            </a:r>
          </a:p>
          <a:p>
            <a:r>
              <a:rPr lang="en-US" altLang="zh-CN" sz="3200" b="1" i="1" dirty="0">
                <a:ea typeface="ＭＳ Ｐゴシック" pitchFamily="34" charset="-128"/>
              </a:rPr>
              <a:t>Basics of YOLO</a:t>
            </a:r>
          </a:p>
          <a:p>
            <a:r>
              <a:rPr lang="en-US" altLang="zh-CN" sz="3200" dirty="0">
                <a:solidFill>
                  <a:schemeClr val="accent3">
                    <a:lumMod val="75000"/>
                  </a:schemeClr>
                </a:solidFill>
                <a:ea typeface="ＭＳ Ｐゴシック" pitchFamily="34" charset="-128"/>
              </a:rPr>
              <a:t>YOLO with Quantization</a:t>
            </a:r>
          </a:p>
          <a:p>
            <a:r>
              <a:rPr lang="en-US" altLang="zh-CN" sz="3200" dirty="0">
                <a:solidFill>
                  <a:schemeClr val="accent3">
                    <a:lumMod val="75000"/>
                  </a:schemeClr>
                </a:solidFill>
                <a:ea typeface="ＭＳ Ｐゴシック" pitchFamily="34" charset="-128"/>
              </a:rPr>
              <a:t>RNN with Tensorization</a:t>
            </a:r>
          </a:p>
          <a:p>
            <a:r>
              <a:rPr lang="en-US" altLang="zh-CN" sz="3200" dirty="0">
                <a:solidFill>
                  <a:schemeClr val="accent3">
                    <a:lumMod val="75000"/>
                  </a:schemeClr>
                </a:solidFill>
                <a:ea typeface="ＭＳ Ｐゴシック" pitchFamily="34" charset="-128"/>
              </a:rPr>
              <a:t>DEEPEYE System</a:t>
            </a:r>
          </a:p>
        </p:txBody>
      </p:sp>
      <p:cxnSp>
        <p:nvCxnSpPr>
          <p:cNvPr id="3" name="直接连接符 2">
            <a:extLst>
              <a:ext uri="{FF2B5EF4-FFF2-40B4-BE49-F238E27FC236}">
                <a16:creationId xmlns:a16="http://schemas.microsoft.com/office/drawing/2014/main" id="{0DEED113-18EB-4016-A7D9-DF54A2FD81B8}"/>
              </a:ext>
            </a:extLst>
          </p:cNvPr>
          <p:cNvCxnSpPr>
            <a:cxnSpLocks/>
          </p:cNvCxnSpPr>
          <p:nvPr/>
        </p:nvCxnSpPr>
        <p:spPr>
          <a:xfrm>
            <a:off x="545432" y="1138989"/>
            <a:ext cx="10860505"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297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23866" y="124493"/>
            <a:ext cx="10515600" cy="1325563"/>
          </a:xfrm>
        </p:spPr>
        <p:txBody>
          <a:bodyPr>
            <a:normAutofit/>
          </a:bodyPr>
          <a:lstStyle/>
          <a:p>
            <a:r>
              <a:rPr lang="en-US" altLang="zh-CN" sz="4000" b="1" dirty="0">
                <a:solidFill>
                  <a:schemeClr val="accent1">
                    <a:lumMod val="50000"/>
                  </a:schemeClr>
                </a:solidFill>
                <a:latin typeface="Arial" panose="020B0604020202020204" pitchFamily="34" charset="0"/>
                <a:ea typeface="ＭＳ Ｐゴシック" pitchFamily="34" charset="-128"/>
                <a:cs typeface="Arial" panose="020B0604020202020204" pitchFamily="34" charset="0"/>
              </a:rPr>
              <a:t>Basics of YOLO</a:t>
            </a:r>
          </a:p>
        </p:txBody>
      </p:sp>
      <p:sp>
        <p:nvSpPr>
          <p:cNvPr id="4099" name="Rectangle 3"/>
          <p:cNvSpPr>
            <a:spLocks noGrp="1" noChangeArrowheads="1"/>
          </p:cNvSpPr>
          <p:nvPr>
            <p:ph idx="1"/>
          </p:nvPr>
        </p:nvSpPr>
        <p:spPr>
          <a:xfrm>
            <a:off x="423866" y="1450056"/>
            <a:ext cx="9893614" cy="1978933"/>
          </a:xfrm>
        </p:spPr>
        <p:txBody>
          <a:bodyPr>
            <a:normAutofit fontScale="92500" lnSpcReduction="10000"/>
          </a:bodyPr>
          <a:lstStyle/>
          <a:p>
            <a:r>
              <a:rPr lang="en-US" altLang="zh-CN" sz="2400" dirty="0">
                <a:ea typeface="ＭＳ Ｐゴシック" pitchFamily="34" charset="-128"/>
              </a:rPr>
              <a:t>YOLO reframes object detection as a signal regression problem, straight from image pixels of every frames to bounding box coordinates and class probabilities. A convolutional network simultaneously predicts multiple bounding boxes and class probabilities for those boxes. </a:t>
            </a:r>
          </a:p>
          <a:p>
            <a:r>
              <a:rPr lang="en-US" altLang="zh-CN" sz="2400" dirty="0">
                <a:ea typeface="ＭＳ Ｐゴシック" pitchFamily="34" charset="-128"/>
              </a:rPr>
              <a:t>YOLO has several benefits over traditional methods of object detection since it trains on full images and directly optimizes detection performance.</a:t>
            </a:r>
          </a:p>
        </p:txBody>
      </p:sp>
      <p:cxnSp>
        <p:nvCxnSpPr>
          <p:cNvPr id="3" name="直接连接符 2">
            <a:extLst>
              <a:ext uri="{FF2B5EF4-FFF2-40B4-BE49-F238E27FC236}">
                <a16:creationId xmlns:a16="http://schemas.microsoft.com/office/drawing/2014/main" id="{0DEED113-18EB-4016-A7D9-DF54A2FD81B8}"/>
              </a:ext>
            </a:extLst>
          </p:cNvPr>
          <p:cNvCxnSpPr>
            <a:cxnSpLocks/>
          </p:cNvCxnSpPr>
          <p:nvPr/>
        </p:nvCxnSpPr>
        <p:spPr>
          <a:xfrm>
            <a:off x="545432" y="1138989"/>
            <a:ext cx="10860505"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6DC8111A-1A34-455F-9C20-84859927F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6" y="3263295"/>
            <a:ext cx="10213605" cy="3234961"/>
          </a:xfrm>
          <a:prstGeom prst="rect">
            <a:avLst/>
          </a:prstGeom>
        </p:spPr>
      </p:pic>
    </p:spTree>
    <p:extLst>
      <p:ext uri="{BB962C8B-B14F-4D97-AF65-F5344CB8AC3E}">
        <p14:creationId xmlns:p14="http://schemas.microsoft.com/office/powerpoint/2010/main" val="3744515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23866" y="124493"/>
            <a:ext cx="10515600" cy="1325563"/>
          </a:xfrm>
        </p:spPr>
        <p:txBody>
          <a:bodyPr>
            <a:normAutofit/>
          </a:bodyPr>
          <a:lstStyle/>
          <a:p>
            <a:r>
              <a:rPr lang="en-US" altLang="zh-CN" sz="4800" b="1" dirty="0">
                <a:solidFill>
                  <a:srgbClr val="002060"/>
                </a:solidFill>
                <a:latin typeface="Arial" panose="020B0604020202020204" pitchFamily="34" charset="0"/>
                <a:ea typeface="ＭＳ Ｐゴシック" pitchFamily="34" charset="-128"/>
                <a:cs typeface="Arial" panose="020B0604020202020204" pitchFamily="34" charset="0"/>
              </a:rPr>
              <a:t>Outline</a:t>
            </a:r>
          </a:p>
        </p:txBody>
      </p:sp>
      <p:sp>
        <p:nvSpPr>
          <p:cNvPr id="4099" name="Rectangle 3"/>
          <p:cNvSpPr>
            <a:spLocks noGrp="1" noChangeArrowheads="1"/>
          </p:cNvSpPr>
          <p:nvPr>
            <p:ph idx="1"/>
          </p:nvPr>
        </p:nvSpPr>
        <p:spPr>
          <a:xfrm>
            <a:off x="423866" y="1450056"/>
            <a:ext cx="9344060" cy="4953000"/>
          </a:xfrm>
        </p:spPr>
        <p:txBody>
          <a:bodyPr>
            <a:normAutofit/>
          </a:bodyPr>
          <a:lstStyle/>
          <a:p>
            <a:r>
              <a:rPr lang="en-US" altLang="zh-CN" sz="3200" dirty="0">
                <a:solidFill>
                  <a:schemeClr val="accent3">
                    <a:lumMod val="75000"/>
                  </a:schemeClr>
                </a:solidFill>
                <a:ea typeface="ＭＳ Ｐゴシック" pitchFamily="34" charset="-128"/>
              </a:rPr>
              <a:t>Introduction</a:t>
            </a:r>
          </a:p>
          <a:p>
            <a:r>
              <a:rPr lang="en-US" altLang="zh-CN" sz="3200" dirty="0">
                <a:solidFill>
                  <a:schemeClr val="accent3">
                    <a:lumMod val="75000"/>
                  </a:schemeClr>
                </a:solidFill>
                <a:ea typeface="ＭＳ Ｐゴシック" pitchFamily="34" charset="-128"/>
              </a:rPr>
              <a:t>Basics of YOLO</a:t>
            </a:r>
          </a:p>
          <a:p>
            <a:r>
              <a:rPr lang="en-US" altLang="zh-CN" sz="3200" b="1" i="1" dirty="0">
                <a:ea typeface="ＭＳ Ｐゴシック" pitchFamily="34" charset="-128"/>
              </a:rPr>
              <a:t>YOLO with Quantization</a:t>
            </a:r>
          </a:p>
          <a:p>
            <a:r>
              <a:rPr lang="en-US" altLang="zh-CN" sz="3200" dirty="0">
                <a:solidFill>
                  <a:schemeClr val="accent3">
                    <a:lumMod val="75000"/>
                  </a:schemeClr>
                </a:solidFill>
                <a:ea typeface="ＭＳ Ｐゴシック" pitchFamily="34" charset="-128"/>
              </a:rPr>
              <a:t>RNN with Tensorization</a:t>
            </a:r>
          </a:p>
          <a:p>
            <a:r>
              <a:rPr lang="en-US" altLang="zh-CN" sz="3200" dirty="0">
                <a:solidFill>
                  <a:schemeClr val="accent3">
                    <a:lumMod val="75000"/>
                  </a:schemeClr>
                </a:solidFill>
                <a:ea typeface="ＭＳ Ｐゴシック" pitchFamily="34" charset="-128"/>
              </a:rPr>
              <a:t>DEEPEYE System</a:t>
            </a:r>
          </a:p>
        </p:txBody>
      </p:sp>
      <p:cxnSp>
        <p:nvCxnSpPr>
          <p:cNvPr id="3" name="直接连接符 2">
            <a:extLst>
              <a:ext uri="{FF2B5EF4-FFF2-40B4-BE49-F238E27FC236}">
                <a16:creationId xmlns:a16="http://schemas.microsoft.com/office/drawing/2014/main" id="{0DEED113-18EB-4016-A7D9-DF54A2FD81B8}"/>
              </a:ext>
            </a:extLst>
          </p:cNvPr>
          <p:cNvCxnSpPr>
            <a:cxnSpLocks/>
          </p:cNvCxnSpPr>
          <p:nvPr/>
        </p:nvCxnSpPr>
        <p:spPr>
          <a:xfrm>
            <a:off x="545432" y="1138989"/>
            <a:ext cx="10860505"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621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23866" y="124493"/>
            <a:ext cx="10515600" cy="1325563"/>
          </a:xfrm>
        </p:spPr>
        <p:txBody>
          <a:bodyPr>
            <a:normAutofit/>
          </a:bodyPr>
          <a:lstStyle/>
          <a:p>
            <a:r>
              <a:rPr lang="en-US" altLang="zh-CN" sz="4000" b="1" dirty="0">
                <a:solidFill>
                  <a:schemeClr val="accent1">
                    <a:lumMod val="50000"/>
                  </a:schemeClr>
                </a:solidFill>
                <a:latin typeface="Arial" panose="020B0604020202020204" pitchFamily="34" charset="0"/>
                <a:ea typeface="ＭＳ Ｐゴシック" pitchFamily="34" charset="-128"/>
                <a:cs typeface="Arial" panose="020B0604020202020204" pitchFamily="34" charset="0"/>
              </a:rPr>
              <a:t>YOLO with Quantization</a:t>
            </a:r>
          </a:p>
        </p:txBody>
      </p:sp>
      <p:sp>
        <p:nvSpPr>
          <p:cNvPr id="4099" name="Rectangle 3"/>
          <p:cNvSpPr>
            <a:spLocks noGrp="1" noChangeArrowheads="1"/>
          </p:cNvSpPr>
          <p:nvPr>
            <p:ph idx="1"/>
          </p:nvPr>
        </p:nvSpPr>
        <p:spPr>
          <a:xfrm>
            <a:off x="423866" y="1450056"/>
            <a:ext cx="9893614" cy="1978933"/>
          </a:xfrm>
        </p:spPr>
        <p:txBody>
          <a:bodyPr>
            <a:normAutofit/>
          </a:bodyPr>
          <a:lstStyle/>
          <a:p>
            <a:r>
              <a:rPr lang="en-US" altLang="zh-CN" sz="2400" dirty="0">
                <a:ea typeface="ＭＳ Ｐゴシック" pitchFamily="34" charset="-128"/>
              </a:rPr>
              <a:t>The direct YOLO implementation for video-scale data would require large and unnecessary resource of both software and hardware. A YOLO model (namely Q-YOLO) with 8-bit quantization is developed as followed.</a:t>
            </a:r>
          </a:p>
        </p:txBody>
      </p:sp>
      <p:cxnSp>
        <p:nvCxnSpPr>
          <p:cNvPr id="3" name="直接连接符 2">
            <a:extLst>
              <a:ext uri="{FF2B5EF4-FFF2-40B4-BE49-F238E27FC236}">
                <a16:creationId xmlns:a16="http://schemas.microsoft.com/office/drawing/2014/main" id="{0DEED113-18EB-4016-A7D9-DF54A2FD81B8}"/>
              </a:ext>
            </a:extLst>
          </p:cNvPr>
          <p:cNvCxnSpPr>
            <a:cxnSpLocks/>
          </p:cNvCxnSpPr>
          <p:nvPr/>
        </p:nvCxnSpPr>
        <p:spPr>
          <a:xfrm>
            <a:off x="545432" y="1138989"/>
            <a:ext cx="10860505"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1D5435B4-B2F6-4156-8082-91BDA1052FE4}"/>
              </a:ext>
            </a:extLst>
          </p:cNvPr>
          <p:cNvPicPr>
            <a:picLocks noChangeAspect="1"/>
          </p:cNvPicPr>
          <p:nvPr/>
        </p:nvPicPr>
        <p:blipFill>
          <a:blip r:embed="rId3"/>
          <a:stretch>
            <a:fillRect/>
          </a:stretch>
        </p:blipFill>
        <p:spPr>
          <a:xfrm>
            <a:off x="1874520" y="2457024"/>
            <a:ext cx="6378463" cy="1104650"/>
          </a:xfrm>
          <a:prstGeom prst="rect">
            <a:avLst/>
          </a:prstGeom>
        </p:spPr>
      </p:pic>
      <p:pic>
        <p:nvPicPr>
          <p:cNvPr id="4" name="图片 3">
            <a:extLst>
              <a:ext uri="{FF2B5EF4-FFF2-40B4-BE49-F238E27FC236}">
                <a16:creationId xmlns:a16="http://schemas.microsoft.com/office/drawing/2014/main" id="{0FB0FAFD-105D-491E-A665-1C6FE7E2E2F1}"/>
              </a:ext>
            </a:extLst>
          </p:cNvPr>
          <p:cNvPicPr>
            <a:picLocks noChangeAspect="1"/>
          </p:cNvPicPr>
          <p:nvPr/>
        </p:nvPicPr>
        <p:blipFill>
          <a:blip r:embed="rId4"/>
          <a:stretch>
            <a:fillRect/>
          </a:stretch>
        </p:blipFill>
        <p:spPr>
          <a:xfrm>
            <a:off x="2634876" y="3555105"/>
            <a:ext cx="4857750" cy="647700"/>
          </a:xfrm>
          <a:prstGeom prst="rect">
            <a:avLst/>
          </a:prstGeom>
        </p:spPr>
      </p:pic>
      <p:pic>
        <p:nvPicPr>
          <p:cNvPr id="5" name="图片 4">
            <a:extLst>
              <a:ext uri="{FF2B5EF4-FFF2-40B4-BE49-F238E27FC236}">
                <a16:creationId xmlns:a16="http://schemas.microsoft.com/office/drawing/2014/main" id="{DF4E11D8-1E57-4D6C-A383-6733A3C9F819}"/>
              </a:ext>
            </a:extLst>
          </p:cNvPr>
          <p:cNvPicPr>
            <a:picLocks noChangeAspect="1"/>
          </p:cNvPicPr>
          <p:nvPr/>
        </p:nvPicPr>
        <p:blipFill>
          <a:blip r:embed="rId5"/>
          <a:stretch>
            <a:fillRect/>
          </a:stretch>
        </p:blipFill>
        <p:spPr>
          <a:xfrm>
            <a:off x="2282128" y="4126846"/>
            <a:ext cx="6799076" cy="2731154"/>
          </a:xfrm>
          <a:prstGeom prst="rect">
            <a:avLst/>
          </a:prstGeom>
        </p:spPr>
      </p:pic>
    </p:spTree>
    <p:extLst>
      <p:ext uri="{BB962C8B-B14F-4D97-AF65-F5344CB8AC3E}">
        <p14:creationId xmlns:p14="http://schemas.microsoft.com/office/powerpoint/2010/main" val="897281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23866" y="124493"/>
            <a:ext cx="10515600" cy="1325563"/>
          </a:xfrm>
        </p:spPr>
        <p:txBody>
          <a:bodyPr>
            <a:normAutofit/>
          </a:bodyPr>
          <a:lstStyle/>
          <a:p>
            <a:r>
              <a:rPr lang="en-US" altLang="zh-CN" sz="4000" b="1" dirty="0">
                <a:solidFill>
                  <a:schemeClr val="accent1">
                    <a:lumMod val="50000"/>
                  </a:schemeClr>
                </a:solidFill>
                <a:latin typeface="Arial" panose="020B0604020202020204" pitchFamily="34" charset="0"/>
                <a:ea typeface="ＭＳ Ｐゴシック" pitchFamily="34" charset="-128"/>
                <a:cs typeface="Arial" panose="020B0604020202020204" pitchFamily="34" charset="0"/>
              </a:rPr>
              <a:t>YOLO with Quantization</a:t>
            </a:r>
          </a:p>
        </p:txBody>
      </p:sp>
      <p:sp>
        <p:nvSpPr>
          <p:cNvPr id="4099" name="Rectangle 3"/>
          <p:cNvSpPr>
            <a:spLocks noGrp="1" noChangeArrowheads="1"/>
          </p:cNvSpPr>
          <p:nvPr>
            <p:ph idx="1"/>
          </p:nvPr>
        </p:nvSpPr>
        <p:spPr>
          <a:xfrm>
            <a:off x="423866" y="1450056"/>
            <a:ext cx="9893614" cy="1978933"/>
          </a:xfrm>
        </p:spPr>
        <p:txBody>
          <a:bodyPr>
            <a:normAutofit/>
          </a:bodyPr>
          <a:lstStyle/>
          <a:p>
            <a:r>
              <a:rPr lang="en-US" altLang="zh-CN" sz="2400" dirty="0">
                <a:ea typeface="ＭＳ Ｐゴシック" pitchFamily="34" charset="-128"/>
              </a:rPr>
              <a:t>The overall working flow of the Q-YOLO model is presented as followed, and the network is assumed to have a feed-forward linear topology. All the expensive operations in convolutional layers are operating on 8-bit quantization. </a:t>
            </a:r>
          </a:p>
        </p:txBody>
      </p:sp>
      <p:cxnSp>
        <p:nvCxnSpPr>
          <p:cNvPr id="3" name="直接连接符 2">
            <a:extLst>
              <a:ext uri="{FF2B5EF4-FFF2-40B4-BE49-F238E27FC236}">
                <a16:creationId xmlns:a16="http://schemas.microsoft.com/office/drawing/2014/main" id="{0DEED113-18EB-4016-A7D9-DF54A2FD81B8}"/>
              </a:ext>
            </a:extLst>
          </p:cNvPr>
          <p:cNvCxnSpPr>
            <a:cxnSpLocks/>
          </p:cNvCxnSpPr>
          <p:nvPr/>
        </p:nvCxnSpPr>
        <p:spPr>
          <a:xfrm>
            <a:off x="545432" y="1138989"/>
            <a:ext cx="10860505"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FB65E461-81FC-4979-BCC1-DCED8A3D18EF}"/>
              </a:ext>
            </a:extLst>
          </p:cNvPr>
          <p:cNvPicPr>
            <a:picLocks noChangeAspect="1"/>
          </p:cNvPicPr>
          <p:nvPr/>
        </p:nvPicPr>
        <p:blipFill>
          <a:blip r:embed="rId3"/>
          <a:stretch>
            <a:fillRect/>
          </a:stretch>
        </p:blipFill>
        <p:spPr>
          <a:xfrm>
            <a:off x="1275096" y="2967037"/>
            <a:ext cx="9401175" cy="3341716"/>
          </a:xfrm>
          <a:prstGeom prst="rect">
            <a:avLst/>
          </a:prstGeom>
        </p:spPr>
      </p:pic>
    </p:spTree>
    <p:extLst>
      <p:ext uri="{BB962C8B-B14F-4D97-AF65-F5344CB8AC3E}">
        <p14:creationId xmlns:p14="http://schemas.microsoft.com/office/powerpoint/2010/main" val="34085984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639</Words>
  <Application>Microsoft Office PowerPoint</Application>
  <PresentationFormat>宽屏</PresentationFormat>
  <Paragraphs>71</Paragraphs>
  <Slides>20</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ＭＳ Ｐゴシック</vt:lpstr>
      <vt:lpstr>等线</vt:lpstr>
      <vt:lpstr>等线 Light</vt:lpstr>
      <vt:lpstr>微软雅黑</vt:lpstr>
      <vt:lpstr>Arial</vt:lpstr>
      <vt:lpstr>Times</vt:lpstr>
      <vt:lpstr>Office 主题​​</vt:lpstr>
      <vt:lpstr>DEEPEYE: A Compact and Accurate Video Comprehension with Quantization and Tensorization</vt:lpstr>
      <vt:lpstr>Outline</vt:lpstr>
      <vt:lpstr>Outline</vt:lpstr>
      <vt:lpstr>Introduction</vt:lpstr>
      <vt:lpstr>Outline</vt:lpstr>
      <vt:lpstr>Basics of YOLO</vt:lpstr>
      <vt:lpstr>Outline</vt:lpstr>
      <vt:lpstr>YOLO with Quantization</vt:lpstr>
      <vt:lpstr>YOLO with Quantization</vt:lpstr>
      <vt:lpstr>Outline</vt:lpstr>
      <vt:lpstr>RNN with Tensorization</vt:lpstr>
      <vt:lpstr>RNN with Tensorization</vt:lpstr>
      <vt:lpstr>Outline</vt:lpstr>
      <vt:lpstr>DEEPEYE System</vt:lpstr>
      <vt:lpstr>DEEPEYE System</vt:lpstr>
      <vt:lpstr>DEEPEYE System</vt:lpstr>
      <vt:lpstr>DEEPEYE System</vt:lpstr>
      <vt:lpstr>DEEPEYE System</vt:lpstr>
      <vt:lpstr>DEEPEYE System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yuan C</dc:creator>
  <cp:lastModifiedBy>yuan C</cp:lastModifiedBy>
  <cp:revision>29</cp:revision>
  <dcterms:created xsi:type="dcterms:W3CDTF">2018-03-04T07:25:34Z</dcterms:created>
  <dcterms:modified xsi:type="dcterms:W3CDTF">2018-07-02T18:38:08Z</dcterms:modified>
</cp:coreProperties>
</file>