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60" r:id="rId8"/>
    <p:sldId id="274" r:id="rId9"/>
    <p:sldId id="261" r:id="rId10"/>
    <p:sldId id="262" r:id="rId11"/>
    <p:sldId id="270" r:id="rId12"/>
    <p:sldId id="271" r:id="rId13"/>
    <p:sldId id="272" r:id="rId14"/>
    <p:sldId id="273"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8"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1972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01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4864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929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625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2062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449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3459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354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941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9839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544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08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387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7779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6012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177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p4"/><Relationship Id="rId7" Type="http://schemas.openxmlformats.org/officeDocument/2006/relationships/image" Target="../media/image4.png"/><Relationship Id="rId2" Type="http://schemas.microsoft.com/office/2007/relationships/media" Target="../media/media1.mp4"/><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Evan Rihel</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6">
            <a:alphaModFix/>
          </a:blip>
          <a:stretch>
            <a:fillRect/>
          </a:stretch>
        </p:blipFill>
        <p:spPr>
          <a:xfrm>
            <a:off x="7440774" y="659854"/>
            <a:ext cx="2921424" cy="3786772"/>
          </a:xfrm>
          <a:prstGeom prst="rect">
            <a:avLst/>
          </a:prstGeom>
          <a:noFill/>
          <a:ln>
            <a:noFill/>
          </a:ln>
        </p:spPr>
      </p:pic>
      <p:pic>
        <p:nvPicPr>
          <p:cNvPr id="2" name="Video 1">
            <a:hlinkClick r:id="" action="ppaction://media"/>
            <a:extLst>
              <a:ext uri="{FF2B5EF4-FFF2-40B4-BE49-F238E27FC236}">
                <a16:creationId xmlns:a16="http://schemas.microsoft.com/office/drawing/2014/main" id="{6FE0BADE-062F-45AA-AC3F-32731E372780}"/>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9906000" y="5143500"/>
            <a:ext cx="2285999" cy="1714500"/>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867"/>
    </mc:Choice>
    <mc:Fallback>
      <p:transition spd="slow" advTm="108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600" dirty="0"/>
              <a:t>Test 3 </a:t>
            </a:r>
            <a:endParaRPr lang="en-US" dirty="0"/>
          </a:p>
          <a:p>
            <a:pPr marL="0" indent="0">
              <a:buNone/>
            </a:pPr>
            <a:r>
              <a:rPr lang="en-US" sz="2000" dirty="0"/>
              <a:t>DoesAddEntriesIncreaseCapacity</a:t>
            </a:r>
          </a:p>
          <a:p>
            <a:pPr marL="0" indent="0">
              <a:buNone/>
            </a:pPr>
            <a:endParaRPr lang="en-US" dirty="0"/>
          </a:p>
          <a:p>
            <a:pPr marL="0" lvl="0" indent="0" algn="l" rtl="0">
              <a:lnSpc>
                <a:spcPct val="90000"/>
              </a:lnSpc>
              <a:spcBef>
                <a:spcPts val="1000"/>
              </a:spcBef>
              <a:spcAft>
                <a:spcPts val="0"/>
              </a:spcAft>
              <a:buSzPts val="1800"/>
              <a:buNone/>
            </a:pPr>
            <a:endParaRPr lang="en-US" dirty="0"/>
          </a:p>
          <a:p>
            <a:pPr marL="0" indent="0">
              <a:buNone/>
            </a:pPr>
            <a:r>
              <a:rPr lang="en-US" sz="2400" dirty="0"/>
              <a:t>The Purpose of this test is to verify that a that the add_entries() method increases the capacity of the collection. </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FE41EC22-2F45-4831-AB6E-713F9DA95EBC}"/>
              </a:ext>
            </a:extLst>
          </p:cNvPr>
          <p:cNvPicPr>
            <a:picLocks noChangeAspect="1"/>
          </p:cNvPicPr>
          <p:nvPr/>
        </p:nvPicPr>
        <p:blipFill>
          <a:blip r:embed="rId5"/>
          <a:stretch>
            <a:fillRect/>
          </a:stretch>
        </p:blipFill>
        <p:spPr>
          <a:xfrm>
            <a:off x="5135713" y="2194560"/>
            <a:ext cx="6370487" cy="1477328"/>
          </a:xfrm>
          <a:prstGeom prst="rect">
            <a:avLst/>
          </a:prstGeom>
        </p:spPr>
      </p:pic>
    </p:spTree>
    <p:custDataLst>
      <p:tags r:id="rId1"/>
    </p:custDataLst>
    <p:extLst>
      <p:ext uri="{BB962C8B-B14F-4D97-AF65-F5344CB8AC3E}">
        <p14:creationId xmlns:p14="http://schemas.microsoft.com/office/powerpoint/2010/main" val="19391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600" dirty="0"/>
              <a:t>Test 4 </a:t>
            </a:r>
            <a:endParaRPr lang="en-US" dirty="0"/>
          </a:p>
          <a:p>
            <a:pPr marL="0" indent="0">
              <a:buNone/>
            </a:pPr>
            <a:r>
              <a:rPr lang="en-US" sz="2800" dirty="0"/>
              <a:t>IsMaxSizeEqualOrGreater</a:t>
            </a: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indent="0">
              <a:buNone/>
            </a:pPr>
            <a:r>
              <a:rPr lang="en-US" sz="2400" dirty="0"/>
              <a:t>The Purpose of this test is to verify that a that max size of the collection is greater than or equal to size for 0, 1, 5, 10 entries</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p:cNvPicPr>
            <a:picLocks noChangeAspect="1"/>
          </p:cNvPicPr>
          <p:nvPr/>
        </p:nvPicPr>
        <p:blipFill>
          <a:blip r:embed="rId5"/>
          <a:stretch>
            <a:fillRect/>
          </a:stretch>
        </p:blipFill>
        <p:spPr>
          <a:xfrm>
            <a:off x="5476875" y="2057373"/>
            <a:ext cx="6029325" cy="2028825"/>
          </a:xfrm>
          <a:prstGeom prst="rect">
            <a:avLst/>
          </a:prstGeom>
        </p:spPr>
      </p:pic>
    </p:spTree>
    <p:custDataLst>
      <p:tags r:id="rId1"/>
    </p:custDataLst>
    <p:extLst>
      <p:ext uri="{BB962C8B-B14F-4D97-AF65-F5344CB8AC3E}">
        <p14:creationId xmlns:p14="http://schemas.microsoft.com/office/powerpoint/2010/main" val="279504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800" dirty="0"/>
              <a:t>The DevOps Pipeline is a asset of practices that allow developers to securely build, test and deploy software. </a:t>
            </a:r>
          </a:p>
          <a:p>
            <a:pPr marL="685800" lvl="1" indent="-228600" algn="l" rtl="0">
              <a:lnSpc>
                <a:spcPct val="90000"/>
              </a:lnSpc>
              <a:spcBef>
                <a:spcPts val="0"/>
              </a:spcBef>
              <a:spcAft>
                <a:spcPts val="0"/>
              </a:spcAft>
              <a:buClr>
                <a:schemeClr val="lt1"/>
              </a:buClr>
              <a:buSzPts val="2000"/>
              <a:buChar char="•"/>
            </a:pPr>
            <a:endParaRPr lang="en-US" sz="2800" dirty="0"/>
          </a:p>
          <a:p>
            <a:pPr marL="685800" lvl="1" indent="-228600" algn="l" rtl="0">
              <a:lnSpc>
                <a:spcPct val="90000"/>
              </a:lnSpc>
              <a:spcBef>
                <a:spcPts val="0"/>
              </a:spcBef>
              <a:spcAft>
                <a:spcPts val="0"/>
              </a:spcAft>
              <a:buClr>
                <a:schemeClr val="lt1"/>
              </a:buClr>
              <a:buSzPts val="2000"/>
              <a:buChar char="•"/>
            </a:pPr>
            <a:r>
              <a:rPr lang="en-US" sz="2800" dirty="0"/>
              <a:t>Testing early and often in development is a good way to catch security errors from occurring throughout the process.</a:t>
            </a:r>
            <a:endParaRPr sz="2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000"/>
              <a:buChar char="•"/>
            </a:pPr>
            <a:r>
              <a:rPr lang="en-US" sz="3600" dirty="0"/>
              <a:t>When coding, there will always be security risks. No code is completely secure. Threats can come through means of User Input, accessing memory registers of secure information or even through laziness in maintaining a secure system. This policy should help to mitigate risk by promoting security at every level.</a:t>
            </a:r>
            <a:endParaRPr sz="36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330740" y="2194560"/>
            <a:ext cx="11175460" cy="4395191"/>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800" dirty="0"/>
              <a:t>New threats emerge often with new code being written and old exploits being discovered. Be educated and mindful of new coding practices to be aware of possible new exploits that could case a security breach.</a:t>
            </a:r>
          </a:p>
          <a:p>
            <a:pPr marL="1143000" lvl="2" indent="-228600" algn="l" rtl="0">
              <a:lnSpc>
                <a:spcPct val="90000"/>
              </a:lnSpc>
              <a:spcBef>
                <a:spcPts val="0"/>
              </a:spcBef>
              <a:spcAft>
                <a:spcPts val="0"/>
              </a:spcAft>
              <a:buClr>
                <a:schemeClr val="lt1"/>
              </a:buClr>
              <a:buSzPts val="1800"/>
              <a:buChar char="•"/>
            </a:pPr>
            <a:endParaRPr lang="en-US" sz="2800" dirty="0"/>
          </a:p>
          <a:p>
            <a:pPr marL="1143000" lvl="2" indent="-228600" algn="l" rtl="0">
              <a:lnSpc>
                <a:spcPct val="90000"/>
              </a:lnSpc>
              <a:spcBef>
                <a:spcPts val="0"/>
              </a:spcBef>
              <a:spcAft>
                <a:spcPts val="0"/>
              </a:spcAft>
              <a:buClr>
                <a:schemeClr val="lt1"/>
              </a:buClr>
              <a:buSzPts val="1800"/>
              <a:buChar char="•"/>
            </a:pPr>
            <a:r>
              <a:rPr lang="en-US" sz="2800" dirty="0"/>
              <a:t>Many security breaches occur due to poorly maintained Access control systems. Even the most secure systems can become vulnerable if authorization is not removed from someone who should not posses it. </a:t>
            </a:r>
            <a:endParaRPr sz="28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3600" dirty="0"/>
              <a:t>In Conclusion, we demonstrate a high priority for secure coding using the principals and standards highlighted above. Security shouldn’t be a final addition before releasing a program. It should be thought of and implemented throughout the development process to ensure the most secure programs.</a:t>
            </a:r>
            <a:endParaRPr sz="36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Software Engineering Institute. (</a:t>
            </a:r>
            <a:r>
              <a:rPr lang="en-US" dirty="0" err="1"/>
              <a:t>n.d.</a:t>
            </a:r>
            <a:r>
              <a:rPr lang="en-US" dirty="0"/>
              <a:t>). Retrieved February 2022, from https://www.sei.cmu.edu/ </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will give an overview of the methods that we will use to ensure that we are using safe and secure practices and ensure secure coding.</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Coding comes with levels of vulnerability to threats. To ensure secure Coding, Here is a table to display the Threat/Priority levels.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311692270"/>
              </p:ext>
            </p:extLst>
          </p:nvPr>
        </p:nvGraphicFramePr>
        <p:xfrm>
          <a:off x="3248849" y="1834931"/>
          <a:ext cx="7835225" cy="4754820"/>
        </p:xfrm>
        <a:graphic>
          <a:graphicData uri="http://schemas.openxmlformats.org/drawingml/2006/table">
            <a:tbl>
              <a:tblPr firstRow="1" firstCol="1">
                <a:noFill/>
                <a:tableStyleId>{802198C4-3087-4945-87E3-76CBB3509B7E}</a:tableStyleId>
              </a:tblPr>
              <a:tblGrid>
                <a:gridCol w="4007113">
                  <a:extLst>
                    <a:ext uri="{9D8B030D-6E8A-4147-A177-3AD203B41FA5}">
                      <a16:colId xmlns:a16="http://schemas.microsoft.com/office/drawing/2014/main" val="20000"/>
                    </a:ext>
                  </a:extLst>
                </a:gridCol>
                <a:gridCol w="3828112">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 is Likely to Occur</a:t>
                      </a:r>
                      <a:r>
                        <a:rPr lang="en-US" sz="3600" u="none" strike="noStrike" cap="none" baseline="0" dirty="0">
                          <a:solidFill>
                            <a:srgbClr val="FFD966"/>
                          </a:solidFill>
                        </a:rPr>
                        <a:t> </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Priority with 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Priority with Low</a:t>
                      </a:r>
                      <a:r>
                        <a:rPr lang="en-US" sz="3600" u="none" strike="noStrike" cap="none" baseline="0" dirty="0">
                          <a:solidFill>
                            <a:srgbClr val="FFD966"/>
                          </a:solidFill>
                        </a:rPr>
                        <a:t> </a:t>
                      </a:r>
                      <a:r>
                        <a:rPr lang="en-US" sz="3600" u="none" strike="noStrike" cap="none" dirty="0">
                          <a:solidFill>
                            <a:srgbClr val="FFD966"/>
                          </a:solidFill>
                        </a:rPr>
                        <a:t>Relevancy</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 is Unlikely</a:t>
                      </a:r>
                      <a:r>
                        <a:rPr lang="en-US" sz="3600" u="none" strike="noStrike" cap="none" baseline="0" dirty="0">
                          <a:solidFill>
                            <a:srgbClr val="FFD966"/>
                          </a:solidFill>
                        </a:rPr>
                        <a:t> to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75" name="Google Shape;175;p6"/>
          <p:cNvSpPr txBox="1">
            <a:spLocks noGrp="1"/>
          </p:cNvSpPr>
          <p:nvPr>
            <p:ph type="body" idx="1"/>
          </p:nvPr>
        </p:nvSpPr>
        <p:spPr>
          <a:xfrm>
            <a:off x="350197" y="2463487"/>
            <a:ext cx="11620478" cy="4024125"/>
          </a:xfrm>
          <a:prstGeom prst="rect">
            <a:avLst/>
          </a:prstGeom>
          <a:noFill/>
          <a:ln>
            <a:noFill/>
          </a:ln>
        </p:spPr>
        <p:txBody>
          <a:bodyPr spcFirstLastPara="1" wrap="square" lIns="91425" tIns="45700" rIns="91425" bIns="45700" anchor="t" anchorCtr="0">
            <a:normAutofit/>
          </a:bodyPr>
          <a:lstStyle/>
          <a:p>
            <a:pPr lvl="0" indent="-457200">
              <a:spcBef>
                <a:spcPts val="0"/>
              </a:spcBef>
              <a:buSzPts val="2200"/>
              <a:buFont typeface="+mj-lt"/>
              <a:buAutoNum type="arabicPeriod"/>
            </a:pPr>
            <a:r>
              <a:rPr lang="en-US" sz="2800" dirty="0"/>
              <a:t>Validate Input Data</a:t>
            </a:r>
          </a:p>
          <a:p>
            <a:pPr lvl="0" indent="-457200">
              <a:spcBef>
                <a:spcPts val="0"/>
              </a:spcBef>
              <a:buSzPts val="2200"/>
              <a:buFont typeface="+mj-lt"/>
              <a:buAutoNum type="arabicPeriod"/>
            </a:pPr>
            <a:r>
              <a:rPr lang="en-US" sz="2800" dirty="0"/>
              <a:t>Heed Compiler Warnings</a:t>
            </a:r>
          </a:p>
          <a:p>
            <a:pPr indent="-457200">
              <a:spcBef>
                <a:spcPts val="0"/>
              </a:spcBef>
              <a:buSzPts val="2200"/>
              <a:buFont typeface="+mj-lt"/>
              <a:buAutoNum type="arabicPeriod"/>
            </a:pPr>
            <a:r>
              <a:rPr lang="en-US" sz="2800" dirty="0"/>
              <a:t>Architect and design for security policies</a:t>
            </a:r>
          </a:p>
          <a:p>
            <a:pPr indent="-457200">
              <a:spcBef>
                <a:spcPts val="0"/>
              </a:spcBef>
              <a:buSzPts val="2200"/>
              <a:buFont typeface="+mj-lt"/>
              <a:buAutoNum type="arabicPeriod"/>
            </a:pPr>
            <a:r>
              <a:rPr lang="en-US" sz="2800" dirty="0"/>
              <a:t>Keep it simple</a:t>
            </a:r>
          </a:p>
          <a:p>
            <a:pPr indent="-457200">
              <a:spcBef>
                <a:spcPts val="0"/>
              </a:spcBef>
              <a:buSzPts val="2200"/>
              <a:buFont typeface="+mj-lt"/>
              <a:buAutoNum type="arabicPeriod"/>
            </a:pPr>
            <a:r>
              <a:rPr lang="en-US" sz="2800" dirty="0"/>
              <a:t>Default deny</a:t>
            </a:r>
          </a:p>
          <a:p>
            <a:pPr indent="-457200">
              <a:spcBef>
                <a:spcPts val="0"/>
              </a:spcBef>
              <a:buSzPts val="2200"/>
              <a:buFont typeface="+mj-lt"/>
              <a:buAutoNum type="arabicPeriod"/>
            </a:pPr>
            <a:r>
              <a:rPr lang="en-US" sz="2800" dirty="0"/>
              <a:t>Adhere to the principle of least privilege</a:t>
            </a:r>
          </a:p>
          <a:p>
            <a:pPr indent="-457200">
              <a:spcBef>
                <a:spcPts val="0"/>
              </a:spcBef>
              <a:buSzPts val="2200"/>
              <a:buFont typeface="+mj-lt"/>
              <a:buAutoNum type="arabicPeriod"/>
            </a:pPr>
            <a:r>
              <a:rPr lang="en-US" sz="2800" dirty="0"/>
              <a:t>Sanitize data sent to other systems</a:t>
            </a:r>
          </a:p>
          <a:p>
            <a:pPr indent="-457200">
              <a:spcBef>
                <a:spcPts val="0"/>
              </a:spcBef>
              <a:buSzPts val="2200"/>
              <a:buFont typeface="+mj-lt"/>
              <a:buAutoNum type="arabicPeriod"/>
            </a:pPr>
            <a:r>
              <a:rPr lang="en-US" sz="2800" dirty="0"/>
              <a:t>Practice defense in depth</a:t>
            </a:r>
          </a:p>
          <a:p>
            <a:pPr indent="-457200">
              <a:spcBef>
                <a:spcPts val="0"/>
              </a:spcBef>
              <a:buSzPts val="2200"/>
              <a:buFont typeface="+mj-lt"/>
              <a:buAutoNum type="arabicPeriod"/>
            </a:pPr>
            <a:r>
              <a:rPr lang="en-US" sz="2800" dirty="0"/>
              <a:t>Use effective quality assurance techniques</a:t>
            </a:r>
          </a:p>
          <a:p>
            <a:pPr indent="-457200">
              <a:spcBef>
                <a:spcPts val="0"/>
              </a:spcBef>
              <a:buSzPts val="2200"/>
              <a:buFont typeface="+mj-lt"/>
              <a:buAutoNum type="arabicPeriod"/>
            </a:pPr>
            <a:r>
              <a:rPr lang="en-US" sz="2800" dirty="0"/>
              <a:t>Adopt a secure coding standard</a:t>
            </a:r>
            <a:endParaRPr lang="en-US" sz="32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350197" y="2463487"/>
            <a:ext cx="11620478" cy="4024125"/>
          </a:xfrm>
          <a:prstGeom prst="rect">
            <a:avLst/>
          </a:prstGeom>
          <a:noFill/>
          <a:ln>
            <a:noFill/>
          </a:ln>
        </p:spPr>
        <p:txBody>
          <a:bodyPr spcFirstLastPara="1" wrap="square" lIns="91425" tIns="45700" rIns="91425" bIns="45700" anchor="t" anchorCtr="0">
            <a:normAutofit/>
          </a:bodyPr>
          <a:lstStyle/>
          <a:p>
            <a:pPr lvl="0" indent="-457200">
              <a:spcBef>
                <a:spcPts val="0"/>
              </a:spcBef>
              <a:buSzPts val="2200"/>
              <a:buFont typeface="+mj-lt"/>
              <a:buAutoNum type="arabicPeriod"/>
            </a:pPr>
            <a:r>
              <a:rPr lang="en-US" sz="2400" dirty="0"/>
              <a:t>Do not cast to an out-of-range enumeration value</a:t>
            </a:r>
          </a:p>
          <a:p>
            <a:pPr lvl="0" indent="-457200">
              <a:spcBef>
                <a:spcPts val="0"/>
              </a:spcBef>
              <a:buSzPts val="2200"/>
              <a:buFont typeface="+mj-lt"/>
              <a:buAutoNum type="arabicPeriod"/>
            </a:pPr>
            <a:r>
              <a:rPr lang="en-US" sz="2400" dirty="0"/>
              <a:t>Guarantee that container indices and iterators are within the valid range</a:t>
            </a:r>
          </a:p>
          <a:p>
            <a:pPr lvl="0" indent="-457200">
              <a:spcBef>
                <a:spcPts val="0"/>
              </a:spcBef>
              <a:buSzPts val="2200"/>
              <a:buFont typeface="+mj-lt"/>
              <a:buAutoNum type="arabicPeriod"/>
            </a:pPr>
            <a:r>
              <a:rPr lang="en-US" sz="2400" dirty="0"/>
              <a:t>Do not attempt to create a std::string from a null pointer</a:t>
            </a:r>
          </a:p>
          <a:p>
            <a:pPr indent="-457200">
              <a:spcBef>
                <a:spcPts val="0"/>
              </a:spcBef>
              <a:buSzPts val="2200"/>
              <a:buFont typeface="+mj-lt"/>
              <a:buAutoNum type="arabicPeriod"/>
            </a:pPr>
            <a:r>
              <a:rPr lang="en-US" sz="2400" dirty="0"/>
              <a:t>Avoid using default operator new for over-aligned types</a:t>
            </a:r>
          </a:p>
          <a:p>
            <a:pPr lvl="0" indent="-457200">
              <a:spcBef>
                <a:spcPts val="0"/>
              </a:spcBef>
              <a:buSzPts val="2200"/>
              <a:buFont typeface="+mj-lt"/>
              <a:buAutoNum type="arabicPeriod"/>
            </a:pPr>
            <a:r>
              <a:rPr lang="en-US" sz="2400" dirty="0"/>
              <a:t>Properly deallocate dynamically allocated resources</a:t>
            </a:r>
          </a:p>
          <a:p>
            <a:pPr lvl="0" indent="-457200">
              <a:spcBef>
                <a:spcPts val="0"/>
              </a:spcBef>
              <a:buSzPts val="2200"/>
              <a:buFont typeface="+mj-lt"/>
              <a:buAutoNum type="arabicPeriod"/>
            </a:pPr>
            <a:r>
              <a:rPr lang="en-US" sz="2400" dirty="0"/>
              <a:t>Incorporate diagnostic tests using assertions</a:t>
            </a:r>
          </a:p>
          <a:p>
            <a:pPr lvl="0" indent="-457200">
              <a:spcBef>
                <a:spcPts val="0"/>
              </a:spcBef>
              <a:buSzPts val="2200"/>
              <a:buFont typeface="+mj-lt"/>
              <a:buAutoNum type="arabicPeriod"/>
            </a:pPr>
            <a:r>
              <a:rPr lang="en-US" sz="2400" dirty="0"/>
              <a:t>Handle all exceptions</a:t>
            </a:r>
          </a:p>
          <a:p>
            <a:pPr lvl="0" indent="-457200">
              <a:spcBef>
                <a:spcPts val="0"/>
              </a:spcBef>
              <a:buSzPts val="2200"/>
              <a:buFont typeface="+mj-lt"/>
              <a:buAutoNum type="arabicPeriod"/>
            </a:pPr>
            <a:r>
              <a:rPr lang="en-US" sz="2400" dirty="0"/>
              <a:t>Use valid iterator ranges</a:t>
            </a:r>
          </a:p>
          <a:p>
            <a:pPr lvl="0" indent="-457200">
              <a:spcBef>
                <a:spcPts val="0"/>
              </a:spcBef>
              <a:buSzPts val="2200"/>
              <a:buFont typeface="+mj-lt"/>
              <a:buAutoNum type="arabicPeriod"/>
            </a:pPr>
            <a:r>
              <a:rPr lang="en-US" sz="2400" dirty="0"/>
              <a:t>Detect and handle memory allocation errors</a:t>
            </a:r>
          </a:p>
          <a:p>
            <a:pPr lvl="0" indent="-457200">
              <a:spcBef>
                <a:spcPts val="0"/>
              </a:spcBef>
              <a:buSzPts val="2200"/>
              <a:buFont typeface="+mj-lt"/>
              <a:buAutoNum type="arabicPeriod"/>
            </a:pPr>
            <a:r>
              <a:rPr lang="en-US" sz="2400" dirty="0"/>
              <a:t>Do not attempt to create a std::string from a null pointer</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88611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spcBef>
                <a:spcPts val="0"/>
              </a:spcBef>
              <a:buSzPts val="2000"/>
              <a:buNone/>
            </a:pPr>
            <a:r>
              <a:rPr lang="en-US" sz="2400" b="1" dirty="0"/>
              <a:t>Encryption at Rest</a:t>
            </a:r>
          </a:p>
          <a:p>
            <a:pPr marL="228600" lvl="0" indent="-228600">
              <a:spcBef>
                <a:spcPts val="0"/>
              </a:spcBef>
              <a:buSzPts val="2000"/>
            </a:pPr>
            <a:r>
              <a:rPr lang="en-US" sz="2000" dirty="0"/>
              <a:t>Encryption at Rest is to keep the attacker from accessing unencrypted data. This is done by keeping data encrypted when it is not in use. Then even if the attacker gains access, they must first decrypt the files.</a:t>
            </a:r>
          </a:p>
          <a:p>
            <a:pPr marL="228600" lvl="0" indent="-228600">
              <a:spcBef>
                <a:spcPts val="0"/>
              </a:spcBef>
              <a:buSzPts val="2000"/>
            </a:pPr>
            <a:endParaRPr lang="en-US" sz="2000" dirty="0"/>
          </a:p>
          <a:p>
            <a:pPr marL="0" lvl="0" indent="0">
              <a:spcBef>
                <a:spcPts val="0"/>
              </a:spcBef>
              <a:buSzPts val="2000"/>
              <a:buNone/>
            </a:pPr>
            <a:r>
              <a:rPr lang="en-US" sz="2400" b="1" dirty="0"/>
              <a:t>Encryption in Flight</a:t>
            </a:r>
          </a:p>
          <a:p>
            <a:pPr marL="228600" lvl="0" indent="-228600">
              <a:spcBef>
                <a:spcPts val="0"/>
              </a:spcBef>
              <a:buSzPts val="2000"/>
            </a:pPr>
            <a:r>
              <a:rPr lang="en-US" sz="2000" dirty="0"/>
              <a:t>Encryption in Flight is the practice of encrypting data while it’s being transmitted. So if the data is intercepted, it must be decrypted first. This data is then decrypted by the proper receiver with their keys. </a:t>
            </a:r>
            <a:endParaRPr lang="en-US" sz="2000" b="1" dirty="0"/>
          </a:p>
          <a:p>
            <a:pPr marL="228600" lvl="0" indent="-228600">
              <a:spcBef>
                <a:spcPts val="0"/>
              </a:spcBef>
              <a:buSzPts val="2000"/>
            </a:pPr>
            <a:endParaRPr lang="en-US" sz="2000" b="1" dirty="0"/>
          </a:p>
          <a:p>
            <a:pPr marL="0" lvl="0" indent="0">
              <a:spcBef>
                <a:spcPts val="0"/>
              </a:spcBef>
              <a:buSzPts val="2000"/>
              <a:buNone/>
            </a:pPr>
            <a:r>
              <a:rPr lang="en-US" sz="2400" b="1" dirty="0"/>
              <a:t>Encryption in use</a:t>
            </a:r>
          </a:p>
          <a:p>
            <a:pPr marL="228600" lvl="0" indent="-228600">
              <a:spcBef>
                <a:spcPts val="0"/>
              </a:spcBef>
              <a:buSzPts val="2000"/>
            </a:pPr>
            <a:r>
              <a:rPr lang="en-US" sz="2000" dirty="0"/>
              <a:t>Encrypted in use is data that remains encrypted while it is being used so that the keys never become available to be stolen</a:t>
            </a:r>
            <a:endParaRPr sz="2000" b="1"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spcBef>
                <a:spcPts val="0"/>
              </a:spcBef>
              <a:buSzPts val="2400"/>
              <a:buNone/>
            </a:pPr>
            <a:r>
              <a:rPr lang="en-US" sz="2400" b="1" dirty="0"/>
              <a:t>Authentication</a:t>
            </a:r>
          </a:p>
          <a:p>
            <a:pPr marL="228600" lvl="0" indent="-228600">
              <a:spcBef>
                <a:spcPts val="0"/>
              </a:spcBef>
              <a:buSzPts val="2400"/>
            </a:pPr>
            <a:r>
              <a:rPr lang="en-US" sz="2000" dirty="0"/>
              <a:t>Authentication is the allowance of access to files that are normally restricted. This is normally granted with a username and password.</a:t>
            </a:r>
          </a:p>
          <a:p>
            <a:pPr marL="228600" lvl="0" indent="-228600">
              <a:spcBef>
                <a:spcPts val="0"/>
              </a:spcBef>
              <a:buSzPts val="2400"/>
            </a:pPr>
            <a:endParaRPr lang="en-US" sz="2000" dirty="0"/>
          </a:p>
          <a:p>
            <a:pPr marL="0" lvl="0" indent="0">
              <a:spcBef>
                <a:spcPts val="0"/>
              </a:spcBef>
              <a:buSzPts val="2400"/>
              <a:buNone/>
            </a:pPr>
            <a:r>
              <a:rPr lang="en-US" sz="2400" b="1" dirty="0"/>
              <a:t>Authorization</a:t>
            </a:r>
          </a:p>
          <a:p>
            <a:pPr marL="228600" lvl="0" indent="-228600">
              <a:spcBef>
                <a:spcPts val="0"/>
              </a:spcBef>
              <a:buSzPts val="2400"/>
            </a:pPr>
            <a:r>
              <a:rPr lang="en-US" sz="2000" dirty="0"/>
              <a:t>Authorization is the use of allowing access to a higher level of files to already Authenticated users.</a:t>
            </a:r>
          </a:p>
          <a:p>
            <a:pPr marL="228600" lvl="0" indent="-228600">
              <a:spcBef>
                <a:spcPts val="0"/>
              </a:spcBef>
              <a:buSzPts val="2400"/>
            </a:pPr>
            <a:endParaRPr lang="en-US" sz="2000" b="1" dirty="0"/>
          </a:p>
          <a:p>
            <a:pPr marL="0" lvl="0" indent="0">
              <a:spcBef>
                <a:spcPts val="0"/>
              </a:spcBef>
              <a:buSzPts val="2400"/>
              <a:buNone/>
            </a:pPr>
            <a:r>
              <a:rPr lang="en-US" sz="2400" b="1" dirty="0"/>
              <a:t>Accounting</a:t>
            </a:r>
          </a:p>
          <a:p>
            <a:pPr marL="342900">
              <a:spcBef>
                <a:spcPts val="0"/>
              </a:spcBef>
              <a:buSzPts val="2400"/>
            </a:pPr>
            <a:r>
              <a:rPr lang="en-US" sz="2000" dirty="0"/>
              <a:t>Accounting is the process of monitoring users and their activity on their Authorization levels as well as removing or De-Authorizing users who lose access, so it does not cause a security breach.</a:t>
            </a:r>
            <a:endParaRPr sz="2000" b="1"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600" dirty="0"/>
              <a:t>Test 1 </a:t>
            </a:r>
            <a:endParaRPr lang="en-US" dirty="0"/>
          </a:p>
          <a:p>
            <a:pPr marL="0" lvl="0" indent="0" algn="l" rtl="0">
              <a:lnSpc>
                <a:spcPct val="90000"/>
              </a:lnSpc>
              <a:spcBef>
                <a:spcPts val="1000"/>
              </a:spcBef>
              <a:spcAft>
                <a:spcPts val="0"/>
              </a:spcAft>
              <a:buSzPts val="1800"/>
              <a:buNone/>
            </a:pPr>
            <a:r>
              <a:rPr lang="en-US" sz="2800" dirty="0"/>
              <a:t>CanAddToEmptyVector</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The Purpose of this test is to verify that a vector object can be have element’s added to it properly.</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p:cNvPicPr>
            <a:picLocks noChangeAspect="1"/>
          </p:cNvPicPr>
          <p:nvPr/>
        </p:nvPicPr>
        <p:blipFill>
          <a:blip r:embed="rId5"/>
          <a:stretch>
            <a:fillRect/>
          </a:stretch>
        </p:blipFill>
        <p:spPr>
          <a:xfrm>
            <a:off x="5257800" y="2194560"/>
            <a:ext cx="6248400" cy="2228850"/>
          </a:xfrm>
          <a:prstGeom prst="rect">
            <a:avLst/>
          </a:prstGeom>
        </p:spPr>
      </p:pic>
    </p:spTree>
    <p:custDataLst>
      <p:tags r:id="rId1"/>
    </p:custDataLst>
    <p:extLst>
      <p:ext uri="{BB962C8B-B14F-4D97-AF65-F5344CB8AC3E}">
        <p14:creationId xmlns:p14="http://schemas.microsoft.com/office/powerpoint/2010/main" val="37136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600" dirty="0"/>
              <a:t>Test 2 </a:t>
            </a:r>
            <a:endParaRPr lang="en-US" dirty="0"/>
          </a:p>
          <a:p>
            <a:pPr marL="0" indent="0">
              <a:buNone/>
            </a:pPr>
            <a:r>
              <a:rPr lang="en-US" sz="2800" dirty="0"/>
              <a:t>IsMaxSizeEqualOrGreater</a:t>
            </a: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indent="0">
              <a:buNone/>
            </a:pPr>
            <a:r>
              <a:rPr lang="en-US" sz="2400" dirty="0"/>
              <a:t>The Purpose of this test is to verify that a that max size of the collection is greater than or equal to size for 0, 1, 5, 10 entries</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p:cNvPicPr>
            <a:picLocks noChangeAspect="1"/>
          </p:cNvPicPr>
          <p:nvPr/>
        </p:nvPicPr>
        <p:blipFill>
          <a:blip r:embed="rId5"/>
          <a:stretch>
            <a:fillRect/>
          </a:stretch>
        </p:blipFill>
        <p:spPr>
          <a:xfrm>
            <a:off x="5476875" y="2057373"/>
            <a:ext cx="6029325" cy="2028825"/>
          </a:xfrm>
          <a:prstGeom prst="rect">
            <a:avLst/>
          </a:prstGeom>
        </p:spPr>
      </p:pic>
    </p:spTree>
    <p:custDataLst>
      <p:tags r:id="rId1"/>
    </p:custDataLst>
    <p:extLst>
      <p:ext uri="{BB962C8B-B14F-4D97-AF65-F5344CB8AC3E}">
        <p14:creationId xmlns:p14="http://schemas.microsoft.com/office/powerpoint/2010/main" val="3183475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2769</TotalTime>
  <Words>789</Words>
  <Application>Microsoft Office PowerPoint</Application>
  <PresentationFormat>Widescreen</PresentationFormat>
  <Paragraphs>95</Paragraphs>
  <Slides>17</Slides>
  <Notes>17</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Evan R</cp:lastModifiedBy>
  <cp:revision>12</cp:revision>
  <dcterms:created xsi:type="dcterms:W3CDTF">2020-08-19T17:59:24Z</dcterms:created>
  <dcterms:modified xsi:type="dcterms:W3CDTF">2022-02-28T02:08:08Z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