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8" r:id="rId3"/>
    <p:sldId id="259" r:id="rId4"/>
    <p:sldId id="260" r:id="rId5"/>
    <p:sldId id="261" r:id="rId6"/>
    <p:sldId id="265" r:id="rId7"/>
    <p:sldId id="266"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55832E-2641-1224-30C3-B3C19603D415}" name="Erik Hernandez" initials="EH" userId="S::erihernandez@my365.bellevue.edu::f9a7d3b7-a9f9-48ad-8e51-239a07acf454" providerId="AD"/>
  <p188:author id="{E932BCB7-4119-B9E7-7760-81679740448B}" name="Somsak Bounchareune" initials="SB" userId="S::sbounchareune@my365.bellevue.edu::215ce468-61ec-491c-822e-185ab0d2616d" providerId="AD"/>
  <p188:author id="{A2EF6DEE-E986-8E2A-6964-7B179E5D924A}" name="Adriana Rodriguez" initials="AR" userId="S::adrrodriguez@my365.bellevue.edu::6eaacad4-9c8d-4f56-af19-29239632049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05C19-2600-6AC3-1C30-607886B3385F}" v="32" dt="2023-12-11T02:34:56.053"/>
    <p1510:client id="{065B3608-0FC6-A5AD-9201-CC4EF8252D63}" v="1476" dt="2023-12-09T23:07:09.845"/>
    <p1510:client id="{1418DF43-25C1-43F7-4B42-4D70FAA84B26}" v="2" dt="2023-12-10T00:25:30.988"/>
    <p1510:client id="{2EC4102C-6925-799A-626B-D5855FE3B465}" v="97" dt="2023-12-10T05:11:46.039"/>
    <p1510:client id="{2EF7C340-0F39-2992-015D-19E1DC36A71E}" v="2" dt="2023-12-11T01:39:21.618"/>
    <p1510:client id="{2FFF3E23-CAE8-96F1-4F18-FAFA8FE45139}" v="6" dt="2023-12-10T20:10:38.672"/>
    <p1510:client id="{458EF061-C951-B16D-F216-CD3F7B4932D6}" v="1" dt="2023-12-11T01:51:29.581"/>
    <p1510:client id="{459C6E49-50B9-CED6-FBFE-88131DF5C59C}" v="46" dt="2023-12-11T02:15:57.453"/>
    <p1510:client id="{46402FB1-19E1-FD8B-FBDA-EB430DC0B879}" v="1" dt="2023-12-11T01:03:38.352"/>
    <p1510:client id="{58E8C54A-9864-192D-3C35-7C8159F2EF90}" v="3" dt="2023-12-11T01:47:22.510"/>
    <p1510:client id="{59A04D71-237C-02E9-9BD4-DE549BA0FDA2}" v="11" dt="2023-12-11T02:35:43.766"/>
    <p1510:client id="{640645F7-83C2-6760-EBDF-73B878A32B60}" v="9" dt="2023-12-17T20:44:07.558"/>
    <p1510:client id="{6B9159B9-11A6-45DC-9824-15CB70F41F46}" v="230" dt="2023-12-09T01:52:06.260"/>
    <p1510:client id="{744BFA14-2183-CB04-2E63-A23CDC52EF00}" v="5" dt="2023-12-09T23:57:15.597"/>
    <p1510:client id="{76C5B2EB-F8A5-DCCD-28EF-BE8E66A4E59D}" v="165" dt="2023-12-12T02:06:10.915"/>
    <p1510:client id="{BC177EA3-F32B-221E-114F-30C2E3ADB8D5}" v="14" dt="2023-12-16T05:19:26.333"/>
    <p1510:client id="{C9144AF4-96B2-CAAE-3195-3D83E6A00A97}" v="8" dt="2023-12-13T03:05:20.807"/>
    <p1510:client id="{E40B0CB3-554C-3C9B-1DB7-0579384E8BCD}" v="290" dt="2023-12-11T01:37:54.527"/>
    <p1510:client id="{EEA3CA01-8311-4B0A-B493-71AAB2A309C4}" v="1" dt="2023-12-11T17:08:05.657"/>
    <p1510:client id="{F6BE7F2D-E608-561B-A331-D233D4A0C707}" v="34" dt="2023-12-17T05:42:43.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36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5122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9634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19851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22213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80730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30406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3126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319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7246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9522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6014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3678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416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2929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85881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374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12/17/2023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27765304"/>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2EFDBB7-3534-DD08-ACB1-B8D22BF284D1}"/>
              </a:ext>
            </a:extLst>
          </p:cNvPr>
          <p:cNvSpPr>
            <a:spLocks noGrp="1"/>
          </p:cNvSpPr>
          <p:nvPr>
            <p:ph type="subTitle" idx="1"/>
          </p:nvPr>
        </p:nvSpPr>
        <p:spPr>
          <a:xfrm>
            <a:off x="5115456" y="3843867"/>
            <a:ext cx="6167930" cy="1947333"/>
          </a:xfrm>
        </p:spPr>
        <p:txBody>
          <a:bodyPr vert="horz" lIns="91440" tIns="45720" rIns="91440" bIns="45720" rtlCol="0">
            <a:normAutofit/>
          </a:bodyPr>
          <a:lstStyle/>
          <a:p>
            <a:r>
              <a:rPr lang="en-US" b="1">
                <a:solidFill>
                  <a:schemeClr val="tx1"/>
                </a:solidFill>
                <a:cs typeface="Calibri"/>
              </a:rPr>
              <a:t>DELTA TEAM</a:t>
            </a:r>
            <a:endParaRPr lang="en-US">
              <a:solidFill>
                <a:schemeClr val="tx1"/>
              </a:solidFill>
              <a:ea typeface="Calibri"/>
              <a:cs typeface="Calibri"/>
            </a:endParaRPr>
          </a:p>
          <a:p>
            <a:r>
              <a:rPr lang="en-US" b="1">
                <a:solidFill>
                  <a:schemeClr val="tx1"/>
                </a:solidFill>
                <a:cs typeface="Calibri" panose="020F0502020204030204"/>
              </a:rPr>
              <a:t>12/16/2023</a:t>
            </a:r>
          </a:p>
        </p:txBody>
      </p:sp>
      <p:grpSp>
        <p:nvGrpSpPr>
          <p:cNvPr id="20" name="Group 19">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2" name="Picture 1" descr="A hand holding a plant&#10;&#10;Description automatically generated">
            <a:extLst>
              <a:ext uri="{FF2B5EF4-FFF2-40B4-BE49-F238E27FC236}">
                <a16:creationId xmlns:a16="http://schemas.microsoft.com/office/drawing/2014/main" id="{077E65B7-2EB6-7156-643D-536AC69DF4CE}"/>
              </a:ext>
            </a:extLst>
          </p:cNvPr>
          <p:cNvPicPr>
            <a:picLocks noChangeAspect="1"/>
          </p:cNvPicPr>
          <p:nvPr/>
        </p:nvPicPr>
        <p:blipFill>
          <a:blip r:embed="rId2"/>
          <a:stretch>
            <a:fillRect/>
          </a:stretch>
        </p:blipFill>
        <p:spPr>
          <a:xfrm>
            <a:off x="0" y="5171"/>
            <a:ext cx="4572000" cy="6847658"/>
          </a:xfrm>
          <a:prstGeom prst="rect">
            <a:avLst/>
          </a:prstGeom>
        </p:spPr>
      </p:pic>
      <p:pic>
        <p:nvPicPr>
          <p:cNvPr id="5" name="Picture 4" descr="Stacks of coins on a table&#10;&#10;Description automatically generated">
            <a:extLst>
              <a:ext uri="{FF2B5EF4-FFF2-40B4-BE49-F238E27FC236}">
                <a16:creationId xmlns:a16="http://schemas.microsoft.com/office/drawing/2014/main" id="{F77C9E36-2C07-9A0E-54AB-B0C3158CA257}"/>
              </a:ext>
            </a:extLst>
          </p:cNvPr>
          <p:cNvPicPr>
            <a:picLocks noChangeAspect="1"/>
          </p:cNvPicPr>
          <p:nvPr/>
        </p:nvPicPr>
        <p:blipFill>
          <a:blip r:embed="rId3"/>
          <a:stretch>
            <a:fillRect/>
          </a:stretch>
        </p:blipFill>
        <p:spPr>
          <a:xfrm>
            <a:off x="174171" y="1901415"/>
            <a:ext cx="4223656" cy="355591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AC6AE-56E0-167D-8210-078754E5E877}"/>
              </a:ext>
            </a:extLst>
          </p:cNvPr>
          <p:cNvSpPr>
            <a:spLocks noGrp="1"/>
          </p:cNvSpPr>
          <p:nvPr>
            <p:ph type="title"/>
          </p:nvPr>
        </p:nvSpPr>
        <p:spPr>
          <a:xfrm>
            <a:off x="684212" y="685799"/>
            <a:ext cx="3747111" cy="4892040"/>
          </a:xfrm>
        </p:spPr>
        <p:txBody>
          <a:bodyPr>
            <a:normAutofit/>
          </a:bodyPr>
          <a:lstStyle/>
          <a:p>
            <a:pPr algn="r"/>
            <a:r>
              <a:rPr lang="en-US" b="1" u="sng">
                <a:ea typeface="Calibri Light"/>
                <a:cs typeface="Calibri Light"/>
              </a:rPr>
              <a:t>DELTA Team Introduction</a:t>
            </a:r>
          </a:p>
        </p:txBody>
      </p:sp>
      <p:cxnSp>
        <p:nvCxnSpPr>
          <p:cNvPr id="21" name="Straight Connector 20">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1EA846-91A5-7F5B-85A3-DE622CF92AB0}"/>
              </a:ext>
            </a:extLst>
          </p:cNvPr>
          <p:cNvSpPr>
            <a:spLocks noGrp="1"/>
          </p:cNvSpPr>
          <p:nvPr>
            <p:ph idx="1"/>
          </p:nvPr>
        </p:nvSpPr>
        <p:spPr>
          <a:xfrm>
            <a:off x="4979962" y="685799"/>
            <a:ext cx="6288260" cy="4892040"/>
          </a:xfrm>
        </p:spPr>
        <p:txBody>
          <a:bodyPr vert="horz" lIns="91440" tIns="45720" rIns="91440" bIns="45720" rtlCol="0">
            <a:normAutofit/>
          </a:bodyPr>
          <a:lstStyle/>
          <a:p>
            <a:r>
              <a:rPr lang="en-US">
                <a:solidFill>
                  <a:schemeClr val="tx1"/>
                </a:solidFill>
                <a:ea typeface="Calibri"/>
                <a:cs typeface="Calibri"/>
              </a:rPr>
              <a:t>Adriana Rodriguez</a:t>
            </a:r>
          </a:p>
          <a:p>
            <a:r>
              <a:rPr lang="en-US">
                <a:solidFill>
                  <a:schemeClr val="tx1"/>
                </a:solidFill>
                <a:ea typeface="Calibri"/>
                <a:cs typeface="Calibri"/>
              </a:rPr>
              <a:t>Erik Hernandez</a:t>
            </a:r>
          </a:p>
          <a:p>
            <a:r>
              <a:rPr lang="en-US">
                <a:solidFill>
                  <a:schemeClr val="tx1"/>
                </a:solidFill>
                <a:ea typeface="Calibri"/>
                <a:cs typeface="Calibri"/>
              </a:rPr>
              <a:t>Somsak </a:t>
            </a:r>
            <a:r>
              <a:rPr lang="en-US">
                <a:solidFill>
                  <a:schemeClr val="tx1"/>
                </a:solidFill>
                <a:ea typeface="+mn-lt"/>
                <a:cs typeface="+mn-lt"/>
              </a:rPr>
              <a:t>Bounchareune</a:t>
            </a:r>
          </a:p>
          <a:p>
            <a:r>
              <a:rPr lang="en-US">
                <a:solidFill>
                  <a:schemeClr val="tx1"/>
                </a:solidFill>
                <a:ea typeface="Calibri"/>
                <a:cs typeface="Calibri"/>
              </a:rPr>
              <a:t>Taib </a:t>
            </a:r>
            <a:r>
              <a:rPr lang="en-US">
                <a:solidFill>
                  <a:schemeClr val="tx1"/>
                </a:solidFill>
                <a:ea typeface="+mn-lt"/>
                <a:cs typeface="+mn-lt"/>
              </a:rPr>
              <a:t>Elbaroudi</a:t>
            </a:r>
          </a:p>
          <a:p>
            <a:endParaRPr lang="en-US">
              <a:solidFill>
                <a:schemeClr val="tx1"/>
              </a:solidFill>
              <a:ea typeface="Calibri"/>
              <a:cs typeface="Calibri"/>
            </a:endParaRPr>
          </a:p>
        </p:txBody>
      </p:sp>
    </p:spTree>
    <p:extLst>
      <p:ext uri="{BB962C8B-B14F-4D97-AF65-F5344CB8AC3E}">
        <p14:creationId xmlns:p14="http://schemas.microsoft.com/office/powerpoint/2010/main" val="320048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728006-86C1-996A-9EC6-955B7AC63DB4}"/>
              </a:ext>
            </a:extLst>
          </p:cNvPr>
          <p:cNvSpPr>
            <a:spLocks noGrp="1"/>
          </p:cNvSpPr>
          <p:nvPr>
            <p:ph type="title"/>
          </p:nvPr>
        </p:nvSpPr>
        <p:spPr>
          <a:xfrm>
            <a:off x="608012" y="2417"/>
            <a:ext cx="10972800" cy="1507067"/>
          </a:xfrm>
        </p:spPr>
        <p:txBody>
          <a:bodyPr>
            <a:normAutofit/>
          </a:bodyPr>
          <a:lstStyle/>
          <a:p>
            <a:pPr algn="ctr"/>
            <a:r>
              <a:rPr lang="en-US" sz="4000" u="sng">
                <a:solidFill>
                  <a:schemeClr val="tx2"/>
                </a:solidFill>
                <a:ea typeface="Calibri Light"/>
                <a:cs typeface="Calibri Light"/>
              </a:rPr>
              <a:t>A Brief Description of </a:t>
            </a:r>
            <a:br>
              <a:rPr lang="en-US" sz="4000" u="sng">
                <a:solidFill>
                  <a:schemeClr val="tx2"/>
                </a:solidFill>
                <a:ea typeface="Calibri Light"/>
                <a:cs typeface="Calibri Light"/>
              </a:rPr>
            </a:br>
            <a:r>
              <a:rPr lang="en-US" sz="4000" u="sng">
                <a:solidFill>
                  <a:schemeClr val="tx2"/>
                </a:solidFill>
                <a:ea typeface="Calibri Light"/>
                <a:cs typeface="Calibri Light"/>
              </a:rPr>
              <a:t>Willson Financial Case Study</a:t>
            </a:r>
            <a:endParaRPr lang="en-US">
              <a:solidFill>
                <a:schemeClr val="tx2"/>
              </a:solidFill>
            </a:endParaRPr>
          </a:p>
        </p:txBody>
      </p:sp>
      <p:sp>
        <p:nvSpPr>
          <p:cNvPr id="3" name="Content Placeholder 2">
            <a:extLst>
              <a:ext uri="{FF2B5EF4-FFF2-40B4-BE49-F238E27FC236}">
                <a16:creationId xmlns:a16="http://schemas.microsoft.com/office/drawing/2014/main" id="{1EF22BC9-4F97-C530-5D0D-1C9465314B76}"/>
              </a:ext>
            </a:extLst>
          </p:cNvPr>
          <p:cNvSpPr>
            <a:spLocks noGrp="1"/>
          </p:cNvSpPr>
          <p:nvPr>
            <p:ph idx="1"/>
          </p:nvPr>
        </p:nvSpPr>
        <p:spPr>
          <a:xfrm>
            <a:off x="270555" y="1513114"/>
            <a:ext cx="10221685" cy="4344609"/>
          </a:xfrm>
        </p:spPr>
        <p:txBody>
          <a:bodyPr vert="horz" lIns="91440" tIns="45720" rIns="91440" bIns="45720" rtlCol="0" anchor="ctr">
            <a:noAutofit/>
          </a:bodyPr>
          <a:lstStyle/>
          <a:p>
            <a:pPr marL="0" indent="0">
              <a:lnSpc>
                <a:spcPct val="90000"/>
              </a:lnSpc>
              <a:buNone/>
            </a:pPr>
            <a:r>
              <a:rPr lang="en-US">
                <a:solidFill>
                  <a:schemeClr val="tx1"/>
                </a:solidFill>
                <a:ea typeface="Calibri"/>
                <a:cs typeface="Calibri"/>
              </a:rPr>
              <a:t>Willson Financial is owned by Jake and Ned Willson, and is located in a small town in New Mexico.  They currently have 2 employees: June Santos (Part Time Compliance Manager) and Phoenix Two Star (Office Employee).  Their clientele mostly consists of ranchers, farmers, and retirees.  Both Jake and Ned have their CFA license and have registered their company with the SEC. June was hired to ensure that the company stringently follows all regulations required by the SEC.</a:t>
            </a:r>
          </a:p>
          <a:p>
            <a:pPr marL="0" indent="0">
              <a:lnSpc>
                <a:spcPct val="90000"/>
              </a:lnSpc>
              <a:buNone/>
            </a:pPr>
            <a:r>
              <a:rPr lang="en-US">
                <a:solidFill>
                  <a:schemeClr val="tx1"/>
                </a:solidFill>
                <a:ea typeface="Calibri"/>
                <a:cs typeface="Calibri"/>
              </a:rPr>
              <a:t>The company's list of clients has grown in the past year, and they are now taking steps to reevaluate their client list and assets, as well as the billing process.  The database the DELTA team has designed allows for reports to be run to review the number of clients added in the past 6 months, average amount of assets for the entire client list, and the number of clients who have more than 10 transactions per month. The main decision that they are looking to make is possibly changing the billing structure, from a monthly fee to a flat fee (pay per service done). </a:t>
            </a:r>
          </a:p>
        </p:txBody>
      </p:sp>
    </p:spTree>
    <p:extLst>
      <p:ext uri="{BB962C8B-B14F-4D97-AF65-F5344CB8AC3E}">
        <p14:creationId xmlns:p14="http://schemas.microsoft.com/office/powerpoint/2010/main" val="120759304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2988FA-7C91-FEB6-5BDC-653D4E6F4F82}"/>
              </a:ext>
            </a:extLst>
          </p:cNvPr>
          <p:cNvSpPr>
            <a:spLocks noGrp="1"/>
          </p:cNvSpPr>
          <p:nvPr>
            <p:ph type="title"/>
          </p:nvPr>
        </p:nvSpPr>
        <p:spPr>
          <a:xfrm>
            <a:off x="553584" y="2418"/>
            <a:ext cx="11092542" cy="1507067"/>
          </a:xfrm>
        </p:spPr>
        <p:txBody>
          <a:bodyPr vert="horz" lIns="91440" tIns="45720" rIns="91440" bIns="45720" rtlCol="0">
            <a:normAutofit/>
          </a:bodyPr>
          <a:lstStyle/>
          <a:p>
            <a:r>
              <a:rPr lang="en-US" sz="4000" u="sng">
                <a:solidFill>
                  <a:schemeClr val="tx2"/>
                </a:solidFill>
              </a:rPr>
              <a:t>Finalized Entity Relationship Diagram</a:t>
            </a:r>
            <a:endParaRPr lang="en-US" sz="4000" u="sng">
              <a:solidFill>
                <a:schemeClr val="tx2"/>
              </a:solidFill>
              <a:cs typeface="Calibri Light"/>
            </a:endParaRPr>
          </a:p>
        </p:txBody>
      </p:sp>
      <p:pic>
        <p:nvPicPr>
          <p:cNvPr id="11" name="Content Placeholder 10" descr="A diagram of a company&#10;&#10;Description automatically generated">
            <a:extLst>
              <a:ext uri="{FF2B5EF4-FFF2-40B4-BE49-F238E27FC236}">
                <a16:creationId xmlns:a16="http://schemas.microsoft.com/office/drawing/2014/main" id="{41AA4351-0D1D-001E-8C64-409D8F296C0E}"/>
              </a:ext>
            </a:extLst>
          </p:cNvPr>
          <p:cNvPicPr>
            <a:picLocks noGrp="1" noChangeAspect="1"/>
          </p:cNvPicPr>
          <p:nvPr>
            <p:ph idx="1"/>
          </p:nvPr>
        </p:nvPicPr>
        <p:blipFill>
          <a:blip r:embed="rId2"/>
          <a:stretch>
            <a:fillRect/>
          </a:stretch>
        </p:blipFill>
        <p:spPr>
          <a:xfrm>
            <a:off x="1678721" y="1295400"/>
            <a:ext cx="7078781" cy="5356981"/>
          </a:xfrm>
        </p:spPr>
      </p:pic>
    </p:spTree>
    <p:extLst>
      <p:ext uri="{BB962C8B-B14F-4D97-AF65-F5344CB8AC3E}">
        <p14:creationId xmlns:p14="http://schemas.microsoft.com/office/powerpoint/2010/main" val="272257041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2DEC9C-C137-C7CD-AC1D-21E9059C0A37}"/>
              </a:ext>
            </a:extLst>
          </p:cNvPr>
          <p:cNvSpPr>
            <a:spLocks noGrp="1"/>
          </p:cNvSpPr>
          <p:nvPr>
            <p:ph type="title"/>
          </p:nvPr>
        </p:nvSpPr>
        <p:spPr>
          <a:xfrm>
            <a:off x="1674812" y="56846"/>
            <a:ext cx="9383485" cy="1507067"/>
          </a:xfrm>
        </p:spPr>
        <p:txBody>
          <a:bodyPr>
            <a:normAutofit fontScale="90000"/>
          </a:bodyPr>
          <a:lstStyle/>
          <a:p>
            <a:pPr algn="ctr">
              <a:spcBef>
                <a:spcPts val="1000"/>
              </a:spcBef>
            </a:pPr>
            <a:r>
              <a:rPr lang="en-US" sz="4000" u="sng">
                <a:solidFill>
                  <a:schemeClr val="tx2"/>
                </a:solidFill>
                <a:latin typeface="Arial"/>
                <a:ea typeface="Calibri Light"/>
                <a:cs typeface="Arial"/>
              </a:rPr>
              <a:t>Report 1: </a:t>
            </a:r>
            <a:br>
              <a:rPr lang="en-US" sz="4000" u="sng">
                <a:latin typeface="Arial"/>
                <a:ea typeface="Calibri Light"/>
                <a:cs typeface="Arial"/>
              </a:rPr>
            </a:br>
            <a:r>
              <a:rPr lang="en-US" sz="4000" u="sng">
                <a:solidFill>
                  <a:schemeClr val="tx2"/>
                </a:solidFill>
                <a:latin typeface="Arial"/>
                <a:ea typeface="Calibri Light"/>
                <a:cs typeface="Arial"/>
              </a:rPr>
              <a:t>Number of Clients Added Monthly</a:t>
            </a:r>
            <a:endParaRPr lang="en-US" sz="4000">
              <a:solidFill>
                <a:schemeClr val="tx2"/>
              </a:solidFill>
              <a:ea typeface="Calibri Light"/>
              <a:cs typeface="Calibri Light"/>
            </a:endParaRPr>
          </a:p>
        </p:txBody>
      </p:sp>
      <p:sp>
        <p:nvSpPr>
          <p:cNvPr id="3" name="Content Placeholder 2">
            <a:extLst>
              <a:ext uri="{FF2B5EF4-FFF2-40B4-BE49-F238E27FC236}">
                <a16:creationId xmlns:a16="http://schemas.microsoft.com/office/drawing/2014/main" id="{6197DDB8-F0D3-C5BD-50DF-E1E12BD81CBB}"/>
              </a:ext>
            </a:extLst>
          </p:cNvPr>
          <p:cNvSpPr>
            <a:spLocks noGrp="1"/>
          </p:cNvSpPr>
          <p:nvPr>
            <p:ph idx="1"/>
          </p:nvPr>
        </p:nvSpPr>
        <p:spPr>
          <a:xfrm>
            <a:off x="575355" y="1709057"/>
            <a:ext cx="10874828" cy="2396067"/>
          </a:xfrm>
        </p:spPr>
        <p:txBody>
          <a:bodyPr vert="horz" lIns="91440" tIns="45720" rIns="91440" bIns="45720" rtlCol="0">
            <a:normAutofit/>
          </a:bodyPr>
          <a:lstStyle/>
          <a:p>
            <a:r>
              <a:rPr lang="en-US">
                <a:solidFill>
                  <a:schemeClr val="tx1"/>
                </a:solidFill>
                <a:ea typeface="Calibri"/>
                <a:cs typeface="Calibri"/>
              </a:rPr>
              <a:t>This report is designed to give the company an idea of how many clients are added monthly, and more specifically to see how many have been added for each of the past 6 months.</a:t>
            </a:r>
          </a:p>
          <a:p>
            <a:pPr marL="0" indent="0">
              <a:buNone/>
            </a:pPr>
            <a:endParaRPr lang="en-US">
              <a:solidFill>
                <a:schemeClr val="tx1"/>
              </a:solidFill>
              <a:ea typeface="Calibri"/>
              <a:cs typeface="Calibri"/>
            </a:endParaRPr>
          </a:p>
          <a:p>
            <a:r>
              <a:rPr lang="en-US">
                <a:solidFill>
                  <a:schemeClr val="tx1"/>
                </a:solidFill>
                <a:ea typeface="Calibri"/>
                <a:cs typeface="Calibri"/>
              </a:rPr>
              <a:t>Report Result: </a:t>
            </a:r>
          </a:p>
          <a:p>
            <a:endParaRPr lang="en-US">
              <a:solidFill>
                <a:schemeClr val="tx1"/>
              </a:solidFill>
              <a:ea typeface="Calibri"/>
              <a:cs typeface="Calibri"/>
            </a:endParaRPr>
          </a:p>
        </p:txBody>
      </p:sp>
      <p:pic>
        <p:nvPicPr>
          <p:cNvPr id="7" name="Picture 6" descr="A screenshot of a computer screen&#10;&#10;Description automatically generated">
            <a:extLst>
              <a:ext uri="{FF2B5EF4-FFF2-40B4-BE49-F238E27FC236}">
                <a16:creationId xmlns:a16="http://schemas.microsoft.com/office/drawing/2014/main" id="{19C600E8-E03C-1F14-6DE9-0FB9910B1A40}"/>
              </a:ext>
            </a:extLst>
          </p:cNvPr>
          <p:cNvPicPr>
            <a:picLocks noChangeAspect="1"/>
          </p:cNvPicPr>
          <p:nvPr/>
        </p:nvPicPr>
        <p:blipFill>
          <a:blip r:embed="rId2"/>
          <a:stretch>
            <a:fillRect/>
          </a:stretch>
        </p:blipFill>
        <p:spPr>
          <a:xfrm>
            <a:off x="2603727" y="3705905"/>
            <a:ext cx="5166632" cy="2896960"/>
          </a:xfrm>
          <a:prstGeom prst="rect">
            <a:avLst/>
          </a:prstGeom>
        </p:spPr>
      </p:pic>
    </p:spTree>
    <p:extLst>
      <p:ext uri="{BB962C8B-B14F-4D97-AF65-F5344CB8AC3E}">
        <p14:creationId xmlns:p14="http://schemas.microsoft.com/office/powerpoint/2010/main" val="55717587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2DEC9C-C137-C7CD-AC1D-21E9059C0A37}"/>
              </a:ext>
            </a:extLst>
          </p:cNvPr>
          <p:cNvSpPr>
            <a:spLocks noGrp="1"/>
          </p:cNvSpPr>
          <p:nvPr>
            <p:ph type="title"/>
          </p:nvPr>
        </p:nvSpPr>
        <p:spPr>
          <a:xfrm>
            <a:off x="1827212" y="285447"/>
            <a:ext cx="8534400" cy="1507067"/>
          </a:xfrm>
        </p:spPr>
        <p:txBody>
          <a:bodyPr>
            <a:normAutofit fontScale="90000"/>
          </a:bodyPr>
          <a:lstStyle/>
          <a:p>
            <a:pPr algn="ctr"/>
            <a:r>
              <a:rPr lang="en-US" sz="4000" u="sng">
                <a:solidFill>
                  <a:schemeClr val="tx2"/>
                </a:solidFill>
                <a:latin typeface="Arial"/>
                <a:ea typeface="+mj-lt"/>
                <a:cs typeface="+mj-lt"/>
              </a:rPr>
              <a:t>Report 2:</a:t>
            </a:r>
            <a:br>
              <a:rPr lang="en-US" sz="4000" u="sng">
                <a:solidFill>
                  <a:schemeClr val="tx2"/>
                </a:solidFill>
                <a:latin typeface="Arial"/>
                <a:ea typeface="+mj-lt"/>
                <a:cs typeface="+mj-lt"/>
              </a:rPr>
            </a:br>
            <a:r>
              <a:rPr lang="en-US" sz="4000" u="sng">
                <a:solidFill>
                  <a:schemeClr val="tx2"/>
                </a:solidFill>
                <a:latin typeface="Arial"/>
                <a:ea typeface="+mj-lt"/>
                <a:cs typeface="+mj-lt"/>
              </a:rPr>
              <a:t>Average Amount of Assets Per Client</a:t>
            </a:r>
            <a:endParaRPr lang="en-US" sz="4000" u="sng">
              <a:solidFill>
                <a:schemeClr val="tx2"/>
              </a:solidFill>
              <a:latin typeface="Arial"/>
              <a:cs typeface="Calibri Light" panose="020F0302020204030204"/>
            </a:endParaRPr>
          </a:p>
        </p:txBody>
      </p:sp>
      <p:sp>
        <p:nvSpPr>
          <p:cNvPr id="3" name="Content Placeholder 2">
            <a:extLst>
              <a:ext uri="{FF2B5EF4-FFF2-40B4-BE49-F238E27FC236}">
                <a16:creationId xmlns:a16="http://schemas.microsoft.com/office/drawing/2014/main" id="{6197DDB8-F0D3-C5BD-50DF-E1E12BD81CBB}"/>
              </a:ext>
            </a:extLst>
          </p:cNvPr>
          <p:cNvSpPr>
            <a:spLocks noGrp="1"/>
          </p:cNvSpPr>
          <p:nvPr>
            <p:ph idx="1"/>
          </p:nvPr>
        </p:nvSpPr>
        <p:spPr>
          <a:xfrm>
            <a:off x="85498" y="2155371"/>
            <a:ext cx="11963400" cy="1982411"/>
          </a:xfrm>
        </p:spPr>
        <p:txBody>
          <a:bodyPr vert="horz" lIns="91440" tIns="45720" rIns="91440" bIns="45720" rtlCol="0">
            <a:normAutofit/>
          </a:bodyPr>
          <a:lstStyle/>
          <a:p>
            <a:r>
              <a:rPr lang="en-US">
                <a:solidFill>
                  <a:schemeClr val="tx1"/>
                </a:solidFill>
                <a:latin typeface="Calibri"/>
                <a:ea typeface="Calibri"/>
                <a:cs typeface="Arial"/>
              </a:rPr>
              <a:t>This report is designed to show the average amount of assets in (currency in U.S. dollars) per client, and more specifically for the entire client list.</a:t>
            </a:r>
            <a:endParaRPr lang="en-US">
              <a:solidFill>
                <a:schemeClr val="tx1"/>
              </a:solidFill>
              <a:latin typeface="Calibri"/>
              <a:ea typeface="Calibri"/>
              <a:cs typeface="Calibri"/>
            </a:endParaRPr>
          </a:p>
          <a:p>
            <a:endParaRPr lang="en-US">
              <a:solidFill>
                <a:schemeClr val="tx1"/>
              </a:solidFill>
              <a:ea typeface="Calibri"/>
              <a:cs typeface="Calibri"/>
            </a:endParaRPr>
          </a:p>
          <a:p>
            <a:r>
              <a:rPr lang="en-US">
                <a:solidFill>
                  <a:schemeClr val="tx1"/>
                </a:solidFill>
                <a:ea typeface="Calibri"/>
                <a:cs typeface="Calibri"/>
              </a:rPr>
              <a:t>Report Result: </a:t>
            </a:r>
          </a:p>
          <a:p>
            <a:pPr marL="0" indent="0">
              <a:buNone/>
            </a:pPr>
            <a:endParaRPr lang="en-US">
              <a:solidFill>
                <a:schemeClr val="tx1"/>
              </a:solidFill>
              <a:ea typeface="Calibri"/>
              <a:cs typeface="Calibri"/>
            </a:endParaRPr>
          </a:p>
        </p:txBody>
      </p:sp>
      <p:pic>
        <p:nvPicPr>
          <p:cNvPr id="5" name="Picture 4" descr="A screen shot of a black screen&#10;&#10;Description automatically generated">
            <a:extLst>
              <a:ext uri="{FF2B5EF4-FFF2-40B4-BE49-F238E27FC236}">
                <a16:creationId xmlns:a16="http://schemas.microsoft.com/office/drawing/2014/main" id="{509E303D-C235-251C-6076-D1EA6FAAF358}"/>
              </a:ext>
            </a:extLst>
          </p:cNvPr>
          <p:cNvPicPr>
            <a:picLocks noChangeAspect="1"/>
          </p:cNvPicPr>
          <p:nvPr/>
        </p:nvPicPr>
        <p:blipFill>
          <a:blip r:embed="rId2"/>
          <a:stretch>
            <a:fillRect/>
          </a:stretch>
        </p:blipFill>
        <p:spPr>
          <a:xfrm>
            <a:off x="2546576" y="2860902"/>
            <a:ext cx="4823733" cy="3879397"/>
          </a:xfrm>
          <a:prstGeom prst="rect">
            <a:avLst/>
          </a:prstGeom>
        </p:spPr>
      </p:pic>
    </p:spTree>
    <p:extLst>
      <p:ext uri="{BB962C8B-B14F-4D97-AF65-F5344CB8AC3E}">
        <p14:creationId xmlns:p14="http://schemas.microsoft.com/office/powerpoint/2010/main" val="34184093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2DEC9C-C137-C7CD-AC1D-21E9059C0A37}"/>
              </a:ext>
            </a:extLst>
          </p:cNvPr>
          <p:cNvSpPr>
            <a:spLocks noGrp="1"/>
          </p:cNvSpPr>
          <p:nvPr>
            <p:ph type="title"/>
          </p:nvPr>
        </p:nvSpPr>
        <p:spPr>
          <a:xfrm>
            <a:off x="1827212" y="89504"/>
            <a:ext cx="8534400" cy="1507067"/>
          </a:xfrm>
        </p:spPr>
        <p:txBody>
          <a:bodyPr>
            <a:normAutofit fontScale="90000"/>
          </a:bodyPr>
          <a:lstStyle/>
          <a:p>
            <a:pPr algn="ctr"/>
            <a:r>
              <a:rPr lang="en-US" sz="4000" u="sng">
                <a:solidFill>
                  <a:schemeClr val="tx2"/>
                </a:solidFill>
                <a:latin typeface="Arial"/>
                <a:ea typeface="+mj-lt"/>
                <a:cs typeface="Arial"/>
              </a:rPr>
              <a:t>Report 3: </a:t>
            </a:r>
            <a:br>
              <a:rPr lang="en-US" sz="4000" u="sng">
                <a:solidFill>
                  <a:schemeClr val="tx2"/>
                </a:solidFill>
                <a:latin typeface="Arial"/>
                <a:ea typeface="+mj-lt"/>
                <a:cs typeface="Arial"/>
              </a:rPr>
            </a:br>
            <a:r>
              <a:rPr lang="en-US" sz="4000" u="sng">
                <a:solidFill>
                  <a:schemeClr val="tx2"/>
                </a:solidFill>
                <a:latin typeface="Arial"/>
                <a:ea typeface="+mj-lt"/>
                <a:cs typeface="Arial"/>
              </a:rPr>
              <a:t>High Transaction Frequency</a:t>
            </a:r>
            <a:endParaRPr lang="en-US" sz="4000">
              <a:solidFill>
                <a:schemeClr val="tx2"/>
              </a:solidFill>
              <a:latin typeface="Arial"/>
              <a:ea typeface="+mj-lt"/>
              <a:cs typeface="Calibri Light" panose="020F0302020204030204"/>
            </a:endParaRPr>
          </a:p>
        </p:txBody>
      </p:sp>
      <p:sp>
        <p:nvSpPr>
          <p:cNvPr id="3" name="Content Placeholder 2">
            <a:extLst>
              <a:ext uri="{FF2B5EF4-FFF2-40B4-BE49-F238E27FC236}">
                <a16:creationId xmlns:a16="http://schemas.microsoft.com/office/drawing/2014/main" id="{6197DDB8-F0D3-C5BD-50DF-E1E12BD81CBB}"/>
              </a:ext>
            </a:extLst>
          </p:cNvPr>
          <p:cNvSpPr>
            <a:spLocks noGrp="1"/>
          </p:cNvSpPr>
          <p:nvPr>
            <p:ph idx="1"/>
          </p:nvPr>
        </p:nvSpPr>
        <p:spPr>
          <a:xfrm>
            <a:off x="281441" y="1600202"/>
            <a:ext cx="11811000" cy="2058609"/>
          </a:xfrm>
        </p:spPr>
        <p:txBody>
          <a:bodyPr vert="horz" lIns="91440" tIns="45720" rIns="91440" bIns="45720" rtlCol="0">
            <a:normAutofit/>
          </a:bodyPr>
          <a:lstStyle/>
          <a:p>
            <a:r>
              <a:rPr lang="en-US">
                <a:solidFill>
                  <a:schemeClr val="tx1"/>
                </a:solidFill>
                <a:latin typeface="Calibri"/>
                <a:ea typeface="Calibri"/>
                <a:cs typeface="Arial"/>
              </a:rPr>
              <a:t>This report is designed to show the number of clients who have a high transaction frequency, specifically more than 10 transactions per month.</a:t>
            </a:r>
          </a:p>
          <a:p>
            <a:pPr marL="0" indent="0">
              <a:buNone/>
            </a:pPr>
            <a:endParaRPr lang="en-US">
              <a:solidFill>
                <a:schemeClr val="tx1"/>
              </a:solidFill>
              <a:latin typeface="Calibri"/>
              <a:ea typeface="Calibri"/>
              <a:cs typeface="Arial"/>
            </a:endParaRPr>
          </a:p>
          <a:p>
            <a:r>
              <a:rPr lang="en-US">
                <a:solidFill>
                  <a:schemeClr val="tx1"/>
                </a:solidFill>
                <a:ea typeface="Calibri"/>
                <a:cs typeface="Calibri"/>
              </a:rPr>
              <a:t>Report Result: </a:t>
            </a:r>
          </a:p>
          <a:p>
            <a:pPr marL="0" indent="0">
              <a:buNone/>
            </a:pPr>
            <a:endParaRPr lang="en-US">
              <a:solidFill>
                <a:schemeClr val="tx1"/>
              </a:solidFill>
              <a:ea typeface="Calibri"/>
              <a:cs typeface="Calibri"/>
            </a:endParaRPr>
          </a:p>
        </p:txBody>
      </p:sp>
      <p:pic>
        <p:nvPicPr>
          <p:cNvPr id="5" name="Picture 4" descr="A close-up of a number&#10;&#10;Description automatically generated">
            <a:extLst>
              <a:ext uri="{FF2B5EF4-FFF2-40B4-BE49-F238E27FC236}">
                <a16:creationId xmlns:a16="http://schemas.microsoft.com/office/drawing/2014/main" id="{E27C8852-798E-A0D5-E9B5-B7A3045B9BFD}"/>
              </a:ext>
            </a:extLst>
          </p:cNvPr>
          <p:cNvPicPr>
            <a:picLocks noChangeAspect="1"/>
          </p:cNvPicPr>
          <p:nvPr/>
        </p:nvPicPr>
        <p:blipFill>
          <a:blip r:embed="rId2"/>
          <a:stretch>
            <a:fillRect/>
          </a:stretch>
        </p:blipFill>
        <p:spPr>
          <a:xfrm>
            <a:off x="804182" y="3433763"/>
            <a:ext cx="9277350" cy="2124075"/>
          </a:xfrm>
          <a:prstGeom prst="rect">
            <a:avLst/>
          </a:prstGeom>
        </p:spPr>
      </p:pic>
    </p:spTree>
    <p:extLst>
      <p:ext uri="{BB962C8B-B14F-4D97-AF65-F5344CB8AC3E}">
        <p14:creationId xmlns:p14="http://schemas.microsoft.com/office/powerpoint/2010/main" val="24822840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7"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29"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A5C914-C572-9B76-04D5-A9B3D3670D6B}"/>
              </a:ext>
            </a:extLst>
          </p:cNvPr>
          <p:cNvSpPr>
            <a:spLocks noGrp="1"/>
          </p:cNvSpPr>
          <p:nvPr>
            <p:ph type="title"/>
          </p:nvPr>
        </p:nvSpPr>
        <p:spPr>
          <a:xfrm>
            <a:off x="536361" y="290645"/>
            <a:ext cx="8534400" cy="1507067"/>
          </a:xfrm>
        </p:spPr>
        <p:txBody>
          <a:bodyPr>
            <a:normAutofit/>
          </a:bodyPr>
          <a:lstStyle/>
          <a:p>
            <a:pPr algn="ctr"/>
            <a:r>
              <a:rPr lang="en-US" sz="4000" b="1" u="sng">
                <a:solidFill>
                  <a:schemeClr val="tx2"/>
                </a:solidFill>
                <a:ea typeface="Calibri Light"/>
                <a:cs typeface="Calibri Light"/>
              </a:rPr>
              <a:t>Assumptions</a:t>
            </a:r>
            <a:endParaRPr lang="en-US"/>
          </a:p>
        </p:txBody>
      </p:sp>
      <p:sp>
        <p:nvSpPr>
          <p:cNvPr id="15" name="Content Placeholder 2">
            <a:extLst>
              <a:ext uri="{FF2B5EF4-FFF2-40B4-BE49-F238E27FC236}">
                <a16:creationId xmlns:a16="http://schemas.microsoft.com/office/drawing/2014/main" id="{229B4456-2222-1BB4-67A9-EA446FCFC6E1}"/>
              </a:ext>
            </a:extLst>
          </p:cNvPr>
          <p:cNvSpPr>
            <a:spLocks noGrp="1"/>
          </p:cNvSpPr>
          <p:nvPr>
            <p:ph idx="1"/>
          </p:nvPr>
        </p:nvSpPr>
        <p:spPr>
          <a:xfrm>
            <a:off x="536361" y="1624083"/>
            <a:ext cx="8534400" cy="3615267"/>
          </a:xfrm>
        </p:spPr>
        <p:txBody>
          <a:bodyPr vert="horz" lIns="91440" tIns="45720" rIns="91440" bIns="45720" rtlCol="0">
            <a:normAutofit/>
          </a:bodyPr>
          <a:lstStyle/>
          <a:p>
            <a:pPr marL="0" indent="0">
              <a:lnSpc>
                <a:spcPct val="90000"/>
              </a:lnSpc>
              <a:buNone/>
            </a:pPr>
            <a:r>
              <a:rPr lang="en-US" sz="1400" b="1">
                <a:solidFill>
                  <a:schemeClr val="tx1"/>
                </a:solidFill>
                <a:latin typeface="Calibri"/>
                <a:ea typeface="+mn-lt"/>
                <a:cs typeface="Times New Roman"/>
              </a:rPr>
              <a:t>1. Clientele and Business Location: </a:t>
            </a:r>
            <a:endParaRPr lang="en-US" sz="1400">
              <a:solidFill>
                <a:schemeClr val="tx1"/>
              </a:solidFill>
              <a:latin typeface="Calibri"/>
              <a:ea typeface="+mn-lt"/>
              <a:cs typeface="Calibri" panose="020F0502020204030204"/>
            </a:endParaRPr>
          </a:p>
          <a:p>
            <a:pPr>
              <a:lnSpc>
                <a:spcPct val="90000"/>
              </a:lnSpc>
            </a:pPr>
            <a:r>
              <a:rPr lang="en-US" sz="1400">
                <a:solidFill>
                  <a:schemeClr val="tx1"/>
                </a:solidFill>
                <a:latin typeface="Calibri"/>
                <a:ea typeface="+mn-lt"/>
                <a:cs typeface="Times New Roman"/>
              </a:rPr>
              <a:t>The current clientele consists mainly of ranchers, farmers, and retirees in a small town in New Mexico. </a:t>
            </a:r>
            <a:endParaRPr lang="en-US" sz="1400">
              <a:solidFill>
                <a:schemeClr val="tx1"/>
              </a:solidFill>
              <a:latin typeface="Calibri"/>
              <a:ea typeface="+mn-lt"/>
              <a:cs typeface="Calibri" panose="020F0502020204030204"/>
            </a:endParaRPr>
          </a:p>
          <a:p>
            <a:pPr>
              <a:lnSpc>
                <a:spcPct val="90000"/>
              </a:lnSpc>
            </a:pPr>
            <a:r>
              <a:rPr lang="en-US" sz="1400">
                <a:solidFill>
                  <a:schemeClr val="tx1"/>
                </a:solidFill>
                <a:latin typeface="Calibri"/>
                <a:ea typeface="+mn-lt"/>
                <a:cs typeface="Times New Roman"/>
              </a:rPr>
              <a:t>Expanding to other cities/states may lead to diversification in clientele.</a:t>
            </a:r>
            <a:endParaRPr lang="en-US" sz="1400">
              <a:solidFill>
                <a:schemeClr val="tx1"/>
              </a:solidFill>
              <a:latin typeface="Calibri"/>
              <a:ea typeface="+mn-lt"/>
              <a:cs typeface="Calibri" panose="020F0502020204030204"/>
            </a:endParaRPr>
          </a:p>
          <a:p>
            <a:pPr marL="0" indent="0">
              <a:lnSpc>
                <a:spcPct val="90000"/>
              </a:lnSpc>
              <a:buNone/>
            </a:pPr>
            <a:r>
              <a:rPr lang="en-US" sz="1400" b="1">
                <a:solidFill>
                  <a:schemeClr val="tx1"/>
                </a:solidFill>
                <a:latin typeface="Calibri"/>
                <a:ea typeface="+mn-lt"/>
                <a:cs typeface="Times New Roman"/>
              </a:rPr>
              <a:t>2. Financial Licensing and Data Handling: </a:t>
            </a:r>
            <a:endParaRPr lang="en-US" sz="1400">
              <a:solidFill>
                <a:schemeClr val="tx1"/>
              </a:solidFill>
              <a:latin typeface="Calibri"/>
              <a:ea typeface="+mn-lt"/>
              <a:cs typeface="Calibri" panose="020F0502020204030204"/>
            </a:endParaRPr>
          </a:p>
          <a:p>
            <a:pPr>
              <a:lnSpc>
                <a:spcPct val="90000"/>
              </a:lnSpc>
            </a:pPr>
            <a:r>
              <a:rPr lang="en-US" sz="1400">
                <a:solidFill>
                  <a:schemeClr val="tx1"/>
                </a:solidFill>
                <a:latin typeface="Calibri"/>
                <a:ea typeface="+mn-lt"/>
                <a:cs typeface="Times New Roman"/>
              </a:rPr>
              <a:t>Staff handling financial data require proper financial licensing, while specific roles like Phoenix Two Star might not handle financial data directly. </a:t>
            </a:r>
            <a:endParaRPr lang="en-US" sz="1400">
              <a:solidFill>
                <a:schemeClr val="tx1"/>
              </a:solidFill>
              <a:latin typeface="Calibri"/>
              <a:ea typeface="Calibri" panose="020F0502020204030204"/>
              <a:cs typeface="Calibri" panose="020F0502020204030204"/>
            </a:endParaRPr>
          </a:p>
          <a:p>
            <a:pPr marL="0" indent="0">
              <a:lnSpc>
                <a:spcPct val="90000"/>
              </a:lnSpc>
              <a:buNone/>
            </a:pPr>
            <a:r>
              <a:rPr lang="en-US" sz="1400" b="1">
                <a:solidFill>
                  <a:schemeClr val="tx1"/>
                </a:solidFill>
                <a:latin typeface="Calibri"/>
                <a:ea typeface="+mn-lt"/>
                <a:cs typeface="Times New Roman"/>
              </a:rPr>
              <a:t>3. Tracking and Changes in Billing: </a:t>
            </a:r>
            <a:endParaRPr lang="en-US" sz="1400">
              <a:solidFill>
                <a:schemeClr val="tx1"/>
              </a:solidFill>
              <a:latin typeface="Calibri"/>
              <a:ea typeface="+mn-lt"/>
              <a:cs typeface="Calibri" panose="020F0502020204030204"/>
            </a:endParaRPr>
          </a:p>
          <a:p>
            <a:pPr>
              <a:lnSpc>
                <a:spcPct val="90000"/>
              </a:lnSpc>
            </a:pPr>
            <a:r>
              <a:rPr lang="en-US" sz="1400">
                <a:solidFill>
                  <a:schemeClr val="tx1"/>
                </a:solidFill>
                <a:latin typeface="Calibri"/>
                <a:ea typeface="+mn-lt"/>
                <a:cs typeface="Times New Roman"/>
              </a:rPr>
              <a:t>Billing structure currently in place that charges clients a monthly fee.</a:t>
            </a:r>
          </a:p>
          <a:p>
            <a:pPr>
              <a:lnSpc>
                <a:spcPct val="90000"/>
              </a:lnSpc>
            </a:pPr>
            <a:r>
              <a:rPr lang="en-US" sz="1400">
                <a:solidFill>
                  <a:schemeClr val="tx1"/>
                </a:solidFill>
                <a:latin typeface="Calibri"/>
                <a:ea typeface="+mn-lt"/>
                <a:cs typeface="Times New Roman"/>
              </a:rPr>
              <a:t>The system tracks new client additions, average client assets, and clients with high transaction volumes over six months. </a:t>
            </a:r>
            <a:endParaRPr lang="en-US" sz="1400">
              <a:solidFill>
                <a:schemeClr val="tx1"/>
              </a:solidFill>
              <a:latin typeface="Calibri"/>
              <a:ea typeface="Calibri" panose="020F0502020204030204"/>
              <a:cs typeface="Calibri" panose="020F0502020204030204"/>
            </a:endParaRPr>
          </a:p>
          <a:p>
            <a:pPr>
              <a:lnSpc>
                <a:spcPct val="90000"/>
              </a:lnSpc>
            </a:pPr>
            <a:r>
              <a:rPr lang="en-US" sz="1400">
                <a:solidFill>
                  <a:schemeClr val="tx1"/>
                </a:solidFill>
                <a:latin typeface="Calibri"/>
                <a:ea typeface="+mn-lt"/>
                <a:cs typeface="Times New Roman"/>
              </a:rPr>
              <a:t>These assessments might prompt changes in the billing process at Willson Financial. </a:t>
            </a:r>
          </a:p>
        </p:txBody>
      </p:sp>
    </p:spTree>
    <p:extLst>
      <p:ext uri="{BB962C8B-B14F-4D97-AF65-F5344CB8AC3E}">
        <p14:creationId xmlns:p14="http://schemas.microsoft.com/office/powerpoint/2010/main" val="277135978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F816BE-18A2-5635-4AE6-279EE9E19B6D}"/>
              </a:ext>
            </a:extLst>
          </p:cNvPr>
          <p:cNvSpPr>
            <a:spLocks noGrp="1"/>
          </p:cNvSpPr>
          <p:nvPr>
            <p:ph type="title"/>
          </p:nvPr>
        </p:nvSpPr>
        <p:spPr>
          <a:xfrm>
            <a:off x="684212" y="120048"/>
            <a:ext cx="8534400" cy="1507067"/>
          </a:xfrm>
        </p:spPr>
        <p:txBody>
          <a:bodyPr>
            <a:normAutofit/>
          </a:bodyPr>
          <a:lstStyle/>
          <a:p>
            <a:pPr algn="ctr"/>
            <a:r>
              <a:rPr lang="en-US" sz="4000" b="1" u="sng">
                <a:solidFill>
                  <a:schemeClr val="tx2"/>
                </a:solidFill>
                <a:ea typeface="+mj-lt"/>
                <a:cs typeface="+mj-lt"/>
              </a:rPr>
              <a:t>Assumptions (continued...)</a:t>
            </a:r>
            <a:endParaRPr lang="en-US" sz="4000" b="1">
              <a:solidFill>
                <a:schemeClr val="tx2"/>
              </a:solidFill>
              <a:ea typeface="+mj-lt"/>
              <a:cs typeface="+mj-lt"/>
            </a:endParaRPr>
          </a:p>
        </p:txBody>
      </p:sp>
      <p:sp>
        <p:nvSpPr>
          <p:cNvPr id="3" name="Content Placeholder 2">
            <a:extLst>
              <a:ext uri="{FF2B5EF4-FFF2-40B4-BE49-F238E27FC236}">
                <a16:creationId xmlns:a16="http://schemas.microsoft.com/office/drawing/2014/main" id="{7D74BFFD-935A-87EE-3A73-FD882B674C36}"/>
              </a:ext>
            </a:extLst>
          </p:cNvPr>
          <p:cNvSpPr>
            <a:spLocks noGrp="1"/>
          </p:cNvSpPr>
          <p:nvPr>
            <p:ph idx="1"/>
          </p:nvPr>
        </p:nvSpPr>
        <p:spPr>
          <a:xfrm>
            <a:off x="684212" y="1624083"/>
            <a:ext cx="8534400" cy="3615267"/>
          </a:xfrm>
        </p:spPr>
        <p:txBody>
          <a:bodyPr vert="horz" lIns="91440" tIns="45720" rIns="91440" bIns="45720" rtlCol="0">
            <a:normAutofit/>
          </a:bodyPr>
          <a:lstStyle/>
          <a:p>
            <a:pPr marL="0" indent="0">
              <a:lnSpc>
                <a:spcPct val="90000"/>
              </a:lnSpc>
              <a:buNone/>
            </a:pPr>
            <a:r>
              <a:rPr lang="en-US" sz="1400" b="1">
                <a:solidFill>
                  <a:schemeClr val="tx1"/>
                </a:solidFill>
                <a:latin typeface="Calibri"/>
                <a:cs typeface="Times New Roman"/>
              </a:rPr>
              <a:t>4. Investment Goals and Compliance: </a:t>
            </a:r>
            <a:endParaRPr lang="en-US" sz="1400">
              <a:solidFill>
                <a:schemeClr val="tx1"/>
              </a:solidFill>
              <a:latin typeface="Calibri"/>
              <a:ea typeface="Calibri"/>
              <a:cs typeface="Times New Roman"/>
            </a:endParaRPr>
          </a:p>
          <a:p>
            <a:pPr>
              <a:lnSpc>
                <a:spcPct val="90000"/>
              </a:lnSpc>
            </a:pPr>
            <a:r>
              <a:rPr lang="en-US" sz="1400">
                <a:solidFill>
                  <a:schemeClr val="tx1"/>
                </a:solidFill>
                <a:latin typeface="Calibri"/>
                <a:cs typeface="Times New Roman"/>
              </a:rPr>
              <a:t>Clients should have well-defined investment goals, guiding tailored investment strategies. </a:t>
            </a:r>
            <a:endParaRPr lang="en-US" sz="1400">
              <a:solidFill>
                <a:schemeClr val="tx1"/>
              </a:solidFill>
              <a:latin typeface="Calibri"/>
              <a:ea typeface="Calibri"/>
              <a:cs typeface="Times New Roman"/>
            </a:endParaRPr>
          </a:p>
          <a:p>
            <a:pPr>
              <a:lnSpc>
                <a:spcPct val="90000"/>
              </a:lnSpc>
            </a:pPr>
            <a:r>
              <a:rPr lang="en-US" sz="1400">
                <a:solidFill>
                  <a:schemeClr val="tx1"/>
                </a:solidFill>
                <a:latin typeface="Calibri"/>
                <a:cs typeface="Times New Roman"/>
              </a:rPr>
              <a:t>All transactions must comply with SEC regulations and undergo compliance review by June Santos. </a:t>
            </a:r>
            <a:endParaRPr lang="en-US" sz="1400">
              <a:solidFill>
                <a:schemeClr val="tx1"/>
              </a:solidFill>
              <a:latin typeface="Calibri"/>
              <a:ea typeface="Calibri"/>
              <a:cs typeface="Times New Roman"/>
            </a:endParaRPr>
          </a:p>
          <a:p>
            <a:pPr marL="0" indent="0">
              <a:lnSpc>
                <a:spcPct val="90000"/>
              </a:lnSpc>
              <a:buNone/>
            </a:pPr>
            <a:r>
              <a:rPr lang="en-US" sz="1400" b="1">
                <a:solidFill>
                  <a:schemeClr val="tx1"/>
                </a:solidFill>
                <a:latin typeface="Calibri"/>
                <a:cs typeface="Times New Roman"/>
              </a:rPr>
              <a:t>5. Company Operations and Client Reporting: </a:t>
            </a:r>
            <a:endParaRPr lang="en-US" sz="1400">
              <a:solidFill>
                <a:schemeClr val="tx1"/>
              </a:solidFill>
              <a:latin typeface="Calibri"/>
              <a:ea typeface="Calibri"/>
              <a:cs typeface="Times New Roman"/>
            </a:endParaRPr>
          </a:p>
          <a:p>
            <a:pPr>
              <a:lnSpc>
                <a:spcPct val="90000"/>
              </a:lnSpc>
            </a:pPr>
            <a:r>
              <a:rPr lang="en-US" sz="1400">
                <a:solidFill>
                  <a:schemeClr val="tx1"/>
                </a:solidFill>
                <a:latin typeface="Calibri"/>
                <a:cs typeface="Times New Roman"/>
              </a:rPr>
              <a:t>Willson Financial regularly reviews its client list and maintains up-to-date SEC registration. </a:t>
            </a:r>
            <a:endParaRPr lang="en-US" sz="1400">
              <a:solidFill>
                <a:schemeClr val="tx1"/>
              </a:solidFill>
              <a:latin typeface="Calibri"/>
              <a:ea typeface="Calibri"/>
              <a:cs typeface="Times New Roman"/>
            </a:endParaRPr>
          </a:p>
          <a:p>
            <a:pPr>
              <a:lnSpc>
                <a:spcPct val="90000"/>
              </a:lnSpc>
            </a:pPr>
            <a:r>
              <a:rPr lang="en-US" sz="1400">
                <a:solidFill>
                  <a:schemeClr val="tx1"/>
                </a:solidFill>
                <a:latin typeface="Calibri"/>
                <a:cs typeface="Times New Roman"/>
              </a:rPr>
              <a:t>Clients receive regular performance reports to evaluate portfolio performance and discuss investment strategies </a:t>
            </a:r>
            <a:endParaRPr lang="en-US" sz="1400">
              <a:solidFill>
                <a:schemeClr val="tx1"/>
              </a:solidFill>
              <a:latin typeface="Calibri"/>
              <a:ea typeface="Calibri"/>
              <a:cs typeface="Times New Roman"/>
            </a:endParaRPr>
          </a:p>
          <a:p>
            <a:pPr marL="0" indent="0">
              <a:lnSpc>
                <a:spcPct val="90000"/>
              </a:lnSpc>
              <a:buNone/>
            </a:pPr>
            <a:r>
              <a:rPr lang="en-US" sz="1400" b="1">
                <a:solidFill>
                  <a:schemeClr val="tx1"/>
                </a:solidFill>
                <a:latin typeface="Calibri"/>
                <a:cs typeface="Times New Roman"/>
              </a:rPr>
              <a:t>6. Roles, Compliance, and Client Services: </a:t>
            </a:r>
            <a:endParaRPr lang="en-US" sz="1400">
              <a:solidFill>
                <a:schemeClr val="tx1"/>
              </a:solidFill>
              <a:latin typeface="Calibri"/>
              <a:ea typeface="Calibri"/>
              <a:cs typeface="Times New Roman"/>
            </a:endParaRPr>
          </a:p>
          <a:p>
            <a:pPr>
              <a:lnSpc>
                <a:spcPct val="90000"/>
              </a:lnSpc>
            </a:pPr>
            <a:r>
              <a:rPr lang="en-US" sz="1400">
                <a:solidFill>
                  <a:schemeClr val="tx1"/>
                </a:solidFill>
                <a:latin typeface="Calibri"/>
                <a:cs typeface="Times New Roman"/>
              </a:rPr>
              <a:t>Each employee has clearly defined roles. </a:t>
            </a:r>
            <a:endParaRPr lang="en-US" sz="1400">
              <a:solidFill>
                <a:schemeClr val="tx1"/>
              </a:solidFill>
              <a:latin typeface="Calibri"/>
              <a:ea typeface="Calibri"/>
              <a:cs typeface="Times New Roman"/>
            </a:endParaRPr>
          </a:p>
          <a:p>
            <a:pPr>
              <a:lnSpc>
                <a:spcPct val="90000"/>
              </a:lnSpc>
            </a:pPr>
            <a:r>
              <a:rPr lang="en-US" sz="1400">
                <a:solidFill>
                  <a:schemeClr val="tx1"/>
                </a:solidFill>
                <a:latin typeface="Calibri"/>
                <a:cs typeface="Times New Roman"/>
              </a:rPr>
              <a:t>Compliance with SEC regulations is mandatory in all transactions. </a:t>
            </a:r>
            <a:endParaRPr lang="en-US" sz="1400">
              <a:solidFill>
                <a:schemeClr val="tx1"/>
              </a:solidFill>
              <a:latin typeface="Calibri"/>
              <a:ea typeface="Calibri"/>
              <a:cs typeface="Times New Roman"/>
            </a:endParaRPr>
          </a:p>
          <a:p>
            <a:pPr>
              <a:lnSpc>
                <a:spcPct val="90000"/>
              </a:lnSpc>
            </a:pPr>
            <a:r>
              <a:rPr lang="en-US" sz="1400">
                <a:solidFill>
                  <a:schemeClr val="tx1"/>
                </a:solidFill>
                <a:latin typeface="Calibri"/>
                <a:cs typeface="Times New Roman"/>
              </a:rPr>
              <a:t>Regular client list reviews and performance reports are part of Willson Financials' operations. </a:t>
            </a:r>
            <a:endParaRPr lang="en-US" sz="1400">
              <a:solidFill>
                <a:schemeClr val="tx1"/>
              </a:solidFill>
              <a:latin typeface="Calibri"/>
              <a:ea typeface="Calibri"/>
              <a:cs typeface="Times New Roman"/>
            </a:endParaRPr>
          </a:p>
          <a:p>
            <a:pPr marL="0" indent="0">
              <a:lnSpc>
                <a:spcPct val="90000"/>
              </a:lnSpc>
              <a:buNone/>
            </a:pPr>
            <a:endParaRPr lang="en-US" sz="1400">
              <a:solidFill>
                <a:schemeClr val="tx1"/>
              </a:solidFill>
              <a:ea typeface="Calibri"/>
              <a:cs typeface="Calibri"/>
            </a:endParaRPr>
          </a:p>
        </p:txBody>
      </p:sp>
    </p:spTree>
    <p:extLst>
      <p:ext uri="{BB962C8B-B14F-4D97-AF65-F5344CB8AC3E}">
        <p14:creationId xmlns:p14="http://schemas.microsoft.com/office/powerpoint/2010/main" val="370211907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Slice</vt:lpstr>
      <vt:lpstr>PowerPoint Presentation</vt:lpstr>
      <vt:lpstr>DELTA Team Introduction</vt:lpstr>
      <vt:lpstr>A Brief Description of  Willson Financial Case Study</vt:lpstr>
      <vt:lpstr>Finalized Entity Relationship Diagram</vt:lpstr>
      <vt:lpstr>Report 1:  Number of Clients Added Monthly</vt:lpstr>
      <vt:lpstr>Report 2: Average Amount of Assets Per Client</vt:lpstr>
      <vt:lpstr>Report 3:  High Transaction Frequency</vt:lpstr>
      <vt:lpstr>Assumptions</vt:lpstr>
      <vt:lpstr>Assumptions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cp:revision>
  <dcterms:created xsi:type="dcterms:W3CDTF">2023-12-09T00:57:56Z</dcterms:created>
  <dcterms:modified xsi:type="dcterms:W3CDTF">2023-12-17T20:45:18Z</dcterms:modified>
</cp:coreProperties>
</file>