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26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7EED-FFAA-4ABE-94DB-0CA96C0DCB63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1099-016D-4A58-965B-A886D529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goflip.com/post/supply-chain-bottlenecks" TargetMode="External"/><Relationship Id="rId2" Type="http://schemas.openxmlformats.org/officeDocument/2006/relationships/hyperlink" Target="https://www.kaufmanglobal.com/glossary/lead-ti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8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1163E-F383-3340-6067-483F166DE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28A5-74B1-6C4A-D83C-F1A3F51C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Understanding Lead Time, Processing Time, and Deployment Lead Times in DevOps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Erik Hernandez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Professor Sue Sampson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06/02/2024</a:t>
            </a:r>
          </a:p>
        </p:txBody>
      </p:sp>
      <p:pic>
        <p:nvPicPr>
          <p:cNvPr id="235" name="Picture 4" descr="Close-up of illuminated circuit board">
            <a:extLst>
              <a:ext uri="{FF2B5EF4-FFF2-40B4-BE49-F238E27FC236}">
                <a16:creationId xmlns:a16="http://schemas.microsoft.com/office/drawing/2014/main" id="{2C197169-21CD-F41B-F90E-7E5C4B1F2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62" r="2900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5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78F3-B09E-E3B2-86C6-56F1159A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21AC-FAF5-A99F-66A9-6F7BEC65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Key Points:</a:t>
            </a:r>
          </a:p>
          <a:p>
            <a:r>
              <a:rPr lang="en-US" dirty="0"/>
              <a:t>Defined Lead Time and Processing Time.</a:t>
            </a:r>
          </a:p>
          <a:p>
            <a:r>
              <a:rPr lang="en-US" dirty="0"/>
              <a:t>Discussed the common scenario of long deployment lead times and their negative impacts.</a:t>
            </a:r>
          </a:p>
          <a:p>
            <a:r>
              <a:rPr lang="en-US" dirty="0"/>
              <a:t>Explored the DevOps ideal of achieving deployment lead times of minutes through CI/CD and automation.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Outlook:</a:t>
            </a:r>
          </a:p>
          <a:p>
            <a:r>
              <a:rPr lang="en-US" dirty="0"/>
              <a:t>Continuous Improvement: The focus will remain on continuously improving deployment processes.</a:t>
            </a:r>
          </a:p>
          <a:p>
            <a:r>
              <a:rPr lang="en-US" dirty="0"/>
              <a:t>Advanced Automation: Future trends include more sophisticated automation tools and practices.</a:t>
            </a:r>
          </a:p>
          <a:p>
            <a:r>
              <a:rPr lang="en-US" dirty="0"/>
              <a:t>AI and Machine Learning: Incorporating AI and machine learning to predict issues and optimize workflows.</a:t>
            </a:r>
          </a:p>
          <a:p>
            <a:r>
              <a:rPr lang="en-US" dirty="0"/>
              <a:t>Increased Collaboration: Greater emphasis on cross-functional teams and collaborative cultures to enhance efficiency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38947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C029-DEC6-C20F-575B-91C160D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511E-6260-DBC0-6B62-28A787DE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https://www.kaufmanglobal.com/glossary/lead-time/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https://www.cargoflip.com/post/supply-chain-bottlenecks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5005-F8E6-D67B-A102-2FBE2772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2B8A-639B-CE15-BF0F-0117A692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Overview:</a:t>
            </a:r>
          </a:p>
          <a:p>
            <a:r>
              <a:rPr lang="en-US" dirty="0"/>
              <a:t>The Technology Value Stream represents the series of steps an organization uses to create and deliver a product or service to its customers. This presentation focuses on key metrics within the value stream: Lead Time, Processing Time, and Deployment Lead Times, and explores their impact on software development processes.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Purpose:</a:t>
            </a:r>
          </a:p>
          <a:p>
            <a:r>
              <a:rPr lang="en-US" dirty="0"/>
              <a:t>To define and differentiate between Lead Time and Processing Time.</a:t>
            </a:r>
          </a:p>
          <a:p>
            <a:r>
              <a:rPr lang="en-US" dirty="0"/>
              <a:t>To understand the challenges associated with long deployment lead times.</a:t>
            </a:r>
          </a:p>
          <a:p>
            <a:r>
              <a:rPr lang="en-US" dirty="0"/>
              <a:t>To explore the DevOps ideal of achieving rapid deployment lead times.</a:t>
            </a:r>
          </a:p>
        </p:txBody>
      </p:sp>
    </p:spTree>
    <p:extLst>
      <p:ext uri="{BB962C8B-B14F-4D97-AF65-F5344CB8AC3E}">
        <p14:creationId xmlns:p14="http://schemas.microsoft.com/office/powerpoint/2010/main" val="21944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078-FE9F-391F-7803-FE2AC303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5334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Defining Lead Time v. Processing Time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A50D17B-5131-81F9-60A9-5F8A545D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268173"/>
            <a:ext cx="4689234" cy="15122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3428-73C5-64AF-17DF-15F2AD3B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38736"/>
            <a:ext cx="5772539" cy="51340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Lead Time: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total duration from when a request is made to when it is fulfilled. This includes both processing and waiting times.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Processing Time: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actual time spent working on a task. This is a subset of Lead Time, excluding any waiting periods.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Citation: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Textbook, Page 9</a:t>
            </a:r>
          </a:p>
        </p:txBody>
      </p:sp>
    </p:spTree>
    <p:extLst>
      <p:ext uri="{BB962C8B-B14F-4D97-AF65-F5344CB8AC3E}">
        <p14:creationId xmlns:p14="http://schemas.microsoft.com/office/powerpoint/2010/main" val="33843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1CAC-8C81-74FA-06BC-552A1BB1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Lead Time and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7736-AA16-F617-8FDC-5EDDDB3D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5465"/>
            <a:ext cx="9999339" cy="4453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Scenario: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Consider a software development task such as adding a new feature.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Lead Time: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Request to Implementation: 10 days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Approval &amp; Waiting: 5 days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Processing: 5 days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Processing Time: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Actual coding and testing: 5 days</a:t>
            </a:r>
          </a:p>
        </p:txBody>
      </p:sp>
    </p:spTree>
    <p:extLst>
      <p:ext uri="{BB962C8B-B14F-4D97-AF65-F5344CB8AC3E}">
        <p14:creationId xmlns:p14="http://schemas.microsoft.com/office/powerpoint/2010/main" val="28466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0098-9AEE-E1F0-4A5A-7A021956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1749"/>
            <a:ext cx="9905998" cy="1478570"/>
          </a:xfrm>
        </p:spPr>
        <p:txBody>
          <a:bodyPr/>
          <a:lstStyle/>
          <a:p>
            <a:r>
              <a:rPr lang="en-US" dirty="0"/>
              <a:t>The 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F6ED-CEBC-11E7-A7C8-53819922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5" y="1465715"/>
            <a:ext cx="11681925" cy="4459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Description:</a:t>
            </a:r>
          </a:p>
          <a:p>
            <a:r>
              <a:rPr lang="en-US" sz="1700" dirty="0"/>
              <a:t>In many traditional development environments, deployment lead times can extend over several months due to various inefficiencies.</a:t>
            </a:r>
          </a:p>
          <a:p>
            <a:pPr marL="0" indent="0">
              <a:buNone/>
            </a:pPr>
            <a:r>
              <a:rPr lang="en-US" sz="1700" dirty="0"/>
              <a:t>Factors:</a:t>
            </a:r>
          </a:p>
          <a:p>
            <a:r>
              <a:rPr lang="en-US" sz="1700" dirty="0"/>
              <a:t>Manual Processes: Extensive manual steps in testing and deployment.</a:t>
            </a:r>
          </a:p>
          <a:p>
            <a:r>
              <a:rPr lang="en-US" sz="1700" dirty="0"/>
              <a:t>Complex Approvals: Multiple layers of approvals and sign-offs.</a:t>
            </a:r>
          </a:p>
          <a:p>
            <a:r>
              <a:rPr lang="en-US" sz="1700" dirty="0"/>
              <a:t>Lack of Automation: Minimal use of automated testing and deployment tools.</a:t>
            </a:r>
          </a:p>
          <a:p>
            <a:pPr marL="0" indent="0">
              <a:buNone/>
            </a:pPr>
            <a:r>
              <a:rPr lang="en-US" sz="1700" dirty="0"/>
              <a:t>Impact:</a:t>
            </a:r>
          </a:p>
          <a:p>
            <a:r>
              <a:rPr lang="en-US" sz="1700" dirty="0"/>
              <a:t>Productivity: Slower delivery reduces team productivity.</a:t>
            </a:r>
          </a:p>
          <a:p>
            <a:r>
              <a:rPr lang="en-US" sz="1700" dirty="0"/>
              <a:t>Responsiveness: Delays in deploying updates and fixes.</a:t>
            </a:r>
          </a:p>
          <a:p>
            <a:r>
              <a:rPr lang="en-US" sz="1700" dirty="0"/>
              <a:t>Customer Satisfaction: Longer wait times for new features and bug fixes.</a:t>
            </a:r>
          </a:p>
          <a:p>
            <a:pPr marL="0" indent="0">
              <a:buNone/>
            </a:pPr>
            <a:r>
              <a:rPr lang="en-US" sz="1700" dirty="0"/>
              <a:t>Citation:</a:t>
            </a:r>
          </a:p>
          <a:p>
            <a:r>
              <a:rPr lang="en-US" sz="1700" dirty="0"/>
              <a:t>Textbook, Page 10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2925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13F8-1208-75F0-3372-31D1A3B5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Challenges with Long Deployment Lead Times</a:t>
            </a:r>
          </a:p>
        </p:txBody>
      </p:sp>
      <p:pic>
        <p:nvPicPr>
          <p:cNvPr id="7" name="Picture 6" descr="A diagram of internal and external&#10;&#10;Description automatically generated">
            <a:extLst>
              <a:ext uri="{FF2B5EF4-FFF2-40B4-BE49-F238E27FC236}">
                <a16:creationId xmlns:a16="http://schemas.microsoft.com/office/drawing/2014/main" id="{6F9CF945-E79B-51D4-756C-C55CAACB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969234"/>
            <a:ext cx="4689234" cy="21101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BC41-9472-F985-B552-44E52127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Challenges: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Delayed Feedback: Longer cycles delay feedback from users.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Increased Risk: Higher risk of defects and integration issues.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Decreased Competitiveness: Slower time-to-market affects competitiveness.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663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FA13-C9BF-C49A-5686-CF343A2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74584"/>
            <a:ext cx="9905998" cy="1478570"/>
          </a:xfrm>
        </p:spPr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FC11-0595-B57F-206B-F11AB457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25" y="1055168"/>
            <a:ext cx="10755118" cy="5494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Description:</a:t>
            </a:r>
          </a:p>
          <a:p>
            <a:r>
              <a:rPr lang="en-US" dirty="0"/>
              <a:t>The DevOps ideal aims for deployment lead times of minutes, leveraging continuous integration and continuous delivery (CI/CD) practices.</a:t>
            </a:r>
          </a:p>
          <a:p>
            <a:pPr marL="0" indent="0">
              <a:buNone/>
            </a:pPr>
            <a:r>
              <a:rPr lang="en-US" dirty="0"/>
              <a:t>Practices:</a:t>
            </a:r>
          </a:p>
          <a:p>
            <a:r>
              <a:rPr lang="en-US" dirty="0"/>
              <a:t>Continuous Integration: Regularly integrating code changes into a shared repository.</a:t>
            </a:r>
          </a:p>
          <a:p>
            <a:r>
              <a:rPr lang="en-US" dirty="0"/>
              <a:t>Continuous Delivery: Automating the deployment process to ensure code can be reliably released at any time.</a:t>
            </a:r>
          </a:p>
          <a:p>
            <a:r>
              <a:rPr lang="en-US" dirty="0"/>
              <a:t>Automation: Automating testing, integration, and deployment processes.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Faster Feedback: Immediate feedback on code changes.</a:t>
            </a:r>
          </a:p>
          <a:p>
            <a:r>
              <a:rPr lang="en-US" dirty="0"/>
              <a:t>Higher Quality: More frequent releases improve code quality.</a:t>
            </a:r>
          </a:p>
          <a:p>
            <a:r>
              <a:rPr lang="en-US" dirty="0"/>
              <a:t>Increased Agility: Ability to quickly respond to market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Citation:</a:t>
            </a:r>
          </a:p>
          <a:p>
            <a:r>
              <a:rPr lang="en-US" dirty="0"/>
              <a:t>Textbook, Page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0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37A0-5B63-BB65-9826-E497CA5E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the 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F093-3002-36B4-07D6-C5189683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Strategies:</a:t>
            </a:r>
          </a:p>
          <a:p>
            <a:r>
              <a:rPr lang="en-US" dirty="0"/>
              <a:t>Adopt DevOps Practices: Embrace CI/CD and DevOps culture.</a:t>
            </a:r>
          </a:p>
          <a:p>
            <a:r>
              <a:rPr lang="en-US" dirty="0"/>
              <a:t>Automate Everything: Focus on automation of testing, integration, and deployment.</a:t>
            </a:r>
          </a:p>
          <a:p>
            <a:r>
              <a:rPr lang="en-US" dirty="0"/>
              <a:t>Improve Collaboration: Enhance collaboration between development, operations, and other stakeholders.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Infrastructure as Code: Managing infrastructure through code to ensure consistency and repeatability.</a:t>
            </a:r>
          </a:p>
          <a:p>
            <a:r>
              <a:rPr lang="en-US" dirty="0"/>
              <a:t>Automated Testing: Implementing comprehensive automated testing suites to catch issues early.</a:t>
            </a:r>
          </a:p>
        </p:txBody>
      </p:sp>
    </p:spTree>
    <p:extLst>
      <p:ext uri="{BB962C8B-B14F-4D97-AF65-F5344CB8AC3E}">
        <p14:creationId xmlns:p14="http://schemas.microsoft.com/office/powerpoint/2010/main" val="259507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C532-72A8-E8E4-525B-1BD1D11F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Case Study / Real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0F00-9846-010C-1807-19919513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83160"/>
            <a:ext cx="9905999" cy="47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Case Study</a:t>
            </a:r>
          </a:p>
          <a:p>
            <a:r>
              <a:rPr lang="en-US" sz="1700" dirty="0"/>
              <a:t>Amazon, which successfully reduced its deployment lead times using DevOps practices.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Results:</a:t>
            </a:r>
          </a:p>
          <a:p>
            <a:r>
              <a:rPr lang="en-US" sz="1700" dirty="0"/>
              <a:t>Deployment Frequency: Thousands of deployments per day.</a:t>
            </a:r>
          </a:p>
          <a:p>
            <a:r>
              <a:rPr lang="en-US" sz="1700" dirty="0"/>
              <a:t>Lead Time: Reduced from months to minutes.</a:t>
            </a:r>
          </a:p>
          <a:p>
            <a:r>
              <a:rPr lang="en-US" sz="1700" dirty="0"/>
              <a:t>Quality: Increased software reliability and customer satisfaction.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7104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</TotalTime>
  <Words>743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The Technology Value Stream</vt:lpstr>
      <vt:lpstr>Introduction</vt:lpstr>
      <vt:lpstr>Defining Lead Time v. Processing Time</vt:lpstr>
      <vt:lpstr>Example of Lead Time and Processing Time</vt:lpstr>
      <vt:lpstr>The Common Scenario: Deployment Lead Times Requiring Months</vt:lpstr>
      <vt:lpstr>Challenges with Long Deployment Lead Times</vt:lpstr>
      <vt:lpstr>Our DevOps Ideal: Deployment Lead Times of Minutes</vt:lpstr>
      <vt:lpstr>Achieving the DevOps Ideal</vt:lpstr>
      <vt:lpstr>Case Study / Real World Example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Erik Hernandez</dc:creator>
  <cp:lastModifiedBy>Erik Hernandez</cp:lastModifiedBy>
  <cp:revision>2</cp:revision>
  <dcterms:created xsi:type="dcterms:W3CDTF">2024-06-02T22:22:40Z</dcterms:created>
  <dcterms:modified xsi:type="dcterms:W3CDTF">2024-06-02T22:56:22Z</dcterms:modified>
</cp:coreProperties>
</file>