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922866-AB67-40EB-B00F-9BAD664F8212}" type="datetimeFigureOut">
              <a:rPr lang="en-US" smtClean="0"/>
              <a:t>7/6/2024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C9B228B-8709-40AA-841E-D6D21831D34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22866-AB67-40EB-B00F-9BAD664F8212}"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1454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22866-AB67-40EB-B00F-9BAD664F8212}"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9976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22866-AB67-40EB-B00F-9BAD664F8212}"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62307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22866-AB67-40EB-B00F-9BAD664F8212}"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B228B-8709-40AA-841E-D6D21831D34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56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922866-AB67-40EB-B00F-9BAD664F8212}"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73309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22866-AB67-40EB-B00F-9BAD664F8212}"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207981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922866-AB67-40EB-B00F-9BAD664F8212}"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55760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22866-AB67-40EB-B00F-9BAD664F8212}"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197755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922866-AB67-40EB-B00F-9BAD664F8212}"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410614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922866-AB67-40EB-B00F-9BAD664F8212}"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B228B-8709-40AA-841E-D6D21831D345}" type="slidenum">
              <a:rPr lang="en-US" smtClean="0"/>
              <a:t>‹#›</a:t>
            </a:fld>
            <a:endParaRPr lang="en-US"/>
          </a:p>
        </p:txBody>
      </p:sp>
    </p:spTree>
    <p:extLst>
      <p:ext uri="{BB962C8B-B14F-4D97-AF65-F5344CB8AC3E}">
        <p14:creationId xmlns:p14="http://schemas.microsoft.com/office/powerpoint/2010/main" val="343484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922866-AB67-40EB-B00F-9BAD664F8212}" type="datetimeFigureOut">
              <a:rPr lang="en-US" smtClean="0"/>
              <a:t>7/6/2024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C9B228B-8709-40AA-841E-D6D21831D345}" type="slidenum">
              <a:rPr lang="en-US" smtClean="0"/>
              <a:t>‹#›</a:t>
            </a:fld>
            <a:endParaRPr lang="en-US"/>
          </a:p>
        </p:txBody>
      </p:sp>
    </p:spTree>
    <p:extLst>
      <p:ext uri="{BB962C8B-B14F-4D97-AF65-F5344CB8AC3E}">
        <p14:creationId xmlns:p14="http://schemas.microsoft.com/office/powerpoint/2010/main" val="211654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agerduty.com/" TargetMode="External"/><Relationship Id="rId2" Type="http://schemas.openxmlformats.org/officeDocument/2006/relationships/hyperlink" Target="https://www.opsgenie.com/" TargetMode="External"/><Relationship Id="rId1" Type="http://schemas.openxmlformats.org/officeDocument/2006/relationships/slideLayout" Target="../slideLayouts/slideLayout2.xml"/><Relationship Id="rId5" Type="http://schemas.openxmlformats.org/officeDocument/2006/relationships/hyperlink" Target="https://docs.apono.io/docs/victorops-splunk-on-call" TargetMode="External"/><Relationship Id="rId4" Type="http://schemas.openxmlformats.org/officeDocument/2006/relationships/hyperlink" Target="https://goingoncall.pagerdut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B14F-5A9D-CA4B-713B-A09B412434C2}"/>
              </a:ext>
            </a:extLst>
          </p:cNvPr>
          <p:cNvSpPr>
            <a:spLocks noGrp="1"/>
          </p:cNvSpPr>
          <p:nvPr>
            <p:ph type="ctrTitle"/>
          </p:nvPr>
        </p:nvSpPr>
        <p:spPr/>
        <p:txBody>
          <a:bodyPr/>
          <a:lstStyle/>
          <a:p>
            <a:r>
              <a:rPr lang="en-US" dirty="0"/>
              <a:t>Pager Rotation in DevOps</a:t>
            </a:r>
          </a:p>
        </p:txBody>
      </p:sp>
      <p:sp>
        <p:nvSpPr>
          <p:cNvPr id="3" name="Subtitle 2">
            <a:extLst>
              <a:ext uri="{FF2B5EF4-FFF2-40B4-BE49-F238E27FC236}">
                <a16:creationId xmlns:a16="http://schemas.microsoft.com/office/drawing/2014/main" id="{9DF3DE51-CA5C-082D-BD83-6987302A2354}"/>
              </a:ext>
            </a:extLst>
          </p:cNvPr>
          <p:cNvSpPr>
            <a:spLocks noGrp="1"/>
          </p:cNvSpPr>
          <p:nvPr>
            <p:ph type="subTitle" idx="1"/>
          </p:nvPr>
        </p:nvSpPr>
        <p:spPr/>
        <p:txBody>
          <a:bodyPr>
            <a:normAutofit fontScale="77500" lnSpcReduction="20000"/>
          </a:bodyPr>
          <a:lstStyle/>
          <a:p>
            <a:r>
              <a:rPr lang="en-US" dirty="0"/>
              <a:t>Practices and Strategies</a:t>
            </a:r>
          </a:p>
          <a:p>
            <a:r>
              <a:rPr lang="en-US" dirty="0"/>
              <a:t>Erik Hernandez</a:t>
            </a:r>
          </a:p>
          <a:p>
            <a:r>
              <a:rPr lang="en-US" dirty="0"/>
              <a:t>Professor Sue Sampson</a:t>
            </a:r>
          </a:p>
          <a:p>
            <a:r>
              <a:rPr lang="en-US" dirty="0"/>
              <a:t>07/26/2026</a:t>
            </a:r>
          </a:p>
        </p:txBody>
      </p:sp>
    </p:spTree>
    <p:extLst>
      <p:ext uri="{BB962C8B-B14F-4D97-AF65-F5344CB8AC3E}">
        <p14:creationId xmlns:p14="http://schemas.microsoft.com/office/powerpoint/2010/main" val="398764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08734C9-2405-5CB8-4377-D1D5AF8ABBE7}"/>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Overview of Paper Rotation Duties</a:t>
            </a:r>
          </a:p>
        </p:txBody>
      </p:sp>
      <p:cxnSp>
        <p:nvCxnSpPr>
          <p:cNvPr id="25" name="Straight Connector 24">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EB91FB-0BBB-AF75-6DC7-3BC33B3121AA}"/>
              </a:ext>
            </a:extLst>
          </p:cNvPr>
          <p:cNvSpPr>
            <a:spLocks noGrp="1"/>
          </p:cNvSpPr>
          <p:nvPr>
            <p:ph idx="1"/>
          </p:nvPr>
        </p:nvSpPr>
        <p:spPr>
          <a:xfrm>
            <a:off x="5065182" y="643466"/>
            <a:ext cx="6173333" cy="5269650"/>
          </a:xfrm>
        </p:spPr>
        <p:txBody>
          <a:bodyPr anchor="ctr">
            <a:normAutofit/>
          </a:bodyPr>
          <a:lstStyle/>
          <a:p>
            <a:pPr>
              <a:buFont typeface="Wingdings" panose="05000000000000000000" pitchFamily="2" charset="2"/>
              <a:buChar char="Ø"/>
            </a:pPr>
            <a:r>
              <a:rPr lang="en-US" sz="2000">
                <a:solidFill>
                  <a:schemeClr val="tx2"/>
                </a:solidFill>
              </a:rPr>
              <a:t>Pager rotation means planning for team members to be available outside of normal working hours to address any problems or emergencies that come up.</a:t>
            </a:r>
          </a:p>
          <a:p>
            <a:pPr>
              <a:buFont typeface="Wingdings" panose="05000000000000000000" pitchFamily="2" charset="2"/>
              <a:buChar char="Ø"/>
            </a:pPr>
            <a:endParaRPr lang="en-US" sz="2000">
              <a:solidFill>
                <a:schemeClr val="tx2"/>
              </a:solidFill>
            </a:endParaRPr>
          </a:p>
          <a:p>
            <a:pPr marL="0" indent="0">
              <a:buNone/>
            </a:pPr>
            <a:r>
              <a:rPr lang="en-US" sz="2000" i="1">
                <a:solidFill>
                  <a:schemeClr val="tx2"/>
                </a:solidFill>
              </a:rPr>
              <a:t>The Significance in DevOps:</a:t>
            </a:r>
          </a:p>
          <a:p>
            <a:pPr>
              <a:buFont typeface="Wingdings" panose="05000000000000000000" pitchFamily="2" charset="2"/>
              <a:buChar char="Ø"/>
            </a:pPr>
            <a:r>
              <a:rPr lang="en-US" sz="2000">
                <a:solidFill>
                  <a:schemeClr val="tx2"/>
                </a:solidFill>
              </a:rPr>
              <a:t>Makes sure services are always available and problems are fixed quickly.</a:t>
            </a:r>
          </a:p>
          <a:p>
            <a:pPr>
              <a:buFont typeface="Wingdings" panose="05000000000000000000" pitchFamily="2" charset="2"/>
              <a:buChar char="Ø"/>
            </a:pPr>
            <a:r>
              <a:rPr lang="en-US" sz="2000">
                <a:solidFill>
                  <a:schemeClr val="tx2"/>
                </a:solidFill>
              </a:rPr>
              <a:t>Key for keeping services reliable and customers happy.</a:t>
            </a:r>
          </a:p>
        </p:txBody>
      </p:sp>
    </p:spTree>
    <p:extLst>
      <p:ext uri="{BB962C8B-B14F-4D97-AF65-F5344CB8AC3E}">
        <p14:creationId xmlns:p14="http://schemas.microsoft.com/office/powerpoint/2010/main" val="191570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E47079-79CA-4461-66EA-6A9EA9FE5F97}"/>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Understanding Pager Rotation</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D7A2C8-C206-4EDA-7835-A3049A983ACB}"/>
              </a:ext>
            </a:extLst>
          </p:cNvPr>
          <p:cNvSpPr>
            <a:spLocks noGrp="1"/>
          </p:cNvSpPr>
          <p:nvPr>
            <p:ph idx="1"/>
          </p:nvPr>
        </p:nvSpPr>
        <p:spPr>
          <a:xfrm>
            <a:off x="5065182" y="643466"/>
            <a:ext cx="6173333" cy="5269650"/>
          </a:xfrm>
        </p:spPr>
        <p:txBody>
          <a:bodyPr anchor="ctr">
            <a:normAutofit/>
          </a:bodyPr>
          <a:lstStyle/>
          <a:p>
            <a:pPr marL="0" indent="0">
              <a:buNone/>
            </a:pPr>
            <a:r>
              <a:rPr lang="en-US" sz="1900" i="1">
                <a:solidFill>
                  <a:schemeClr val="tx2"/>
                </a:solidFill>
              </a:rPr>
              <a:t>Definition:</a:t>
            </a:r>
          </a:p>
          <a:p>
            <a:pPr>
              <a:buFont typeface="Wingdings" panose="05000000000000000000" pitchFamily="2" charset="2"/>
              <a:buChar char="Ø"/>
            </a:pPr>
            <a:r>
              <a:rPr lang="en-US" sz="1900">
                <a:solidFill>
                  <a:schemeClr val="tx2"/>
                </a:solidFill>
              </a:rPr>
              <a:t>Pager rotation is a planned schedule where team members take turns being on-call to deal with problems.</a:t>
            </a:r>
          </a:p>
          <a:p>
            <a:pPr>
              <a:buFont typeface="Wingdings" panose="05000000000000000000" pitchFamily="2" charset="2"/>
              <a:buChar char="Ø"/>
            </a:pPr>
            <a:endParaRPr lang="en-US" sz="1900" i="1">
              <a:solidFill>
                <a:schemeClr val="tx2"/>
              </a:solidFill>
            </a:endParaRPr>
          </a:p>
          <a:p>
            <a:pPr marL="0" indent="0">
              <a:buNone/>
            </a:pPr>
            <a:r>
              <a:rPr lang="en-US" sz="1900" i="1">
                <a:solidFill>
                  <a:schemeClr val="tx2"/>
                </a:solidFill>
              </a:rPr>
              <a:t>Common Responsibilities:</a:t>
            </a:r>
          </a:p>
          <a:p>
            <a:pPr>
              <a:buFont typeface="Wingdings" panose="05000000000000000000" pitchFamily="2" charset="2"/>
              <a:buChar char="Ø"/>
            </a:pPr>
            <a:r>
              <a:rPr lang="en-US" sz="1900">
                <a:solidFill>
                  <a:schemeClr val="tx2"/>
                </a:solidFill>
              </a:rPr>
              <a:t>Watching alerts and systems.</a:t>
            </a:r>
          </a:p>
          <a:p>
            <a:pPr>
              <a:buFont typeface="Wingdings" panose="05000000000000000000" pitchFamily="2" charset="2"/>
              <a:buChar char="Ø"/>
            </a:pPr>
            <a:r>
              <a:rPr lang="en-US" sz="1900">
                <a:solidFill>
                  <a:schemeClr val="tx2"/>
                </a:solidFill>
              </a:rPr>
              <a:t>Quickly fixing any issues that come up.</a:t>
            </a:r>
          </a:p>
          <a:p>
            <a:pPr>
              <a:buFont typeface="Wingdings" panose="05000000000000000000" pitchFamily="2" charset="2"/>
              <a:buChar char="Ø"/>
            </a:pPr>
            <a:r>
              <a:rPr lang="en-US" sz="1900">
                <a:solidFill>
                  <a:schemeClr val="tx2"/>
                </a:solidFill>
              </a:rPr>
              <a:t>Keeping records of problems and how they were fixed..</a:t>
            </a:r>
          </a:p>
          <a:p>
            <a:pPr marL="0" indent="0">
              <a:buNone/>
            </a:pPr>
            <a:endParaRPr lang="en-US" sz="1900">
              <a:solidFill>
                <a:schemeClr val="tx2"/>
              </a:solidFill>
            </a:endParaRPr>
          </a:p>
          <a:p>
            <a:pPr marL="0" indent="0">
              <a:buNone/>
            </a:pPr>
            <a:r>
              <a:rPr lang="en-US" sz="1900" i="1">
                <a:solidFill>
                  <a:schemeClr val="tx2"/>
                </a:solidFill>
              </a:rPr>
              <a:t>Impact on Team Performance:</a:t>
            </a:r>
          </a:p>
          <a:p>
            <a:pPr>
              <a:buFont typeface="Wingdings" panose="05000000000000000000" pitchFamily="2" charset="2"/>
              <a:buChar char="Ø"/>
            </a:pPr>
            <a:r>
              <a:rPr lang="en-US" sz="1900">
                <a:solidFill>
                  <a:schemeClr val="tx2"/>
                </a:solidFill>
              </a:rPr>
              <a:t>Good pager rotation stops burnout and keeps the team ready.</a:t>
            </a:r>
          </a:p>
          <a:p>
            <a:pPr>
              <a:buFont typeface="Wingdings" panose="05000000000000000000" pitchFamily="2" charset="2"/>
              <a:buChar char="Ø"/>
            </a:pPr>
            <a:r>
              <a:rPr lang="en-US" sz="1900">
                <a:solidFill>
                  <a:schemeClr val="tx2"/>
                </a:solidFill>
              </a:rPr>
              <a:t>It helps keep services running smoothly and reliably.</a:t>
            </a:r>
          </a:p>
        </p:txBody>
      </p:sp>
    </p:spTree>
    <p:extLst>
      <p:ext uri="{BB962C8B-B14F-4D97-AF65-F5344CB8AC3E}">
        <p14:creationId xmlns:p14="http://schemas.microsoft.com/office/powerpoint/2010/main" val="43839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9B340A-DF13-4C0B-71C4-961694C3B039}"/>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Industry Best Practices</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87E80-C2C8-3DE3-CA78-FA3AEAE5FCC1}"/>
              </a:ext>
            </a:extLst>
          </p:cNvPr>
          <p:cNvSpPr>
            <a:spLocks noGrp="1"/>
          </p:cNvSpPr>
          <p:nvPr>
            <p:ph idx="1"/>
          </p:nvPr>
        </p:nvSpPr>
        <p:spPr>
          <a:xfrm>
            <a:off x="5065182" y="643466"/>
            <a:ext cx="6173333" cy="5269650"/>
          </a:xfrm>
        </p:spPr>
        <p:txBody>
          <a:bodyPr anchor="ctr">
            <a:normAutofit/>
          </a:bodyPr>
          <a:lstStyle/>
          <a:p>
            <a:pPr marL="0" indent="0">
              <a:buNone/>
            </a:pPr>
            <a:r>
              <a:rPr lang="en-US" sz="1400" i="1" dirty="0">
                <a:solidFill>
                  <a:schemeClr val="tx2"/>
                </a:solidFill>
              </a:rPr>
              <a:t>Clear On-Call Schedules:</a:t>
            </a:r>
          </a:p>
          <a:p>
            <a:pPr>
              <a:buFont typeface="Wingdings" panose="05000000000000000000" pitchFamily="2" charset="2"/>
              <a:buChar char="Ø"/>
            </a:pPr>
            <a:r>
              <a:rPr lang="en-US" sz="1400" dirty="0">
                <a:solidFill>
                  <a:schemeClr val="tx2"/>
                </a:solidFill>
              </a:rPr>
              <a:t>Predictable Rotations: Make sure everyone knows their on call times well in advance so they can plan their personal lives.</a:t>
            </a:r>
          </a:p>
          <a:p>
            <a:pPr marL="285750" indent="-285750">
              <a:buFont typeface="Wingdings" panose="05000000000000000000" pitchFamily="2" charset="2"/>
              <a:buChar char="Ø"/>
            </a:pPr>
            <a:r>
              <a:rPr lang="en-US" sz="1400" dirty="0">
                <a:solidFill>
                  <a:schemeClr val="tx2"/>
                </a:solidFill>
              </a:rPr>
              <a:t>Avoid Burnout: Keep shifts reasonable in length and frequency to prevent exhaustion.</a:t>
            </a:r>
          </a:p>
          <a:p>
            <a:pPr marL="0" indent="0">
              <a:buNone/>
            </a:pPr>
            <a:endParaRPr lang="en-US" sz="1400" dirty="0">
              <a:solidFill>
                <a:schemeClr val="tx2"/>
              </a:solidFill>
            </a:endParaRPr>
          </a:p>
          <a:p>
            <a:pPr marL="0" indent="0">
              <a:buNone/>
            </a:pPr>
            <a:r>
              <a:rPr lang="en-US" sz="1400" i="1" dirty="0">
                <a:solidFill>
                  <a:schemeClr val="tx2"/>
                </a:solidFill>
              </a:rPr>
              <a:t>Effective Handoffs:</a:t>
            </a:r>
          </a:p>
          <a:p>
            <a:pPr>
              <a:buFont typeface="Wingdings" panose="05000000000000000000" pitchFamily="2" charset="2"/>
              <a:buChar char="Ø"/>
            </a:pPr>
            <a:r>
              <a:rPr lang="en-US" sz="1400" dirty="0">
                <a:solidFill>
                  <a:schemeClr val="tx2"/>
                </a:solidFill>
              </a:rPr>
              <a:t>Smooth Transitions: Use detailed handoff notes and quick sync up calls to ensure the next person on call understands ongoing issues.</a:t>
            </a:r>
          </a:p>
          <a:p>
            <a:pPr>
              <a:buFont typeface="Wingdings" panose="05000000000000000000" pitchFamily="2" charset="2"/>
              <a:buChar char="Ø"/>
            </a:pPr>
            <a:r>
              <a:rPr lang="en-US" sz="1400" dirty="0">
                <a:solidFill>
                  <a:schemeClr val="tx2"/>
                </a:solidFill>
              </a:rPr>
              <a:t>Keep a Log: Update a shared log or ticketing system with all important information about ongoing problems and solutions.</a:t>
            </a:r>
          </a:p>
          <a:p>
            <a:pPr marL="0" indent="0">
              <a:buNone/>
            </a:pPr>
            <a:endParaRPr lang="en-US" sz="1400" dirty="0">
              <a:solidFill>
                <a:schemeClr val="tx2"/>
              </a:solidFill>
            </a:endParaRPr>
          </a:p>
          <a:p>
            <a:pPr marL="0" indent="0">
              <a:buNone/>
            </a:pPr>
            <a:r>
              <a:rPr lang="en-US" sz="1400" i="1" dirty="0">
                <a:solidFill>
                  <a:schemeClr val="tx2"/>
                </a:solidFill>
              </a:rPr>
              <a:t>Comprehensive Documentation:</a:t>
            </a:r>
          </a:p>
          <a:p>
            <a:pPr>
              <a:buFont typeface="Wingdings" panose="05000000000000000000" pitchFamily="2" charset="2"/>
              <a:buChar char="Ø"/>
            </a:pPr>
            <a:r>
              <a:rPr lang="en-US" sz="1400" dirty="0">
                <a:solidFill>
                  <a:schemeClr val="tx2"/>
                </a:solidFill>
              </a:rPr>
              <a:t>Clear Runbooks: Maintain easy follow guides for handling common incidents.</a:t>
            </a:r>
          </a:p>
          <a:p>
            <a:pPr>
              <a:buFont typeface="Wingdings" panose="05000000000000000000" pitchFamily="2" charset="2"/>
              <a:buChar char="Ø"/>
            </a:pPr>
            <a:r>
              <a:rPr lang="en-US" sz="1400" dirty="0">
                <a:solidFill>
                  <a:schemeClr val="tx2"/>
                </a:solidFill>
              </a:rPr>
              <a:t>Document Issues: Record frequent problems and their solutions to speed up fixing times.</a:t>
            </a:r>
          </a:p>
          <a:p>
            <a:endParaRPr lang="en-US" sz="1400" dirty="0">
              <a:solidFill>
                <a:schemeClr val="tx2"/>
              </a:solidFill>
            </a:endParaRPr>
          </a:p>
        </p:txBody>
      </p:sp>
    </p:spTree>
    <p:extLst>
      <p:ext uri="{BB962C8B-B14F-4D97-AF65-F5344CB8AC3E}">
        <p14:creationId xmlns:p14="http://schemas.microsoft.com/office/powerpoint/2010/main" val="134514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185579-3BC5-6259-F2B1-94164AE8BDF4}"/>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Tools and Technologies</a:t>
            </a:r>
          </a:p>
        </p:txBody>
      </p:sp>
      <p:cxnSp>
        <p:nvCxnSpPr>
          <p:cNvPr id="21" name="Straight Connector 20">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10C4BD-0D26-ED4B-FC42-9960499540AA}"/>
              </a:ext>
            </a:extLst>
          </p:cNvPr>
          <p:cNvSpPr>
            <a:spLocks noGrp="1"/>
          </p:cNvSpPr>
          <p:nvPr>
            <p:ph idx="1"/>
          </p:nvPr>
        </p:nvSpPr>
        <p:spPr>
          <a:xfrm>
            <a:off x="5065182" y="643466"/>
            <a:ext cx="6173333" cy="5269650"/>
          </a:xfrm>
        </p:spPr>
        <p:txBody>
          <a:bodyPr anchor="ctr">
            <a:normAutofit/>
          </a:bodyPr>
          <a:lstStyle/>
          <a:p>
            <a:pPr marL="0" indent="0">
              <a:buNone/>
            </a:pPr>
            <a:r>
              <a:rPr lang="en-US" sz="1700" i="1" dirty="0">
                <a:solidFill>
                  <a:schemeClr val="tx2"/>
                </a:solidFill>
              </a:rPr>
              <a:t>Popular Tools for Pager Duty Management:</a:t>
            </a:r>
          </a:p>
          <a:p>
            <a:pPr>
              <a:buFont typeface="Wingdings" panose="05000000000000000000" pitchFamily="2" charset="2"/>
              <a:buChar char="Ø"/>
            </a:pPr>
            <a:r>
              <a:rPr lang="en-US" sz="1700" dirty="0">
                <a:solidFill>
                  <a:schemeClr val="tx2"/>
                </a:solidFill>
              </a:rPr>
              <a:t>PagerDuty: Offers strong features for handling incidents and managing on call schedules.</a:t>
            </a:r>
          </a:p>
          <a:p>
            <a:pPr>
              <a:buFont typeface="Wingdings" panose="05000000000000000000" pitchFamily="2" charset="2"/>
              <a:buChar char="Ø"/>
            </a:pPr>
            <a:r>
              <a:rPr lang="en-US" sz="1700" dirty="0" err="1">
                <a:solidFill>
                  <a:schemeClr val="tx2"/>
                </a:solidFill>
              </a:rPr>
              <a:t>OpsGenie</a:t>
            </a:r>
            <a:r>
              <a:rPr lang="en-US" sz="1700" dirty="0">
                <a:solidFill>
                  <a:schemeClr val="tx2"/>
                </a:solidFill>
              </a:rPr>
              <a:t>: Provides flexible on-call schedules and powerful alerting options.</a:t>
            </a:r>
          </a:p>
          <a:p>
            <a:pPr>
              <a:buFont typeface="Wingdings" panose="05000000000000000000" pitchFamily="2" charset="2"/>
              <a:buChar char="Ø"/>
            </a:pPr>
            <a:r>
              <a:rPr lang="en-US" sz="1700" dirty="0" err="1">
                <a:solidFill>
                  <a:schemeClr val="tx2"/>
                </a:solidFill>
              </a:rPr>
              <a:t>VictorOps</a:t>
            </a:r>
            <a:r>
              <a:rPr lang="en-US" sz="1700" dirty="0">
                <a:solidFill>
                  <a:schemeClr val="tx2"/>
                </a:solidFill>
              </a:rPr>
              <a:t>: Works with various monitoring tools and supports real time teamwork.</a:t>
            </a:r>
          </a:p>
          <a:p>
            <a:pPr marL="0" indent="0">
              <a:buNone/>
            </a:pPr>
            <a:endParaRPr lang="en-US" sz="1700" dirty="0">
              <a:solidFill>
                <a:schemeClr val="tx2"/>
              </a:solidFill>
            </a:endParaRPr>
          </a:p>
          <a:p>
            <a:pPr marL="0" indent="0">
              <a:buNone/>
            </a:pPr>
            <a:r>
              <a:rPr lang="en-US" sz="1700" i="1" dirty="0">
                <a:solidFill>
                  <a:schemeClr val="tx2"/>
                </a:solidFill>
              </a:rPr>
              <a:t>Features to Look For:</a:t>
            </a:r>
          </a:p>
          <a:p>
            <a:pPr>
              <a:buFont typeface="Wingdings" panose="05000000000000000000" pitchFamily="2" charset="2"/>
              <a:buChar char="Ø"/>
            </a:pPr>
            <a:r>
              <a:rPr lang="en-US" sz="1700" dirty="0">
                <a:solidFill>
                  <a:schemeClr val="tx2"/>
                </a:solidFill>
              </a:rPr>
              <a:t>Automation: Automated escalations and notifications help reduce mistakes.</a:t>
            </a:r>
          </a:p>
          <a:p>
            <a:pPr>
              <a:buFont typeface="Wingdings" panose="05000000000000000000" pitchFamily="2" charset="2"/>
              <a:buChar char="Ø"/>
            </a:pPr>
            <a:r>
              <a:rPr lang="en-US" sz="1700" dirty="0">
                <a:solidFill>
                  <a:schemeClr val="tx2"/>
                </a:solidFill>
              </a:rPr>
              <a:t>Integration: Works smoothly with monitoring tools like Prometheus, Nagios, and Datadog for quick alerts.</a:t>
            </a:r>
          </a:p>
          <a:p>
            <a:pPr>
              <a:buFont typeface="Wingdings" panose="05000000000000000000" pitchFamily="2" charset="2"/>
              <a:buChar char="Ø"/>
            </a:pPr>
            <a:r>
              <a:rPr lang="en-US" sz="1700" dirty="0">
                <a:solidFill>
                  <a:schemeClr val="tx2"/>
                </a:solidFill>
              </a:rPr>
              <a:t>Easy Escalation: Clear and automated paths for escalating issues ensure fast handling if the first responder is unavailable.</a:t>
            </a:r>
          </a:p>
        </p:txBody>
      </p:sp>
    </p:spTree>
    <p:extLst>
      <p:ext uri="{BB962C8B-B14F-4D97-AF65-F5344CB8AC3E}">
        <p14:creationId xmlns:p14="http://schemas.microsoft.com/office/powerpoint/2010/main" val="144399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91BDF6-2D45-2BEC-B6B1-144819AC8454}"/>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Culture and Team Considerations </a:t>
            </a:r>
          </a:p>
        </p:txBody>
      </p:sp>
      <p:cxnSp>
        <p:nvCxnSpPr>
          <p:cNvPr id="21" name="Straight Connector 20">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C6DDB0-D73A-C210-8AE1-761DEC72FCF4}"/>
              </a:ext>
            </a:extLst>
          </p:cNvPr>
          <p:cNvSpPr>
            <a:spLocks noGrp="1"/>
          </p:cNvSpPr>
          <p:nvPr>
            <p:ph idx="1"/>
          </p:nvPr>
        </p:nvSpPr>
        <p:spPr>
          <a:xfrm>
            <a:off x="5065182" y="643466"/>
            <a:ext cx="6173333" cy="5269650"/>
          </a:xfrm>
        </p:spPr>
        <p:txBody>
          <a:bodyPr anchor="ctr">
            <a:normAutofit/>
          </a:bodyPr>
          <a:lstStyle/>
          <a:p>
            <a:pPr marL="0" indent="0">
              <a:buNone/>
            </a:pPr>
            <a:r>
              <a:rPr lang="en-US" sz="2000" i="1">
                <a:solidFill>
                  <a:schemeClr val="tx2"/>
                </a:solidFill>
              </a:rPr>
              <a:t>Creating a Supportive On-Call Environment:</a:t>
            </a:r>
          </a:p>
          <a:p>
            <a:pPr>
              <a:buFont typeface="Wingdings" panose="05000000000000000000" pitchFamily="2" charset="2"/>
              <a:buChar char="Ø"/>
            </a:pPr>
            <a:r>
              <a:rPr lang="en-US" sz="2000">
                <a:solidFill>
                  <a:schemeClr val="tx2"/>
                </a:solidFill>
              </a:rPr>
              <a:t>Encourage teamwork and sharing: Support team members in sharing knowledge and helping each other during on-call shifts.</a:t>
            </a:r>
          </a:p>
          <a:p>
            <a:pPr>
              <a:buFont typeface="Wingdings" panose="05000000000000000000" pitchFamily="2" charset="2"/>
              <a:buChar char="Ø"/>
            </a:pPr>
            <a:r>
              <a:rPr lang="en-US" sz="2000">
                <a:solidFill>
                  <a:schemeClr val="tx2"/>
                </a:solidFill>
              </a:rPr>
              <a:t>Acknowledge and reward: Recognize the efforts of on-call team members and reward them fairly.</a:t>
            </a:r>
          </a:p>
          <a:p>
            <a:pPr marL="0" indent="0">
              <a:buNone/>
            </a:pPr>
            <a:endParaRPr lang="en-US" sz="2000">
              <a:solidFill>
                <a:schemeClr val="tx2"/>
              </a:solidFill>
            </a:endParaRPr>
          </a:p>
          <a:p>
            <a:pPr marL="0" indent="0">
              <a:buNone/>
            </a:pPr>
            <a:r>
              <a:rPr lang="en-US" sz="2000" i="1">
                <a:solidFill>
                  <a:schemeClr val="tx2"/>
                </a:solidFill>
              </a:rPr>
              <a:t>Training and Preparation:</a:t>
            </a:r>
          </a:p>
          <a:p>
            <a:pPr>
              <a:buFont typeface="Wingdings" panose="05000000000000000000" pitchFamily="2" charset="2"/>
              <a:buChar char="Ø"/>
            </a:pPr>
            <a:r>
              <a:rPr lang="en-US" sz="2000">
                <a:solidFill>
                  <a:schemeClr val="tx2"/>
                </a:solidFill>
              </a:rPr>
              <a:t>Ongoing training for on-call staff: Hold regular sessions to keep everyone up-to-date on best practices and tools.</a:t>
            </a:r>
          </a:p>
          <a:p>
            <a:pPr>
              <a:buFont typeface="Wingdings" panose="05000000000000000000" pitchFamily="2" charset="2"/>
              <a:buChar char="Ø"/>
            </a:pPr>
            <a:r>
              <a:rPr lang="en-US" sz="2000">
                <a:solidFill>
                  <a:schemeClr val="tx2"/>
                </a:solidFill>
              </a:rPr>
              <a:t>Practice with simulated incidents: Conduct drills to prepare team members for real situations, improving their response skills.</a:t>
            </a:r>
          </a:p>
        </p:txBody>
      </p:sp>
    </p:spTree>
    <p:extLst>
      <p:ext uri="{BB962C8B-B14F-4D97-AF65-F5344CB8AC3E}">
        <p14:creationId xmlns:p14="http://schemas.microsoft.com/office/powerpoint/2010/main" val="104637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6B725EC-33AF-958E-4EAE-233F0C2B42D6}"/>
              </a:ext>
            </a:extLst>
          </p:cNvPr>
          <p:cNvSpPr>
            <a:spLocks noGrp="1"/>
          </p:cNvSpPr>
          <p:nvPr>
            <p:ph type="title"/>
          </p:nvPr>
        </p:nvSpPr>
        <p:spPr>
          <a:xfrm>
            <a:off x="643467" y="643466"/>
            <a:ext cx="3602736" cy="5269651"/>
          </a:xfrm>
        </p:spPr>
        <p:txBody>
          <a:bodyPr>
            <a:normAutofit/>
          </a:bodyPr>
          <a:lstStyle/>
          <a:p>
            <a:pPr algn="ctr"/>
            <a:r>
              <a:rPr lang="en-US" sz="3200" dirty="0">
                <a:solidFill>
                  <a:schemeClr val="tx2"/>
                </a:solidFill>
              </a:rPr>
              <a:t>Real World Example</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AD44DB-13D3-6736-2976-C8F058AA2C14}"/>
              </a:ext>
            </a:extLst>
          </p:cNvPr>
          <p:cNvSpPr>
            <a:spLocks noGrp="1"/>
          </p:cNvSpPr>
          <p:nvPr>
            <p:ph idx="1"/>
          </p:nvPr>
        </p:nvSpPr>
        <p:spPr>
          <a:xfrm>
            <a:off x="5065182" y="643466"/>
            <a:ext cx="6173333" cy="5269650"/>
          </a:xfrm>
        </p:spPr>
        <p:txBody>
          <a:bodyPr anchor="ctr">
            <a:normAutofit/>
          </a:bodyPr>
          <a:lstStyle/>
          <a:p>
            <a:pPr marL="0" indent="0">
              <a:buNone/>
            </a:pPr>
            <a:r>
              <a:rPr lang="en-US" sz="1800" dirty="0">
                <a:solidFill>
                  <a:schemeClr val="tx2"/>
                </a:solidFill>
              </a:rPr>
              <a:t>Fox Corporation used PagerDuty to update their digital operations at which point, it lowered its costs, speeding up innovation, and boosting revenue. They used AI and automation to improve how they respond to incidents, ensuring fast updates and clear communication with stakeholders. This approach helped them maintain operations and increase productivity across their digital platforms.</a:t>
            </a:r>
          </a:p>
        </p:txBody>
      </p:sp>
    </p:spTree>
    <p:extLst>
      <p:ext uri="{BB962C8B-B14F-4D97-AF65-F5344CB8AC3E}">
        <p14:creationId xmlns:p14="http://schemas.microsoft.com/office/powerpoint/2010/main" val="332781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17BB5E-1BA8-0C90-1910-72DAA051C971}"/>
              </a:ext>
            </a:extLst>
          </p:cNvPr>
          <p:cNvSpPr>
            <a:spLocks noGrp="1"/>
          </p:cNvSpPr>
          <p:nvPr>
            <p:ph type="title"/>
          </p:nvPr>
        </p:nvSpPr>
        <p:spPr>
          <a:xfrm>
            <a:off x="643467" y="643466"/>
            <a:ext cx="3602736" cy="5269651"/>
          </a:xfrm>
        </p:spPr>
        <p:txBody>
          <a:bodyPr>
            <a:normAutofit/>
          </a:bodyPr>
          <a:lstStyle/>
          <a:p>
            <a:pPr algn="ctr"/>
            <a:r>
              <a:rPr lang="en-US" sz="3200">
                <a:solidFill>
                  <a:schemeClr val="tx2"/>
                </a:solidFill>
              </a:rPr>
              <a:t>Challenges and Mitigation Strageties</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41165-A862-F8DC-7D35-1C9D08F0B5AC}"/>
              </a:ext>
            </a:extLst>
          </p:cNvPr>
          <p:cNvSpPr>
            <a:spLocks noGrp="1"/>
          </p:cNvSpPr>
          <p:nvPr>
            <p:ph idx="1"/>
          </p:nvPr>
        </p:nvSpPr>
        <p:spPr>
          <a:xfrm>
            <a:off x="5065182" y="643466"/>
            <a:ext cx="6173333" cy="5269650"/>
          </a:xfrm>
        </p:spPr>
        <p:txBody>
          <a:bodyPr anchor="ctr">
            <a:normAutofit/>
          </a:bodyPr>
          <a:lstStyle/>
          <a:p>
            <a:pPr marL="0" indent="0">
              <a:buNone/>
            </a:pPr>
            <a:r>
              <a:rPr lang="en-US" sz="2000" i="1">
                <a:solidFill>
                  <a:schemeClr val="tx2"/>
                </a:solidFill>
              </a:rPr>
              <a:t>Common Challenges:</a:t>
            </a:r>
          </a:p>
          <a:p>
            <a:pPr>
              <a:buFont typeface="Wingdings" panose="05000000000000000000" pitchFamily="2" charset="2"/>
              <a:buChar char="Ø"/>
            </a:pPr>
            <a:r>
              <a:rPr lang="en-US" sz="2000">
                <a:solidFill>
                  <a:schemeClr val="tx2"/>
                </a:solidFill>
              </a:rPr>
              <a:t>On-call fatigue and burnout: Long or frequent on-call shifts can make people tired and less effective.</a:t>
            </a:r>
          </a:p>
          <a:p>
            <a:pPr>
              <a:buFont typeface="Wingdings" panose="05000000000000000000" pitchFamily="2" charset="2"/>
              <a:buChar char="Ø"/>
            </a:pPr>
            <a:r>
              <a:rPr lang="en-US" sz="2000">
                <a:solidFill>
                  <a:schemeClr val="tx2"/>
                </a:solidFill>
              </a:rPr>
              <a:t>Coordination and communication problems: Without clear handovers and notes, it takes longer to fix problems.</a:t>
            </a:r>
          </a:p>
          <a:p>
            <a:pPr marL="0" indent="0">
              <a:buNone/>
            </a:pPr>
            <a:endParaRPr lang="en-US" sz="2000">
              <a:solidFill>
                <a:schemeClr val="tx2"/>
              </a:solidFill>
            </a:endParaRPr>
          </a:p>
          <a:p>
            <a:pPr marL="0" indent="0">
              <a:buNone/>
            </a:pPr>
            <a:r>
              <a:rPr lang="en-US" sz="2000" i="1">
                <a:solidFill>
                  <a:schemeClr val="tx2"/>
                </a:solidFill>
              </a:rPr>
              <a:t>Ways to Address These Issues:</a:t>
            </a:r>
          </a:p>
          <a:p>
            <a:pPr>
              <a:buFont typeface="Wingdings" panose="05000000000000000000" pitchFamily="2" charset="2"/>
              <a:buChar char="Ø"/>
            </a:pPr>
            <a:r>
              <a:rPr lang="en-US" sz="2000">
                <a:solidFill>
                  <a:schemeClr val="tx2"/>
                </a:solidFill>
              </a:rPr>
              <a:t>Rotating shifts and mental health help: Rotate on-call duties often and offer support for mental well-being.</a:t>
            </a:r>
          </a:p>
          <a:p>
            <a:pPr>
              <a:buFont typeface="Wingdings" panose="05000000000000000000" pitchFamily="2" charset="2"/>
              <a:buChar char="Ø"/>
            </a:pPr>
            <a:r>
              <a:rPr lang="en-US" sz="2000">
                <a:solidFill>
                  <a:schemeClr val="tx2"/>
                </a:solidFill>
              </a:rPr>
              <a:t>Regular feedback and improvement: Always get input from on-call teams and make changes to work better and keep them happy.</a:t>
            </a:r>
          </a:p>
        </p:txBody>
      </p:sp>
    </p:spTree>
    <p:extLst>
      <p:ext uri="{BB962C8B-B14F-4D97-AF65-F5344CB8AC3E}">
        <p14:creationId xmlns:p14="http://schemas.microsoft.com/office/powerpoint/2010/main" val="27245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C76B04A-78E4-3BCF-7657-D865EC8C55F3}"/>
              </a:ext>
            </a:extLst>
          </p:cNvPr>
          <p:cNvSpPr>
            <a:spLocks noGrp="1"/>
          </p:cNvSpPr>
          <p:nvPr>
            <p:ph type="title"/>
          </p:nvPr>
        </p:nvSpPr>
        <p:spPr>
          <a:xfrm>
            <a:off x="1143000" y="609600"/>
            <a:ext cx="9875520" cy="1356360"/>
          </a:xfrm>
        </p:spPr>
        <p:txBody>
          <a:bodyPr>
            <a:normAutofit/>
          </a:bodyPr>
          <a:lstStyle/>
          <a:p>
            <a:r>
              <a:rPr lang="en-US">
                <a:solidFill>
                  <a:srgbClr val="FFFFFF"/>
                </a:solidFill>
              </a:rPr>
              <a:t>References</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7B09DD2C-DF7F-0135-43F4-36778AC4AAA9}"/>
              </a:ext>
            </a:extLst>
          </p:cNvPr>
          <p:cNvSpPr>
            <a:spLocks noGrp="1"/>
          </p:cNvSpPr>
          <p:nvPr>
            <p:ph idx="1"/>
          </p:nvPr>
        </p:nvSpPr>
        <p:spPr>
          <a:xfrm>
            <a:off x="1143000" y="2852530"/>
            <a:ext cx="9872871" cy="3243469"/>
          </a:xfrm>
        </p:spPr>
        <p:txBody>
          <a:bodyPr>
            <a:normAutofit/>
          </a:bodyPr>
          <a:lstStyle/>
          <a:p>
            <a:pPr marL="0" indent="0">
              <a:buNone/>
            </a:pPr>
            <a:endParaRPr lang="en-US" sz="1400" dirty="0">
              <a:solidFill>
                <a:schemeClr val="tx1"/>
              </a:solidFill>
            </a:endParaRPr>
          </a:p>
          <a:p>
            <a:pPr>
              <a:buFont typeface="Wingdings" panose="05000000000000000000" pitchFamily="2" charset="2"/>
              <a:buChar char="Ø"/>
            </a:pPr>
            <a:r>
              <a:rPr lang="en-US" sz="1400" dirty="0">
                <a:solidFill>
                  <a:schemeClr val="tx1"/>
                </a:solidFill>
              </a:rPr>
              <a:t>Davis, J., &amp; Daniels, K. (2016). Effective DevOps: Building a Culture of Collaboration, Affinity, and Tooling at Scale. O'Reilly Media.</a:t>
            </a:r>
          </a:p>
          <a:p>
            <a:pPr>
              <a:buFont typeface="Wingdings" panose="05000000000000000000" pitchFamily="2" charset="2"/>
              <a:buChar char="Ø"/>
            </a:pPr>
            <a:r>
              <a:rPr lang="en-US" sz="1400" dirty="0">
                <a:solidFill>
                  <a:schemeClr val="tx1"/>
                </a:solidFill>
              </a:rPr>
              <a:t>Kim, G., Humble, J., </a:t>
            </a:r>
            <a:r>
              <a:rPr lang="en-US" sz="1400" dirty="0" err="1">
                <a:solidFill>
                  <a:schemeClr val="tx1"/>
                </a:solidFill>
              </a:rPr>
              <a:t>Debois</a:t>
            </a:r>
            <a:r>
              <a:rPr lang="en-US" sz="1400" dirty="0">
                <a:solidFill>
                  <a:schemeClr val="tx1"/>
                </a:solidFill>
              </a:rPr>
              <a:t>, P., &amp; Willis, J. (2021). The DevOps Handbook (2nd Edition). IT Revolution Press.</a:t>
            </a:r>
          </a:p>
          <a:p>
            <a:pPr>
              <a:buFont typeface="Wingdings" panose="05000000000000000000" pitchFamily="2" charset="2"/>
              <a:buChar char="Ø"/>
            </a:pPr>
            <a:r>
              <a:rPr lang="en-US" sz="1400" dirty="0" err="1">
                <a:solidFill>
                  <a:schemeClr val="tx1"/>
                </a:solidFill>
              </a:rPr>
              <a:t>OpsGenie's</a:t>
            </a:r>
            <a:r>
              <a:rPr lang="en-US" sz="1400" dirty="0">
                <a:solidFill>
                  <a:schemeClr val="tx1"/>
                </a:solidFill>
              </a:rPr>
              <a:t> On-Call Management. (n.d.). </a:t>
            </a:r>
            <a:r>
              <a:rPr lang="en-US" sz="1400" dirty="0" err="1">
                <a:solidFill>
                  <a:schemeClr val="tx1"/>
                </a:solidFill>
              </a:rPr>
              <a:t>OpsGenie</a:t>
            </a:r>
            <a:r>
              <a:rPr lang="en-US" sz="1400" dirty="0">
                <a:solidFill>
                  <a:schemeClr val="tx1"/>
                </a:solidFill>
              </a:rPr>
              <a:t> On-Call Management. Retrieved from </a:t>
            </a:r>
            <a:r>
              <a:rPr lang="en-US" sz="1400" dirty="0">
                <a:solidFill>
                  <a:schemeClr val="tx1"/>
                </a:solidFill>
                <a:hlinkClick r:id="rId2"/>
              </a:rPr>
              <a:t>https://www.opsgenie.com</a:t>
            </a:r>
            <a:endParaRPr lang="en-US" sz="1400" dirty="0">
              <a:solidFill>
                <a:schemeClr val="tx1"/>
              </a:solidFill>
            </a:endParaRPr>
          </a:p>
          <a:p>
            <a:pPr>
              <a:buFont typeface="Wingdings" panose="05000000000000000000" pitchFamily="2" charset="2"/>
              <a:buChar char="Ø"/>
            </a:pPr>
            <a:r>
              <a:rPr lang="en-US" sz="1400" dirty="0">
                <a:solidFill>
                  <a:schemeClr val="tx1"/>
                </a:solidFill>
              </a:rPr>
              <a:t>PagerDuty. (n.d.-a). How retailers are improving productivity, transforming incident response, and empowering teams with PagerDuty. Retrieved from </a:t>
            </a:r>
            <a:r>
              <a:rPr lang="en-US" sz="1400" dirty="0">
                <a:solidFill>
                  <a:schemeClr val="tx1"/>
                </a:solidFill>
                <a:hlinkClick r:id="rId3"/>
              </a:rPr>
              <a:t>https://www.pagerduty.com</a:t>
            </a:r>
            <a:endParaRPr lang="en-US" sz="1400" dirty="0">
              <a:solidFill>
                <a:schemeClr val="tx1"/>
              </a:solidFill>
            </a:endParaRPr>
          </a:p>
          <a:p>
            <a:pPr>
              <a:buFont typeface="Wingdings" panose="05000000000000000000" pitchFamily="2" charset="2"/>
              <a:buChar char="Ø"/>
            </a:pPr>
            <a:r>
              <a:rPr lang="en-US" sz="1400" dirty="0">
                <a:solidFill>
                  <a:schemeClr val="tx1"/>
                </a:solidFill>
              </a:rPr>
              <a:t>PagerDuty. (n.d.-b). Using AIOps for better incident management. Retrieved from https://www.pagerduty.com</a:t>
            </a:r>
          </a:p>
          <a:p>
            <a:pPr>
              <a:buFont typeface="Wingdings" panose="05000000000000000000" pitchFamily="2" charset="2"/>
              <a:buChar char="Ø"/>
            </a:pPr>
            <a:r>
              <a:rPr lang="en-US" sz="1400" dirty="0">
                <a:solidFill>
                  <a:schemeClr val="tx1"/>
                </a:solidFill>
              </a:rPr>
              <a:t>PagerDuty. (n.d.). PagerDuty On-Call Best Practices. Retrieved from </a:t>
            </a:r>
            <a:r>
              <a:rPr lang="en-US" sz="1400" dirty="0">
                <a:solidFill>
                  <a:schemeClr val="tx1"/>
                </a:solidFill>
                <a:hlinkClick r:id="rId4"/>
              </a:rPr>
              <a:t>https://goingoncall.pagerduty.com/</a:t>
            </a:r>
            <a:endParaRPr lang="en-US" sz="1400" dirty="0">
              <a:solidFill>
                <a:schemeClr val="tx1"/>
              </a:solidFill>
            </a:endParaRPr>
          </a:p>
          <a:p>
            <a:pPr>
              <a:buFont typeface="Wingdings" panose="05000000000000000000" pitchFamily="2" charset="2"/>
              <a:buChar char="Ø"/>
            </a:pPr>
            <a:r>
              <a:rPr lang="en-US" sz="1400" dirty="0" err="1">
                <a:solidFill>
                  <a:schemeClr val="tx1"/>
                </a:solidFill>
              </a:rPr>
              <a:t>VictorOps</a:t>
            </a:r>
            <a:r>
              <a:rPr lang="en-US" sz="1400" dirty="0">
                <a:solidFill>
                  <a:schemeClr val="tx1"/>
                </a:solidFill>
              </a:rPr>
              <a:t>. (n.d.). </a:t>
            </a:r>
            <a:r>
              <a:rPr lang="en-US" sz="1400" dirty="0" err="1">
                <a:solidFill>
                  <a:schemeClr val="tx1"/>
                </a:solidFill>
              </a:rPr>
              <a:t>VictorOps</a:t>
            </a:r>
            <a:r>
              <a:rPr lang="en-US" sz="1400" dirty="0">
                <a:solidFill>
                  <a:schemeClr val="tx1"/>
                </a:solidFill>
              </a:rPr>
              <a:t> Splunk On-Call. Retrieved from </a:t>
            </a:r>
            <a:r>
              <a:rPr lang="en-US" sz="1400" dirty="0">
                <a:solidFill>
                  <a:schemeClr val="tx1"/>
                </a:solidFill>
                <a:hlinkClick r:id="rId5"/>
              </a:rPr>
              <a:t>https://docs.apono.io/docs/victorops-splunk-on-call</a:t>
            </a:r>
            <a:endParaRPr lang="en-US" sz="1400" dirty="0">
              <a:solidFill>
                <a:schemeClr val="tx1"/>
              </a:solidFill>
            </a:endParaRPr>
          </a:p>
        </p:txBody>
      </p:sp>
    </p:spTree>
    <p:extLst>
      <p:ext uri="{BB962C8B-B14F-4D97-AF65-F5344CB8AC3E}">
        <p14:creationId xmlns:p14="http://schemas.microsoft.com/office/powerpoint/2010/main" val="100113575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50</TotalTime>
  <Words>796</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Basis</vt:lpstr>
      <vt:lpstr>Pager Rotation in DevOps</vt:lpstr>
      <vt:lpstr>Overview of Paper Rotation Duties</vt:lpstr>
      <vt:lpstr>Understanding Pager Rotation</vt:lpstr>
      <vt:lpstr>Industry Best Practices</vt:lpstr>
      <vt:lpstr>Tools and Technologies</vt:lpstr>
      <vt:lpstr>Culture and Team Considerations </vt:lpstr>
      <vt:lpstr>Real World Example</vt:lpstr>
      <vt:lpstr>Challenges and Mitigation Strageties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in DevOps</dc:title>
  <dc:creator>Erik Hernandez</dc:creator>
  <cp:lastModifiedBy>Erik Hernandez</cp:lastModifiedBy>
  <cp:revision>2</cp:revision>
  <dcterms:created xsi:type="dcterms:W3CDTF">2024-07-07T00:21:04Z</dcterms:created>
  <dcterms:modified xsi:type="dcterms:W3CDTF">2024-07-07T01:11:23Z</dcterms:modified>
</cp:coreProperties>
</file>