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63CD987-E557-4A88-9CD3-8450BD4EEF2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9304-2EB1-46B7-904D-24CC2516A44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7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D987-E557-4A88-9CD3-8450BD4EEF2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9304-2EB1-46B7-904D-24CC2516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D987-E557-4A88-9CD3-8450BD4EEF2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9304-2EB1-46B7-904D-24CC2516A44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4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D987-E557-4A88-9CD3-8450BD4EEF2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9304-2EB1-46B7-904D-24CC2516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D987-E557-4A88-9CD3-8450BD4EEF2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9304-2EB1-46B7-904D-24CC2516A44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4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D987-E557-4A88-9CD3-8450BD4EEF2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9304-2EB1-46B7-904D-24CC2516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5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D987-E557-4A88-9CD3-8450BD4EEF2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9304-2EB1-46B7-904D-24CC2516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D987-E557-4A88-9CD3-8450BD4EEF2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9304-2EB1-46B7-904D-24CC2516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0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D987-E557-4A88-9CD3-8450BD4EEF2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9304-2EB1-46B7-904D-24CC2516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D987-E557-4A88-9CD3-8450BD4EEF2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9304-2EB1-46B7-904D-24CC2516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7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CD987-E557-4A88-9CD3-8450BD4EEF2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9304-2EB1-46B7-904D-24CC2516A44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3CD987-E557-4A88-9CD3-8450BD4EEF2F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DC9304-2EB1-46B7-904D-24CC2516A44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17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dl.ethernet.edu.et/bitstream/123456789/20186/1/118.%20Sidney%20Dekker.pdf" TargetMode="External"/><Relationship Id="rId2" Type="http://schemas.openxmlformats.org/officeDocument/2006/relationships/hyperlink" Target="https://www.ncbi.nlm.nih.gov/pmc/articles/PMC1018644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fix.com/blog/learning-curv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F98EF-6C50-7843-4B66-172E74DA2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/>
              <a:t>Establishing a Just, Learning Culture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8C0F7D0-44F0-D5EF-B1F5-B85292FF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9330" y="804333"/>
            <a:ext cx="6257721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chemeClr val="tx1"/>
                </a:solidFill>
              </a:rPr>
              <a:t>Understanding the Learning Curve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Erik Hernandez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Professor Sue Sampson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CSD 380 DevOps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07/12/2024</a:t>
            </a:r>
          </a:p>
        </p:txBody>
      </p:sp>
    </p:spTree>
    <p:extLst>
      <p:ext uri="{BB962C8B-B14F-4D97-AF65-F5344CB8AC3E}">
        <p14:creationId xmlns:p14="http://schemas.microsoft.com/office/powerpoint/2010/main" val="74017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422A-2782-87C7-65F7-8F3FA350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1195-6913-2FF6-91A9-A2366C50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Summary of Key Points: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Importance: Just culture promotes trust, learning, and accountability.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Learning Curve: Stages include awareness, policy development, training, behavioral change, and feedback.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Overcoming resistance, ensuring consistent enforcement, and balancing accountability and learning.</a:t>
            </a:r>
          </a:p>
          <a:p>
            <a:pPr marL="0" indent="0">
              <a:buNone/>
            </a:pPr>
            <a:r>
              <a:rPr lang="en-US" u="sng" dirty="0"/>
              <a:t>Final Thoughts: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Importance: Establishing a just culture is essential for safety and continuous improvement.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Commitment: Requires commitment, education, and ongoing assessment.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Future Steps: Encouraging organizations to take proactive steps towards building a just culture.</a:t>
            </a:r>
          </a:p>
        </p:txBody>
      </p:sp>
    </p:spTree>
    <p:extLst>
      <p:ext uri="{BB962C8B-B14F-4D97-AF65-F5344CB8AC3E}">
        <p14:creationId xmlns:p14="http://schemas.microsoft.com/office/powerpoint/2010/main" val="14381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0239-61EE-0B83-6F67-453CCE22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65A4-5B02-F053-C71A-096F915C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Just Culture in Healthcare." Journal of Patient Safety. National Center for Biotechnology Information, </a:t>
            </a:r>
            <a:r>
              <a:rPr lang="en-US" dirty="0">
                <a:hlinkClick r:id="rId2"/>
              </a:rPr>
              <a:t>https://www.ncbi.nlm.nih.gov/pmc/articles/PMC10186448/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Just Culture: Balancing Safety and Accountability." Aviation Safety Magazine. Ethernet Digital Library, </a:t>
            </a:r>
            <a:r>
              <a:rPr lang="en-US" dirty="0">
                <a:hlinkClick r:id="rId3"/>
              </a:rPr>
              <a:t>http://ndl.ethernet.edu.et/bitstream/123456789/20186/1/118.%20Sidney%20Dekker.pdf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Kim, G., Humble, J., </a:t>
            </a:r>
            <a:r>
              <a:rPr lang="en-US" dirty="0" err="1"/>
              <a:t>Debois</a:t>
            </a:r>
            <a:r>
              <a:rPr lang="en-US" dirty="0"/>
              <a:t>, P., Willis, J. (2021). The DevOps Handbook (2nd Edition). IT Revolution.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8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7625-5214-0CD4-7BDA-1A5A8BE7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4C89-69B3-8332-68F4-84680B196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65904"/>
            <a:ext cx="9720073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Definition: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just culture is a workplace culture where people are held responsible in a fair way. It makes a clear difference between honest mistakes, risky actions, and reckless actions.</a:t>
            </a:r>
          </a:p>
          <a:p>
            <a:pPr marL="0" indent="0">
              <a:buNone/>
            </a:pPr>
            <a:r>
              <a:rPr lang="en-US" u="sng" dirty="0"/>
              <a:t>Principles: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Employees can report mistakes without being afraid of punishment.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main goal is to learn from mistakes and improve.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People are held accountable in a fair and consistent way.</a:t>
            </a:r>
          </a:p>
          <a:p>
            <a:pPr marL="0" indent="0">
              <a:buNone/>
            </a:pPr>
            <a:r>
              <a:rPr lang="en-US" u="sng" dirty="0"/>
              <a:t>Importance: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Safety: It makes the workplace safer.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Trust: It builds trust and openness among employees.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helps the organization keep getting better and come up with new ideas.</a:t>
            </a:r>
          </a:p>
        </p:txBody>
      </p:sp>
    </p:spTree>
    <p:extLst>
      <p:ext uri="{BB962C8B-B14F-4D97-AF65-F5344CB8AC3E}">
        <p14:creationId xmlns:p14="http://schemas.microsoft.com/office/powerpoint/2010/main" val="23330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1627-198A-506B-793D-DC02514B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The Learning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1AAF7-AFC4-CE70-A54A-8B2A24E1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777222"/>
            <a:ext cx="3615605" cy="26665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3060-F551-5206-1BF1-E002B6EF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2286000"/>
            <a:ext cx="568058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Stages of Implementing a Just Culture: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Start by teaching employees about the ideas and benefits of a just culture.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Create clear rules that explain what behaviors are acceptable and what are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Provide regular training to remind everyone about just culture practices.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Help employees change their attitudes and actions to align with just culture principles.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Keep checking how well the culture is working and make improvements based on feedback.</a:t>
            </a: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4E237-A0C7-C676-EF4C-C13F881879CF}"/>
              </a:ext>
            </a:extLst>
          </p:cNvPr>
          <p:cNvSpPr txBox="1"/>
          <p:nvPr/>
        </p:nvSpPr>
        <p:spPr>
          <a:xfrm>
            <a:off x="742822" y="5440309"/>
            <a:ext cx="432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https://whatfix.com/blog/learning-curve/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0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E8EE-D31D-43B8-95D1-FC691DBB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 and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8790-29AB-5A7B-2959-8ADCC0D2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Initial 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Launching campaigns to inform employees about just culture.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Conducting sessions to explain the benefits and principles.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newsletters, emails, and meetings to spread awareness.</a:t>
            </a:r>
          </a:p>
          <a:p>
            <a:pPr marL="0" indent="0">
              <a:buNone/>
            </a:pPr>
            <a:r>
              <a:rPr lang="en-US" u="sng" dirty="0"/>
              <a:t>Key Educational Strategies: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Engaging employees through role-playing and scenario-based training.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Involving leaders to champion the just culture initiatives.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Providing access to materials such as handbooks, articles, and videos on just culture.</a:t>
            </a:r>
          </a:p>
        </p:txBody>
      </p:sp>
    </p:spTree>
    <p:extLst>
      <p:ext uri="{BB962C8B-B14F-4D97-AF65-F5344CB8AC3E}">
        <p14:creationId xmlns:p14="http://schemas.microsoft.com/office/powerpoint/2010/main" val="267919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E5B9-D349-C523-F1AB-6968C20F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Development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F660-E172-CD63-1B05-98E988FE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Developing Policies: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Defining what constitutes human error, at-risk behavior, and reckless behavior.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Ensuring policies are consistently applied across the organization.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Involving employees in the policy development process to ensure buy-in.</a:t>
            </a:r>
          </a:p>
          <a:p>
            <a:pPr marL="0" indent="0">
              <a:buNone/>
            </a:pPr>
            <a:r>
              <a:rPr lang="en-US" u="sng" dirty="0"/>
              <a:t>Communicating Policies: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Keeping employees informed about any changes to policies.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Making policies easily accessible to all employees.</a:t>
            </a:r>
          </a:p>
          <a:p>
            <a:pPr marL="0" indent="0">
              <a:buNone/>
            </a:pPr>
            <a:r>
              <a:rPr lang="en-US" u="sng" dirty="0"/>
              <a:t>Continuous Training Programs: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Regularly scheduled training sessions to reinforce just culture principles.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real-life scenarios to teach employees how to apply just culture practices.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Incorporating feedback from employees to improve training programs.</a:t>
            </a:r>
          </a:p>
        </p:txBody>
      </p:sp>
    </p:spTree>
    <p:extLst>
      <p:ext uri="{BB962C8B-B14F-4D97-AF65-F5344CB8AC3E}">
        <p14:creationId xmlns:p14="http://schemas.microsoft.com/office/powerpoint/2010/main" val="293605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A2F6-0168-B6E8-3CFC-A57CC1AF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0E96-1F51-FF47-A8C6-4B5AA792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Encouraging a Shift in Mindset: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Leaders demonstrating just culture behaviors.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Recognizing and rewarding employees who adhere to just culture principles.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Encouraging open and honest communication about mistakes and learning opportunities.</a:t>
            </a:r>
          </a:p>
          <a:p>
            <a:pPr marL="0" indent="0">
              <a:buNone/>
            </a:pPr>
            <a:r>
              <a:rPr lang="en-US" u="sng" dirty="0"/>
              <a:t>Examples of Behavioral Changes: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More frequent reporting of errors and near-misses.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Employees openly discussing mistakes without fear of punishment.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Employees actively participating in safety and improvement initiatives.</a:t>
            </a:r>
          </a:p>
        </p:txBody>
      </p:sp>
    </p:spTree>
    <p:extLst>
      <p:ext uri="{BB962C8B-B14F-4D97-AF65-F5344CB8AC3E}">
        <p14:creationId xmlns:p14="http://schemas.microsoft.com/office/powerpoint/2010/main" val="258978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7FEA-D7A8-6CC7-9B2F-CFE6C8B6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C551-C61E-AEAD-5DD1-68C3D794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Importance of Measuring Progress: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surveys, audits, and performance metrics to gauge the effectiveness of just culture initiatives.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Conducting regular reviews to assess progress and identify areas for improvement.</a:t>
            </a:r>
          </a:p>
          <a:p>
            <a:pPr marL="0" indent="0">
              <a:buNone/>
            </a:pPr>
            <a:r>
              <a:rPr lang="en-US" u="sng" dirty="0"/>
              <a:t>Methods for Collecting Feedback: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Surveys and Questionnaires: Gathering anonymous feedback from employees.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Focus Groups: Conducting focus groups to get in-depth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Incident Reporting Data: Analyzing data from incident reports to identify trends and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04528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00FE-98DB-E346-BED6-F2A928EB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7490-2AF0-F613-D26C-B16B8BDAA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u="sng" dirty="0"/>
              <a:t>Common Challenges: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Resistance to Change: Employees and management may resist changes to established practices.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Consistent Enforcement: Ensuring policies are applied uniformly across the organization.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Balancing Accountability and Learning: Finding the right balance between holding individuals accountable and fostering a learning environment.</a:t>
            </a:r>
          </a:p>
          <a:p>
            <a:pPr marL="0" indent="0">
              <a:buNone/>
            </a:pPr>
            <a:r>
              <a:rPr lang="en-US" u="sng" dirty="0"/>
              <a:t>Best Practices to Overcome Challenges: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Leadership Commitment: Strong commitment from leadership to model and support just culture behaviors.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 Communication: Encouraging open and honest communication without fear of retribution.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Continuous Improvement: Regularly reviewing and refining policies and practices based on feedback and outcomes.</a:t>
            </a:r>
          </a:p>
        </p:txBody>
      </p:sp>
    </p:spTree>
    <p:extLst>
      <p:ext uri="{BB962C8B-B14F-4D97-AF65-F5344CB8AC3E}">
        <p14:creationId xmlns:p14="http://schemas.microsoft.com/office/powerpoint/2010/main" val="155029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06A7-3C92-C9EE-E285-512DA010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53C7-F32F-D955-E809-015A7193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Healthcare Industry</a:t>
            </a:r>
          </a:p>
          <a:p>
            <a:pPr marL="0" indent="0">
              <a:buNone/>
            </a:pPr>
            <a:r>
              <a:rPr lang="en-US" u="sng" dirty="0"/>
              <a:t>Implementation Example:</a:t>
            </a:r>
          </a:p>
          <a:p>
            <a:pPr marL="0" indent="0">
              <a:buNone/>
            </a:pPr>
            <a:r>
              <a:rPr lang="en-US" dirty="0"/>
              <a:t>Johns Hopkins Hospital: In 2001, a child died due to a medication mistake. After this, Johns Hopkins started a just culture. They encouraged staff to report mistakes and near-misses without fear of punishment, focusing on fixing system problems instead of blaming individuals.</a:t>
            </a:r>
          </a:p>
          <a:p>
            <a:pPr marL="0" indent="0">
              <a:buNone/>
            </a:pPr>
            <a:r>
              <a:rPr lang="en-US" u="sng" dirty="0"/>
              <a:t>Outcome:</a:t>
            </a:r>
          </a:p>
          <a:p>
            <a:pPr marL="0" indent="0">
              <a:buNone/>
            </a:pPr>
            <a:r>
              <a:rPr lang="en-US" dirty="0"/>
              <a:t>Significant Improvement: This change led to more errors being reported, which helped the hospital find and fix system issues. As a result, patient safety improved, and there were fewer preventable medical errors. The overall safety culture of the hospital became more open and transparent.</a:t>
            </a:r>
          </a:p>
        </p:txBody>
      </p:sp>
    </p:spTree>
    <p:extLst>
      <p:ext uri="{BB962C8B-B14F-4D97-AF65-F5344CB8AC3E}">
        <p14:creationId xmlns:p14="http://schemas.microsoft.com/office/powerpoint/2010/main" val="894447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1606</TotalTime>
  <Words>927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Tw Cen MT</vt:lpstr>
      <vt:lpstr>Tw Cen MT Condensed</vt:lpstr>
      <vt:lpstr>Wingdings</vt:lpstr>
      <vt:lpstr>Wingdings 3</vt:lpstr>
      <vt:lpstr>Integral</vt:lpstr>
      <vt:lpstr>Establishing a Just, Learning Culture</vt:lpstr>
      <vt:lpstr>Introduction</vt:lpstr>
      <vt:lpstr>The Learning Curve</vt:lpstr>
      <vt:lpstr>Awareness and Education</vt:lpstr>
      <vt:lpstr>Policy Development and Training</vt:lpstr>
      <vt:lpstr>Behavioral Change</vt:lpstr>
      <vt:lpstr>Measurement and Feedback</vt:lpstr>
      <vt:lpstr>Challenges and Solutions</vt:lpstr>
      <vt:lpstr>Case Studies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Establishing a Just, Learning Culture</dc:title>
  <dc:creator>Erik Hernandez</dc:creator>
  <cp:lastModifiedBy>Erik Hernandez</cp:lastModifiedBy>
  <cp:revision>3</cp:revision>
  <dcterms:created xsi:type="dcterms:W3CDTF">2024-07-12T23:30:11Z</dcterms:created>
  <dcterms:modified xsi:type="dcterms:W3CDTF">2024-07-14T02:16:28Z</dcterms:modified>
</cp:coreProperties>
</file>