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98" r:id="rId5"/>
    <p:sldId id="301" r:id="rId6"/>
    <p:sldId id="302" r:id="rId7"/>
    <p:sldId id="303" r:id="rId8"/>
    <p:sldId id="304" r:id="rId9"/>
    <p:sldId id="305" r:id="rId10"/>
    <p:sldId id="312" r:id="rId11"/>
    <p:sldId id="306" r:id="rId12"/>
    <p:sldId id="307" r:id="rId13"/>
    <p:sldId id="308" r:id="rId14"/>
    <p:sldId id="311"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94619" autoAdjust="0"/>
  </p:normalViewPr>
  <p:slideViewPr>
    <p:cSldViewPr snapToGrid="0">
      <p:cViewPr varScale="1">
        <p:scale>
          <a:sx n="112" d="100"/>
          <a:sy n="11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93252BB-1661-4EF1-B4B4-B609E884D6B5}">
      <dgm:prSet/>
      <dgm:spPr/>
      <dgm:t>
        <a:bodyPr/>
        <a:lstStyle/>
        <a:p>
          <a:pPr>
            <a:defRPr cap="all"/>
          </a:pPr>
          <a:r>
            <a:rPr lang="en-US" dirty="0"/>
            <a:t>Understanding sales </a:t>
          </a:r>
          <a:r>
            <a:rPr lang="en-US" dirty="0" err="1"/>
            <a:t>Seasonalities</a:t>
          </a:r>
          <a:endParaRPr lang="en-US" dirty="0"/>
        </a:p>
      </dgm:t>
    </dgm:pt>
    <dgm:pt modelId="{5A04EF90-0F09-4424-BA8F-063E80337D8E}" type="parTrans" cxnId="{095425F3-197C-4E69-84D5-0C51196EF1C6}">
      <dgm:prSet/>
      <dgm:spPr/>
      <dgm:t>
        <a:bodyPr/>
        <a:lstStyle/>
        <a:p>
          <a:endParaRPr lang="en-US"/>
        </a:p>
      </dgm:t>
    </dgm:pt>
    <dgm:pt modelId="{54292CB0-011E-4706-9294-372AD5816BB9}" type="sibTrans" cxnId="{095425F3-197C-4E69-84D5-0C51196EF1C6}">
      <dgm:prSet/>
      <dgm:spPr/>
      <dgm:t>
        <a:bodyPr/>
        <a:lstStyle/>
        <a:p>
          <a:endParaRPr lang="en-US"/>
        </a:p>
      </dgm:t>
    </dgm:pt>
    <dgm:pt modelId="{1777E161-D0DE-4D31-91FE-E2AD8AAC6AAC}">
      <dgm:prSet/>
      <dgm:spPr/>
      <dgm:t>
        <a:bodyPr/>
        <a:lstStyle/>
        <a:p>
          <a:pPr>
            <a:defRPr cap="all"/>
          </a:pPr>
          <a:r>
            <a:rPr lang="en-US" dirty="0"/>
            <a:t>Investigate if this data can be used to predict future sales numbers</a:t>
          </a:r>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A0E3938A-38FD-4C6B-BC76-DCF294EE93DC}">
      <dgm:prSet/>
      <dgm:spPr/>
      <dgm:t>
        <a:bodyPr/>
        <a:lstStyle/>
        <a:p>
          <a:pPr>
            <a:defRPr cap="all"/>
          </a:pPr>
          <a:r>
            <a:rPr lang="en-US" dirty="0"/>
            <a:t>Use predictions to make recommendations</a:t>
          </a:r>
        </a:p>
      </dgm:t>
    </dgm:pt>
    <dgm:pt modelId="{8655D1BC-F152-4DA3-90FE-11A6554E87C9}" type="parTrans" cxnId="{F1960191-6C4D-45E6-A70C-022CDEE00113}">
      <dgm:prSet/>
      <dgm:spPr/>
      <dgm:t>
        <a:bodyPr/>
        <a:lstStyle/>
        <a:p>
          <a:endParaRPr lang="en-US"/>
        </a:p>
      </dgm:t>
    </dgm:pt>
    <dgm:pt modelId="{7DE219E0-15AA-4B4B-9BED-F21993E27992}" type="sibTrans" cxnId="{F1960191-6C4D-45E6-A70C-022CDEE00113}">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3" custLinFactNeighborX="0"/>
      <dgm:spPr>
        <a:prstGeom prst="round2DiagRect">
          <a:avLst>
            <a:gd name="adj1" fmla="val 29727"/>
            <a:gd name="adj2" fmla="val 0"/>
          </a:avLst>
        </a:prstGeom>
      </dgm:spPr>
    </dgm:pt>
    <dgm:pt modelId="{AFF6CE53-2172-43E4-BC33-3C48272DDCF0}" type="pres">
      <dgm:prSet presAssocID="{193252BB-1661-4EF1-B4B4-B609E884D6B5}"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3">
        <dgm:presLayoutVars>
          <dgm:chMax val="1"/>
          <dgm:chPref val="1"/>
        </dgm:presLayoutVars>
      </dgm:prSet>
      <dgm:spPr/>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3"/>
      <dgm:spPr>
        <a:prstGeom prst="round2DiagRect">
          <a:avLst>
            <a:gd name="adj1" fmla="val 29727"/>
            <a:gd name="adj2" fmla="val 0"/>
          </a:avLst>
        </a:prstGeom>
      </dgm:spPr>
    </dgm:pt>
    <dgm:pt modelId="{C6C18185-40AF-48A2-8685-C39F432C8E80}" type="pres">
      <dgm:prSet presAssocID="{1777E161-D0DE-4D31-91FE-E2AD8AAC6AAC}"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3">
        <dgm:presLayoutVars>
          <dgm:chMax val="1"/>
          <dgm:chPref val="1"/>
        </dgm:presLayoutVars>
      </dgm:prSet>
      <dgm:spPr/>
    </dgm:pt>
    <dgm:pt modelId="{F18A00AD-35D1-4313-87F2-111D7B13ECED}" type="pres">
      <dgm:prSet presAssocID="{FB489039-8D8A-4FC2-9B37-994383FDE902}" presName="sibTrans" presStyleCnt="0"/>
      <dgm:spPr/>
    </dgm:pt>
    <dgm:pt modelId="{59EC7549-F063-437F-8388-459A5C769816}" type="pres">
      <dgm:prSet presAssocID="{A0E3938A-38FD-4C6B-BC76-DCF294EE93DC}" presName="compNode" presStyleCnt="0"/>
      <dgm:spPr/>
    </dgm:pt>
    <dgm:pt modelId="{81253FDF-02A1-40D1-89CA-3EA7AF168FD7}" type="pres">
      <dgm:prSet presAssocID="{A0E3938A-38FD-4C6B-BC76-DCF294EE93DC}" presName="iconBgRect" presStyleLbl="bgShp" presStyleIdx="2" presStyleCnt="3"/>
      <dgm:spPr>
        <a:prstGeom prst="round2DiagRect">
          <a:avLst>
            <a:gd name="adj1" fmla="val 29727"/>
            <a:gd name="adj2" fmla="val 0"/>
          </a:avLst>
        </a:prstGeom>
      </dgm:spPr>
    </dgm:pt>
    <dgm:pt modelId="{8156E8E0-9CDC-4EAB-A61D-AF474D6D9368}" type="pres">
      <dgm:prSet presAssocID="{A0E3938A-38FD-4C6B-BC76-DCF294EE93DC}"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CF8829A0-3E8F-471E-B721-0E359AF6C976}" type="pres">
      <dgm:prSet presAssocID="{A0E3938A-38FD-4C6B-BC76-DCF294EE93DC}" presName="spaceRect" presStyleCnt="0"/>
      <dgm:spPr/>
    </dgm:pt>
    <dgm:pt modelId="{2DEB68D9-2D2A-405A-A95A-F123B81445D3}" type="pres">
      <dgm:prSet presAssocID="{A0E3938A-38FD-4C6B-BC76-DCF294EE93DC}" presName="textRect" presStyleLbl="revTx" presStyleIdx="2" presStyleCnt="3">
        <dgm:presLayoutVars>
          <dgm:chMax val="1"/>
          <dgm:chPref val="1"/>
        </dgm:presLayoutVars>
      </dgm:prSet>
      <dgm:spPr/>
    </dgm:pt>
  </dgm:ptLst>
  <dgm:cxnLst>
    <dgm:cxn modelId="{A341BC0D-6DD3-4979-9832-08DC41068DC6}" srcId="{34FF870C-5D9B-4878-9827-A3D8F8D3B4C3}" destId="{1777E161-D0DE-4D31-91FE-E2AD8AAC6AAC}" srcOrd="1" destOrd="0" parTransId="{50E45982-4B36-4BD3-ABAD-204FBA61FF0E}" sibTransId="{FB489039-8D8A-4FC2-9B37-994383FDE902}"/>
    <dgm:cxn modelId="{472D2D17-E245-46DF-98A5-C38415CADC1E}" type="presOf" srcId="{A0E3938A-38FD-4C6B-BC76-DCF294EE93DC}" destId="{2DEB68D9-2D2A-405A-A95A-F123B81445D3}" srcOrd="0" destOrd="0" presId="urn:microsoft.com/office/officeart/2018/5/layout/IconLeafLabelList"/>
    <dgm:cxn modelId="{B126511F-11FF-4EDD-85D7-D89737033340}" type="presOf" srcId="{34FF870C-5D9B-4878-9827-A3D8F8D3B4C3}" destId="{D2FA40C6-C0ED-46A3-92CE-B081053B2BA8}" srcOrd="0" destOrd="0" presId="urn:microsoft.com/office/officeart/2018/5/layout/IconLeafLabelList"/>
    <dgm:cxn modelId="{FA3ECF3F-F2D7-4808-8F32-35657BC1DF89}" type="presOf" srcId="{193252BB-1661-4EF1-B4B4-B609E884D6B5}" destId="{B2757675-DFB6-4B33-9701-161572571D2B}" srcOrd="0" destOrd="0" presId="urn:microsoft.com/office/officeart/2018/5/layout/IconLeafLabelList"/>
    <dgm:cxn modelId="{F1960191-6C4D-45E6-A70C-022CDEE00113}" srcId="{34FF870C-5D9B-4878-9827-A3D8F8D3B4C3}" destId="{A0E3938A-38FD-4C6B-BC76-DCF294EE93DC}" srcOrd="2" destOrd="0" parTransId="{8655D1BC-F152-4DA3-90FE-11A6554E87C9}" sibTransId="{7DE219E0-15AA-4B4B-9BED-F21993E2799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 modelId="{044D2D07-87CA-47BD-BFAF-AD1C67AA89AA}" type="presParOf" srcId="{D2FA40C6-C0ED-46A3-92CE-B081053B2BA8}" destId="{F18A00AD-35D1-4313-87F2-111D7B13ECED}" srcOrd="3" destOrd="0" presId="urn:microsoft.com/office/officeart/2018/5/layout/IconLeafLabelList"/>
    <dgm:cxn modelId="{8A2DCF1E-4E06-4424-AA2E-B74ACB475E11}" type="presParOf" srcId="{D2FA40C6-C0ED-46A3-92CE-B081053B2BA8}" destId="{59EC7549-F063-437F-8388-459A5C769816}" srcOrd="4" destOrd="0" presId="urn:microsoft.com/office/officeart/2018/5/layout/IconLeafLabelList"/>
    <dgm:cxn modelId="{9F0E93DA-CF03-4DEE-B53D-F38603507FC7}" type="presParOf" srcId="{59EC7549-F063-437F-8388-459A5C769816}" destId="{81253FDF-02A1-40D1-89CA-3EA7AF168FD7}" srcOrd="0" destOrd="0" presId="urn:microsoft.com/office/officeart/2018/5/layout/IconLeafLabelList"/>
    <dgm:cxn modelId="{4D35F28B-EF19-4A81-863F-ABB1FD8C2333}" type="presParOf" srcId="{59EC7549-F063-437F-8388-459A5C769816}" destId="{8156E8E0-9CDC-4EAB-A61D-AF474D6D9368}" srcOrd="1" destOrd="0" presId="urn:microsoft.com/office/officeart/2018/5/layout/IconLeafLabelList"/>
    <dgm:cxn modelId="{6D4CD298-2BC6-42A7-91B3-33BBA4EB1AE7}" type="presParOf" srcId="{59EC7549-F063-437F-8388-459A5C769816}" destId="{CF8829A0-3E8F-471E-B721-0E359AF6C976}" srcOrd="2" destOrd="0" presId="urn:microsoft.com/office/officeart/2018/5/layout/IconLeafLabelList"/>
    <dgm:cxn modelId="{F6EAE01F-088E-445D-B1CC-B67F9FD8C8D6}" type="presParOf" srcId="{59EC7549-F063-437F-8388-459A5C769816}" destId="{2DEB68D9-2D2A-405A-A95A-F123B81445D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73F5AD-4E63-4624-8342-CD8DF5595E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A8C652-5824-4CD7-9E4A-EBFB2EC534CD}">
      <dgm:prSet/>
      <dgm:spPr/>
      <dgm:t>
        <a:bodyPr/>
        <a:lstStyle/>
        <a:p>
          <a:pPr>
            <a:lnSpc>
              <a:spcPct val="100000"/>
            </a:lnSpc>
          </a:pPr>
          <a:r>
            <a:rPr lang="en-US"/>
            <a:t>Frame the Problem</a:t>
          </a:r>
        </a:p>
      </dgm:t>
    </dgm:pt>
    <dgm:pt modelId="{607AD805-F71D-42C4-BE59-CE5E38D3C299}" type="parTrans" cxnId="{BF765996-40AB-4A46-B5C7-6CCA457F2D89}">
      <dgm:prSet/>
      <dgm:spPr/>
      <dgm:t>
        <a:bodyPr/>
        <a:lstStyle/>
        <a:p>
          <a:endParaRPr lang="en-US"/>
        </a:p>
      </dgm:t>
    </dgm:pt>
    <dgm:pt modelId="{5156BE5D-8D78-4BEE-848A-D9EFCE73DC30}" type="sibTrans" cxnId="{BF765996-40AB-4A46-B5C7-6CCA457F2D89}">
      <dgm:prSet/>
      <dgm:spPr/>
      <dgm:t>
        <a:bodyPr/>
        <a:lstStyle/>
        <a:p>
          <a:endParaRPr lang="en-US"/>
        </a:p>
      </dgm:t>
    </dgm:pt>
    <dgm:pt modelId="{F5CE1319-2AF8-4819-83F7-C58A836CD9B6}">
      <dgm:prSet/>
      <dgm:spPr/>
      <dgm:t>
        <a:bodyPr/>
        <a:lstStyle/>
        <a:p>
          <a:pPr>
            <a:lnSpc>
              <a:spcPct val="100000"/>
            </a:lnSpc>
          </a:pPr>
          <a:r>
            <a:rPr lang="en-US" dirty="0"/>
            <a:t>Collect Raw Data</a:t>
          </a:r>
        </a:p>
      </dgm:t>
    </dgm:pt>
    <dgm:pt modelId="{8371B79A-C06E-4382-813B-095FC18B025C}" type="parTrans" cxnId="{D02D69BC-AE11-40D1-B829-91AFFEFAA4D2}">
      <dgm:prSet/>
      <dgm:spPr/>
      <dgm:t>
        <a:bodyPr/>
        <a:lstStyle/>
        <a:p>
          <a:endParaRPr lang="en-US"/>
        </a:p>
      </dgm:t>
    </dgm:pt>
    <dgm:pt modelId="{381801A9-79BD-46AE-ADBC-A066C5F3BA67}" type="sibTrans" cxnId="{D02D69BC-AE11-40D1-B829-91AFFEFAA4D2}">
      <dgm:prSet/>
      <dgm:spPr/>
      <dgm:t>
        <a:bodyPr/>
        <a:lstStyle/>
        <a:p>
          <a:endParaRPr lang="en-US"/>
        </a:p>
      </dgm:t>
    </dgm:pt>
    <dgm:pt modelId="{FACE7C12-6E93-4F65-928B-87AE8AB0FCC8}">
      <dgm:prSet/>
      <dgm:spPr/>
      <dgm:t>
        <a:bodyPr/>
        <a:lstStyle/>
        <a:p>
          <a:pPr>
            <a:lnSpc>
              <a:spcPct val="100000"/>
            </a:lnSpc>
          </a:pPr>
          <a:r>
            <a:rPr lang="en-US" dirty="0"/>
            <a:t>Process the Data</a:t>
          </a:r>
        </a:p>
      </dgm:t>
    </dgm:pt>
    <dgm:pt modelId="{D6F7E7EE-2BA4-46E7-841C-E17DFCBDD006}" type="parTrans" cxnId="{7B14A674-F349-4D97-B54C-4B12BE5D65BD}">
      <dgm:prSet/>
      <dgm:spPr/>
      <dgm:t>
        <a:bodyPr/>
        <a:lstStyle/>
        <a:p>
          <a:endParaRPr lang="en-US"/>
        </a:p>
      </dgm:t>
    </dgm:pt>
    <dgm:pt modelId="{0F42EACC-A3DC-4837-9451-ABD3F29669D8}" type="sibTrans" cxnId="{7B14A674-F349-4D97-B54C-4B12BE5D65BD}">
      <dgm:prSet/>
      <dgm:spPr/>
      <dgm:t>
        <a:bodyPr/>
        <a:lstStyle/>
        <a:p>
          <a:endParaRPr lang="en-US"/>
        </a:p>
      </dgm:t>
    </dgm:pt>
    <dgm:pt modelId="{840F8BB5-9329-44F6-BE43-A5F2B9CAEC85}">
      <dgm:prSet/>
      <dgm:spPr/>
      <dgm:t>
        <a:bodyPr/>
        <a:lstStyle/>
        <a:p>
          <a:pPr>
            <a:lnSpc>
              <a:spcPct val="100000"/>
            </a:lnSpc>
          </a:pPr>
          <a:r>
            <a:rPr lang="en-US" dirty="0"/>
            <a:t>Explore the Data/ Perform In-Depth Analysis</a:t>
          </a:r>
        </a:p>
      </dgm:t>
    </dgm:pt>
    <dgm:pt modelId="{DA7474D1-70A6-4B14-9B4B-FAC795BF5E54}" type="parTrans" cxnId="{08DF5799-D4BE-4B82-B7BF-EC306F4DE7C0}">
      <dgm:prSet/>
      <dgm:spPr/>
      <dgm:t>
        <a:bodyPr/>
        <a:lstStyle/>
        <a:p>
          <a:endParaRPr lang="en-US"/>
        </a:p>
      </dgm:t>
    </dgm:pt>
    <dgm:pt modelId="{20F49447-4813-49C7-84FF-47D32F5CAA01}" type="sibTrans" cxnId="{08DF5799-D4BE-4B82-B7BF-EC306F4DE7C0}">
      <dgm:prSet/>
      <dgm:spPr/>
      <dgm:t>
        <a:bodyPr/>
        <a:lstStyle/>
        <a:p>
          <a:endParaRPr lang="en-US"/>
        </a:p>
      </dgm:t>
    </dgm:pt>
    <dgm:pt modelId="{9DAE53F4-E6B9-4E76-8528-E0A6EA0FB5D0}">
      <dgm:prSet/>
      <dgm:spPr/>
      <dgm:t>
        <a:bodyPr/>
        <a:lstStyle/>
        <a:p>
          <a:pPr>
            <a:lnSpc>
              <a:spcPct val="100000"/>
            </a:lnSpc>
          </a:pPr>
          <a:r>
            <a:rPr lang="en-US" dirty="0"/>
            <a:t>Train</a:t>
          </a:r>
          <a:r>
            <a:rPr lang="en-US" baseline="0" dirty="0"/>
            <a:t> and Evaluate Models</a:t>
          </a:r>
          <a:endParaRPr lang="en-US" dirty="0"/>
        </a:p>
      </dgm:t>
    </dgm:pt>
    <dgm:pt modelId="{98BEAC50-42E6-4E3A-8B76-3F2E52283458}" type="parTrans" cxnId="{565940D3-75FD-41A8-922B-F3F976B7427A}">
      <dgm:prSet/>
      <dgm:spPr/>
      <dgm:t>
        <a:bodyPr/>
        <a:lstStyle/>
        <a:p>
          <a:endParaRPr lang="en-US"/>
        </a:p>
      </dgm:t>
    </dgm:pt>
    <dgm:pt modelId="{EA789668-81DC-49AD-BFB6-3ED649E01D8C}" type="sibTrans" cxnId="{565940D3-75FD-41A8-922B-F3F976B7427A}">
      <dgm:prSet/>
      <dgm:spPr/>
      <dgm:t>
        <a:bodyPr/>
        <a:lstStyle/>
        <a:p>
          <a:endParaRPr lang="en-US"/>
        </a:p>
      </dgm:t>
    </dgm:pt>
    <dgm:pt modelId="{41186813-D97B-4FE1-877E-64CFEC040F41}">
      <dgm:prSet/>
      <dgm:spPr/>
      <dgm:t>
        <a:bodyPr/>
        <a:lstStyle/>
        <a:p>
          <a:pPr>
            <a:lnSpc>
              <a:spcPct val="100000"/>
            </a:lnSpc>
          </a:pPr>
          <a:r>
            <a:rPr lang="en-US" dirty="0"/>
            <a:t>Communicate results </a:t>
          </a:r>
        </a:p>
      </dgm:t>
    </dgm:pt>
    <dgm:pt modelId="{263D6404-BE14-44E1-ADDD-845D48064B9E}" type="parTrans" cxnId="{6A32A6C9-BE72-4689-A937-A86D94F1ADF8}">
      <dgm:prSet/>
      <dgm:spPr/>
      <dgm:t>
        <a:bodyPr/>
        <a:lstStyle/>
        <a:p>
          <a:endParaRPr lang="en-US"/>
        </a:p>
      </dgm:t>
    </dgm:pt>
    <dgm:pt modelId="{64A16C0D-E9BB-4420-867B-5E7F7B70CA01}" type="sibTrans" cxnId="{6A32A6C9-BE72-4689-A937-A86D94F1ADF8}">
      <dgm:prSet/>
      <dgm:spPr/>
      <dgm:t>
        <a:bodyPr/>
        <a:lstStyle/>
        <a:p>
          <a:endParaRPr lang="en-US"/>
        </a:p>
      </dgm:t>
    </dgm:pt>
    <dgm:pt modelId="{2AB3AB41-5947-4DCC-AD2E-0B51A18D6A82}" type="pres">
      <dgm:prSet presAssocID="{BE73F5AD-4E63-4624-8342-CD8DF5595E9A}" presName="root" presStyleCnt="0">
        <dgm:presLayoutVars>
          <dgm:dir/>
          <dgm:resizeHandles val="exact"/>
        </dgm:presLayoutVars>
      </dgm:prSet>
      <dgm:spPr/>
    </dgm:pt>
    <dgm:pt modelId="{F3B21A19-CB1A-42EB-9729-3728813E29AE}" type="pres">
      <dgm:prSet presAssocID="{D4A8C652-5824-4CD7-9E4A-EBFB2EC534CD}" presName="compNode" presStyleCnt="0"/>
      <dgm:spPr/>
    </dgm:pt>
    <dgm:pt modelId="{E3A44A6E-52AC-459D-92DC-071D05C043F1}" type="pres">
      <dgm:prSet presAssocID="{D4A8C652-5824-4CD7-9E4A-EBFB2EC534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yboard"/>
        </a:ext>
      </dgm:extLst>
    </dgm:pt>
    <dgm:pt modelId="{F36B8C55-BF13-454A-B518-17533C90A09D}" type="pres">
      <dgm:prSet presAssocID="{D4A8C652-5824-4CD7-9E4A-EBFB2EC534CD}" presName="spaceRect" presStyleCnt="0"/>
      <dgm:spPr/>
    </dgm:pt>
    <dgm:pt modelId="{2E7B659A-62D9-47B7-8A99-641F7740DB6F}" type="pres">
      <dgm:prSet presAssocID="{D4A8C652-5824-4CD7-9E4A-EBFB2EC534CD}" presName="textRect" presStyleLbl="revTx" presStyleIdx="0" presStyleCnt="6">
        <dgm:presLayoutVars>
          <dgm:chMax val="1"/>
          <dgm:chPref val="1"/>
        </dgm:presLayoutVars>
      </dgm:prSet>
      <dgm:spPr/>
    </dgm:pt>
    <dgm:pt modelId="{625DDC6F-F77D-41B3-AC5F-3EF5FCDF03A6}" type="pres">
      <dgm:prSet presAssocID="{5156BE5D-8D78-4BEE-848A-D9EFCE73DC30}" presName="sibTrans" presStyleCnt="0"/>
      <dgm:spPr/>
    </dgm:pt>
    <dgm:pt modelId="{35D1F339-3C0E-4FD6-A197-885A46A8D7AC}" type="pres">
      <dgm:prSet presAssocID="{F5CE1319-2AF8-4819-83F7-C58A836CD9B6}" presName="compNode" presStyleCnt="0"/>
      <dgm:spPr/>
    </dgm:pt>
    <dgm:pt modelId="{002AC245-4933-49BE-B376-49986A43D563}" type="pres">
      <dgm:prSet presAssocID="{F5CE1319-2AF8-4819-83F7-C58A836CD9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ufacturing"/>
        </a:ext>
      </dgm:extLst>
    </dgm:pt>
    <dgm:pt modelId="{37F211FE-EFA1-4C6A-BD22-61B7E24713DC}" type="pres">
      <dgm:prSet presAssocID="{F5CE1319-2AF8-4819-83F7-C58A836CD9B6}" presName="spaceRect" presStyleCnt="0"/>
      <dgm:spPr/>
    </dgm:pt>
    <dgm:pt modelId="{B6E172F0-8CD5-4E10-963A-742D9FA5C98F}" type="pres">
      <dgm:prSet presAssocID="{F5CE1319-2AF8-4819-83F7-C58A836CD9B6}" presName="textRect" presStyleLbl="revTx" presStyleIdx="1" presStyleCnt="6">
        <dgm:presLayoutVars>
          <dgm:chMax val="1"/>
          <dgm:chPref val="1"/>
        </dgm:presLayoutVars>
      </dgm:prSet>
      <dgm:spPr/>
    </dgm:pt>
    <dgm:pt modelId="{11CE1D1F-2191-49E4-B17D-9AB894B5B223}" type="pres">
      <dgm:prSet presAssocID="{381801A9-79BD-46AE-ADBC-A066C5F3BA67}" presName="sibTrans" presStyleCnt="0"/>
      <dgm:spPr/>
    </dgm:pt>
    <dgm:pt modelId="{F29B757C-2014-4A64-877B-32CF0AD85518}" type="pres">
      <dgm:prSet presAssocID="{FACE7C12-6E93-4F65-928B-87AE8AB0FCC8}" presName="compNode" presStyleCnt="0"/>
      <dgm:spPr/>
    </dgm:pt>
    <dgm:pt modelId="{26C67D02-A7CC-47A4-9527-C5ACA1389298}" type="pres">
      <dgm:prSet presAssocID="{FACE7C12-6E93-4F65-928B-87AE8AB0FC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
        </a:ext>
      </dgm:extLst>
    </dgm:pt>
    <dgm:pt modelId="{1B76BA9C-6BEC-4F9B-BA8E-02DF6655FE13}" type="pres">
      <dgm:prSet presAssocID="{FACE7C12-6E93-4F65-928B-87AE8AB0FCC8}" presName="spaceRect" presStyleCnt="0"/>
      <dgm:spPr/>
    </dgm:pt>
    <dgm:pt modelId="{629372F3-B225-4FF1-B4E4-447EF3BA46CC}" type="pres">
      <dgm:prSet presAssocID="{FACE7C12-6E93-4F65-928B-87AE8AB0FCC8}" presName="textRect" presStyleLbl="revTx" presStyleIdx="2" presStyleCnt="6">
        <dgm:presLayoutVars>
          <dgm:chMax val="1"/>
          <dgm:chPref val="1"/>
        </dgm:presLayoutVars>
      </dgm:prSet>
      <dgm:spPr/>
    </dgm:pt>
    <dgm:pt modelId="{DDDD73D4-7CA6-4240-9A4C-98D3C4B8DC30}" type="pres">
      <dgm:prSet presAssocID="{0F42EACC-A3DC-4837-9451-ABD3F29669D8}" presName="sibTrans" presStyleCnt="0"/>
      <dgm:spPr/>
    </dgm:pt>
    <dgm:pt modelId="{47AD65C6-7ED0-479B-9095-EC1BF17C10A4}" type="pres">
      <dgm:prSet presAssocID="{840F8BB5-9329-44F6-BE43-A5F2B9CAEC85}" presName="compNode" presStyleCnt="0"/>
      <dgm:spPr/>
    </dgm:pt>
    <dgm:pt modelId="{30BA6FB4-D7E9-4407-A25E-C80014F85B0E}" type="pres">
      <dgm:prSet presAssocID="{840F8BB5-9329-44F6-BE43-A5F2B9CAEC8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A98D845-0385-4D71-BB96-107FBE1853FC}" type="pres">
      <dgm:prSet presAssocID="{840F8BB5-9329-44F6-BE43-A5F2B9CAEC85}" presName="spaceRect" presStyleCnt="0"/>
      <dgm:spPr/>
    </dgm:pt>
    <dgm:pt modelId="{A7869478-E5B3-458B-B90C-D04F66B75317}" type="pres">
      <dgm:prSet presAssocID="{840F8BB5-9329-44F6-BE43-A5F2B9CAEC85}" presName="textRect" presStyleLbl="revTx" presStyleIdx="3" presStyleCnt="6">
        <dgm:presLayoutVars>
          <dgm:chMax val="1"/>
          <dgm:chPref val="1"/>
        </dgm:presLayoutVars>
      </dgm:prSet>
      <dgm:spPr/>
    </dgm:pt>
    <dgm:pt modelId="{08E790DE-44F1-4DA4-972D-0477E6B84BA2}" type="pres">
      <dgm:prSet presAssocID="{20F49447-4813-49C7-84FF-47D32F5CAA01}" presName="sibTrans" presStyleCnt="0"/>
      <dgm:spPr/>
    </dgm:pt>
    <dgm:pt modelId="{08C57D6F-EEAC-488C-AAA3-6AD9AB6A1E5C}" type="pres">
      <dgm:prSet presAssocID="{9DAE53F4-E6B9-4E76-8528-E0A6EA0FB5D0}" presName="compNode" presStyleCnt="0"/>
      <dgm:spPr/>
    </dgm:pt>
    <dgm:pt modelId="{404AF866-05C7-4B82-B78D-EEAA2DF36230}" type="pres">
      <dgm:prSet presAssocID="{9DAE53F4-E6B9-4E76-8528-E0A6EA0FB5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D8EE4D28-C637-42B8-B458-A1C489C9AA8F}" type="pres">
      <dgm:prSet presAssocID="{9DAE53F4-E6B9-4E76-8528-E0A6EA0FB5D0}" presName="spaceRect" presStyleCnt="0"/>
      <dgm:spPr/>
    </dgm:pt>
    <dgm:pt modelId="{8FC03C5E-D12E-492A-8A00-308C8E774FE1}" type="pres">
      <dgm:prSet presAssocID="{9DAE53F4-E6B9-4E76-8528-E0A6EA0FB5D0}" presName="textRect" presStyleLbl="revTx" presStyleIdx="4" presStyleCnt="6">
        <dgm:presLayoutVars>
          <dgm:chMax val="1"/>
          <dgm:chPref val="1"/>
        </dgm:presLayoutVars>
      </dgm:prSet>
      <dgm:spPr/>
    </dgm:pt>
    <dgm:pt modelId="{87E864F1-2B5A-440A-9B0D-DD188B88438F}" type="pres">
      <dgm:prSet presAssocID="{EA789668-81DC-49AD-BFB6-3ED649E01D8C}" presName="sibTrans" presStyleCnt="0"/>
      <dgm:spPr/>
    </dgm:pt>
    <dgm:pt modelId="{A5882D7F-AAA5-467A-B994-5E67412D5E63}" type="pres">
      <dgm:prSet presAssocID="{41186813-D97B-4FE1-877E-64CFEC040F41}" presName="compNode" presStyleCnt="0"/>
      <dgm:spPr/>
    </dgm:pt>
    <dgm:pt modelId="{7AED94C0-FF04-4B39-9C6F-80CE7817DF9A}" type="pres">
      <dgm:prSet presAssocID="{41186813-D97B-4FE1-877E-64CFEC040F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agnostic"/>
        </a:ext>
      </dgm:extLst>
    </dgm:pt>
    <dgm:pt modelId="{CD4B5F33-ADE2-46F0-80EF-CF3D6D3A74D5}" type="pres">
      <dgm:prSet presAssocID="{41186813-D97B-4FE1-877E-64CFEC040F41}" presName="spaceRect" presStyleCnt="0"/>
      <dgm:spPr/>
    </dgm:pt>
    <dgm:pt modelId="{3EF6AF4E-8C1D-4D6C-82EE-FBCEBD45709B}" type="pres">
      <dgm:prSet presAssocID="{41186813-D97B-4FE1-877E-64CFEC040F41}" presName="textRect" presStyleLbl="revTx" presStyleIdx="5" presStyleCnt="6">
        <dgm:presLayoutVars>
          <dgm:chMax val="1"/>
          <dgm:chPref val="1"/>
        </dgm:presLayoutVars>
      </dgm:prSet>
      <dgm:spPr/>
    </dgm:pt>
  </dgm:ptLst>
  <dgm:cxnLst>
    <dgm:cxn modelId="{9423421A-C17A-4D8F-9D41-A242A24EDADD}" type="presOf" srcId="{F5CE1319-2AF8-4819-83F7-C58A836CD9B6}" destId="{B6E172F0-8CD5-4E10-963A-742D9FA5C98F}" srcOrd="0" destOrd="0" presId="urn:microsoft.com/office/officeart/2018/2/layout/IconLabelList"/>
    <dgm:cxn modelId="{6FE8421D-FE0F-490B-8D65-8EB520B813B2}" type="presOf" srcId="{FACE7C12-6E93-4F65-928B-87AE8AB0FCC8}" destId="{629372F3-B225-4FF1-B4E4-447EF3BA46CC}" srcOrd="0" destOrd="0" presId="urn:microsoft.com/office/officeart/2018/2/layout/IconLabelList"/>
    <dgm:cxn modelId="{7B14A674-F349-4D97-B54C-4B12BE5D65BD}" srcId="{BE73F5AD-4E63-4624-8342-CD8DF5595E9A}" destId="{FACE7C12-6E93-4F65-928B-87AE8AB0FCC8}" srcOrd="2" destOrd="0" parTransId="{D6F7E7EE-2BA4-46E7-841C-E17DFCBDD006}" sibTransId="{0F42EACC-A3DC-4837-9451-ABD3F29669D8}"/>
    <dgm:cxn modelId="{BF765996-40AB-4A46-B5C7-6CCA457F2D89}" srcId="{BE73F5AD-4E63-4624-8342-CD8DF5595E9A}" destId="{D4A8C652-5824-4CD7-9E4A-EBFB2EC534CD}" srcOrd="0" destOrd="0" parTransId="{607AD805-F71D-42C4-BE59-CE5E38D3C299}" sibTransId="{5156BE5D-8D78-4BEE-848A-D9EFCE73DC30}"/>
    <dgm:cxn modelId="{08DF5799-D4BE-4B82-B7BF-EC306F4DE7C0}" srcId="{BE73F5AD-4E63-4624-8342-CD8DF5595E9A}" destId="{840F8BB5-9329-44F6-BE43-A5F2B9CAEC85}" srcOrd="3" destOrd="0" parTransId="{DA7474D1-70A6-4B14-9B4B-FAC795BF5E54}" sibTransId="{20F49447-4813-49C7-84FF-47D32F5CAA01}"/>
    <dgm:cxn modelId="{24CE33BC-74CA-41FF-B894-27DE10AA42AB}" type="presOf" srcId="{D4A8C652-5824-4CD7-9E4A-EBFB2EC534CD}" destId="{2E7B659A-62D9-47B7-8A99-641F7740DB6F}" srcOrd="0" destOrd="0" presId="urn:microsoft.com/office/officeart/2018/2/layout/IconLabelList"/>
    <dgm:cxn modelId="{D02D69BC-AE11-40D1-B829-91AFFEFAA4D2}" srcId="{BE73F5AD-4E63-4624-8342-CD8DF5595E9A}" destId="{F5CE1319-2AF8-4819-83F7-C58A836CD9B6}" srcOrd="1" destOrd="0" parTransId="{8371B79A-C06E-4382-813B-095FC18B025C}" sibTransId="{381801A9-79BD-46AE-ADBC-A066C5F3BA67}"/>
    <dgm:cxn modelId="{6A32A6C9-BE72-4689-A937-A86D94F1ADF8}" srcId="{BE73F5AD-4E63-4624-8342-CD8DF5595E9A}" destId="{41186813-D97B-4FE1-877E-64CFEC040F41}" srcOrd="5" destOrd="0" parTransId="{263D6404-BE14-44E1-ADDD-845D48064B9E}" sibTransId="{64A16C0D-E9BB-4420-867B-5E7F7B70CA01}"/>
    <dgm:cxn modelId="{FA9CA7C9-AB48-42E1-9103-521084E5658C}" type="presOf" srcId="{41186813-D97B-4FE1-877E-64CFEC040F41}" destId="{3EF6AF4E-8C1D-4D6C-82EE-FBCEBD45709B}" srcOrd="0" destOrd="0" presId="urn:microsoft.com/office/officeart/2018/2/layout/IconLabelList"/>
    <dgm:cxn modelId="{389454CD-9062-4C4E-BCA1-619479AC34B4}" type="presOf" srcId="{BE73F5AD-4E63-4624-8342-CD8DF5595E9A}" destId="{2AB3AB41-5947-4DCC-AD2E-0B51A18D6A82}" srcOrd="0" destOrd="0" presId="urn:microsoft.com/office/officeart/2018/2/layout/IconLabelList"/>
    <dgm:cxn modelId="{565940D3-75FD-41A8-922B-F3F976B7427A}" srcId="{BE73F5AD-4E63-4624-8342-CD8DF5595E9A}" destId="{9DAE53F4-E6B9-4E76-8528-E0A6EA0FB5D0}" srcOrd="4" destOrd="0" parTransId="{98BEAC50-42E6-4E3A-8B76-3F2E52283458}" sibTransId="{EA789668-81DC-49AD-BFB6-3ED649E01D8C}"/>
    <dgm:cxn modelId="{682BABE1-C47A-413C-895E-08C1AADA39A0}" type="presOf" srcId="{840F8BB5-9329-44F6-BE43-A5F2B9CAEC85}" destId="{A7869478-E5B3-458B-B90C-D04F66B75317}" srcOrd="0" destOrd="0" presId="urn:microsoft.com/office/officeart/2018/2/layout/IconLabelList"/>
    <dgm:cxn modelId="{3B69E7EA-00E9-45FE-BAC6-0FD2D190CA54}" type="presOf" srcId="{9DAE53F4-E6B9-4E76-8528-E0A6EA0FB5D0}" destId="{8FC03C5E-D12E-492A-8A00-308C8E774FE1}" srcOrd="0" destOrd="0" presId="urn:microsoft.com/office/officeart/2018/2/layout/IconLabelList"/>
    <dgm:cxn modelId="{D9D61E08-9C58-4CDC-91DB-8B061E90D050}" type="presParOf" srcId="{2AB3AB41-5947-4DCC-AD2E-0B51A18D6A82}" destId="{F3B21A19-CB1A-42EB-9729-3728813E29AE}" srcOrd="0" destOrd="0" presId="urn:microsoft.com/office/officeart/2018/2/layout/IconLabelList"/>
    <dgm:cxn modelId="{211D7E94-8279-4781-91A1-D3D482F07E67}" type="presParOf" srcId="{F3B21A19-CB1A-42EB-9729-3728813E29AE}" destId="{E3A44A6E-52AC-459D-92DC-071D05C043F1}" srcOrd="0" destOrd="0" presId="urn:microsoft.com/office/officeart/2018/2/layout/IconLabelList"/>
    <dgm:cxn modelId="{62B7D0B1-A739-4BCE-838B-BAABC45927FF}" type="presParOf" srcId="{F3B21A19-CB1A-42EB-9729-3728813E29AE}" destId="{F36B8C55-BF13-454A-B518-17533C90A09D}" srcOrd="1" destOrd="0" presId="urn:microsoft.com/office/officeart/2018/2/layout/IconLabelList"/>
    <dgm:cxn modelId="{BBA585B3-66E0-41F8-AFFA-C5112B67D254}" type="presParOf" srcId="{F3B21A19-CB1A-42EB-9729-3728813E29AE}" destId="{2E7B659A-62D9-47B7-8A99-641F7740DB6F}" srcOrd="2" destOrd="0" presId="urn:microsoft.com/office/officeart/2018/2/layout/IconLabelList"/>
    <dgm:cxn modelId="{E071351F-0F9C-4CE6-B38F-C808CC33AAF1}" type="presParOf" srcId="{2AB3AB41-5947-4DCC-AD2E-0B51A18D6A82}" destId="{625DDC6F-F77D-41B3-AC5F-3EF5FCDF03A6}" srcOrd="1" destOrd="0" presId="urn:microsoft.com/office/officeart/2018/2/layout/IconLabelList"/>
    <dgm:cxn modelId="{977EF527-7D9C-4D08-8553-CB68CE99D3E0}" type="presParOf" srcId="{2AB3AB41-5947-4DCC-AD2E-0B51A18D6A82}" destId="{35D1F339-3C0E-4FD6-A197-885A46A8D7AC}" srcOrd="2" destOrd="0" presId="urn:microsoft.com/office/officeart/2018/2/layout/IconLabelList"/>
    <dgm:cxn modelId="{E9AD2C62-168E-4951-882D-3F5923BE3A91}" type="presParOf" srcId="{35D1F339-3C0E-4FD6-A197-885A46A8D7AC}" destId="{002AC245-4933-49BE-B376-49986A43D563}" srcOrd="0" destOrd="0" presId="urn:microsoft.com/office/officeart/2018/2/layout/IconLabelList"/>
    <dgm:cxn modelId="{3B1E8079-EBCB-4922-A802-D20F6D3BE2F1}" type="presParOf" srcId="{35D1F339-3C0E-4FD6-A197-885A46A8D7AC}" destId="{37F211FE-EFA1-4C6A-BD22-61B7E24713DC}" srcOrd="1" destOrd="0" presId="urn:microsoft.com/office/officeart/2018/2/layout/IconLabelList"/>
    <dgm:cxn modelId="{8A1CF29C-8D13-4F78-8E85-19E514C6FE18}" type="presParOf" srcId="{35D1F339-3C0E-4FD6-A197-885A46A8D7AC}" destId="{B6E172F0-8CD5-4E10-963A-742D9FA5C98F}" srcOrd="2" destOrd="0" presId="urn:microsoft.com/office/officeart/2018/2/layout/IconLabelList"/>
    <dgm:cxn modelId="{F59782DC-39EB-4F87-9C48-66D4EA50AC19}" type="presParOf" srcId="{2AB3AB41-5947-4DCC-AD2E-0B51A18D6A82}" destId="{11CE1D1F-2191-49E4-B17D-9AB894B5B223}" srcOrd="3" destOrd="0" presId="urn:microsoft.com/office/officeart/2018/2/layout/IconLabelList"/>
    <dgm:cxn modelId="{71C63E98-2DA7-4E37-AA6D-D4AE6BCD23A5}" type="presParOf" srcId="{2AB3AB41-5947-4DCC-AD2E-0B51A18D6A82}" destId="{F29B757C-2014-4A64-877B-32CF0AD85518}" srcOrd="4" destOrd="0" presId="urn:microsoft.com/office/officeart/2018/2/layout/IconLabelList"/>
    <dgm:cxn modelId="{D70B9461-5432-418B-9D9E-72D2FA197E30}" type="presParOf" srcId="{F29B757C-2014-4A64-877B-32CF0AD85518}" destId="{26C67D02-A7CC-47A4-9527-C5ACA1389298}" srcOrd="0" destOrd="0" presId="urn:microsoft.com/office/officeart/2018/2/layout/IconLabelList"/>
    <dgm:cxn modelId="{D31DD7D4-2953-478F-A8C2-0BB1CB04B7E8}" type="presParOf" srcId="{F29B757C-2014-4A64-877B-32CF0AD85518}" destId="{1B76BA9C-6BEC-4F9B-BA8E-02DF6655FE13}" srcOrd="1" destOrd="0" presId="urn:microsoft.com/office/officeart/2018/2/layout/IconLabelList"/>
    <dgm:cxn modelId="{2C5A509D-C9C1-4A3F-AF6D-22A8027B196F}" type="presParOf" srcId="{F29B757C-2014-4A64-877B-32CF0AD85518}" destId="{629372F3-B225-4FF1-B4E4-447EF3BA46CC}" srcOrd="2" destOrd="0" presId="urn:microsoft.com/office/officeart/2018/2/layout/IconLabelList"/>
    <dgm:cxn modelId="{CD21E5AB-3313-40E3-836F-C3B6A3003CE2}" type="presParOf" srcId="{2AB3AB41-5947-4DCC-AD2E-0B51A18D6A82}" destId="{DDDD73D4-7CA6-4240-9A4C-98D3C4B8DC30}" srcOrd="5" destOrd="0" presId="urn:microsoft.com/office/officeart/2018/2/layout/IconLabelList"/>
    <dgm:cxn modelId="{854F183F-E505-4DB1-888F-25396E51337F}" type="presParOf" srcId="{2AB3AB41-5947-4DCC-AD2E-0B51A18D6A82}" destId="{47AD65C6-7ED0-479B-9095-EC1BF17C10A4}" srcOrd="6" destOrd="0" presId="urn:microsoft.com/office/officeart/2018/2/layout/IconLabelList"/>
    <dgm:cxn modelId="{AF9B78AC-2B1A-4A62-A40A-8D2638370881}" type="presParOf" srcId="{47AD65C6-7ED0-479B-9095-EC1BF17C10A4}" destId="{30BA6FB4-D7E9-4407-A25E-C80014F85B0E}" srcOrd="0" destOrd="0" presId="urn:microsoft.com/office/officeart/2018/2/layout/IconLabelList"/>
    <dgm:cxn modelId="{88FCB519-4E5B-420B-883E-35F6E16E7C8C}" type="presParOf" srcId="{47AD65C6-7ED0-479B-9095-EC1BF17C10A4}" destId="{DA98D845-0385-4D71-BB96-107FBE1853FC}" srcOrd="1" destOrd="0" presId="urn:microsoft.com/office/officeart/2018/2/layout/IconLabelList"/>
    <dgm:cxn modelId="{379D6B37-FA74-4278-9CA0-2426333C381B}" type="presParOf" srcId="{47AD65C6-7ED0-479B-9095-EC1BF17C10A4}" destId="{A7869478-E5B3-458B-B90C-D04F66B75317}" srcOrd="2" destOrd="0" presId="urn:microsoft.com/office/officeart/2018/2/layout/IconLabelList"/>
    <dgm:cxn modelId="{DCA5E075-96C1-4AE1-9071-6CDEF87355C5}" type="presParOf" srcId="{2AB3AB41-5947-4DCC-AD2E-0B51A18D6A82}" destId="{08E790DE-44F1-4DA4-972D-0477E6B84BA2}" srcOrd="7" destOrd="0" presId="urn:microsoft.com/office/officeart/2018/2/layout/IconLabelList"/>
    <dgm:cxn modelId="{CD1AA673-16D1-4E64-9B22-9142238568BA}" type="presParOf" srcId="{2AB3AB41-5947-4DCC-AD2E-0B51A18D6A82}" destId="{08C57D6F-EEAC-488C-AAA3-6AD9AB6A1E5C}" srcOrd="8" destOrd="0" presId="urn:microsoft.com/office/officeart/2018/2/layout/IconLabelList"/>
    <dgm:cxn modelId="{58FCFB97-5764-46F2-A428-759C19A194CF}" type="presParOf" srcId="{08C57D6F-EEAC-488C-AAA3-6AD9AB6A1E5C}" destId="{404AF866-05C7-4B82-B78D-EEAA2DF36230}" srcOrd="0" destOrd="0" presId="urn:microsoft.com/office/officeart/2018/2/layout/IconLabelList"/>
    <dgm:cxn modelId="{BD882848-45B2-4570-86B6-C09A2A50F737}" type="presParOf" srcId="{08C57D6F-EEAC-488C-AAA3-6AD9AB6A1E5C}" destId="{D8EE4D28-C637-42B8-B458-A1C489C9AA8F}" srcOrd="1" destOrd="0" presId="urn:microsoft.com/office/officeart/2018/2/layout/IconLabelList"/>
    <dgm:cxn modelId="{21B3C622-DB50-4500-B621-593ECA54736E}" type="presParOf" srcId="{08C57D6F-EEAC-488C-AAA3-6AD9AB6A1E5C}" destId="{8FC03C5E-D12E-492A-8A00-308C8E774FE1}" srcOrd="2" destOrd="0" presId="urn:microsoft.com/office/officeart/2018/2/layout/IconLabelList"/>
    <dgm:cxn modelId="{F4DCEA41-B45F-45E5-B8A5-F345C5278ED9}" type="presParOf" srcId="{2AB3AB41-5947-4DCC-AD2E-0B51A18D6A82}" destId="{87E864F1-2B5A-440A-9B0D-DD188B88438F}" srcOrd="9" destOrd="0" presId="urn:microsoft.com/office/officeart/2018/2/layout/IconLabelList"/>
    <dgm:cxn modelId="{057CC36F-AA0D-49E6-B3F9-9100D4311B92}" type="presParOf" srcId="{2AB3AB41-5947-4DCC-AD2E-0B51A18D6A82}" destId="{A5882D7F-AAA5-467A-B994-5E67412D5E63}" srcOrd="10" destOrd="0" presId="urn:microsoft.com/office/officeart/2018/2/layout/IconLabelList"/>
    <dgm:cxn modelId="{B056A25F-3D9D-4F14-804C-C6A930D9965B}" type="presParOf" srcId="{A5882D7F-AAA5-467A-B994-5E67412D5E63}" destId="{7AED94C0-FF04-4B39-9C6F-80CE7817DF9A}" srcOrd="0" destOrd="0" presId="urn:microsoft.com/office/officeart/2018/2/layout/IconLabelList"/>
    <dgm:cxn modelId="{63FFB598-7C4C-42A9-8860-B79ADF085D43}" type="presParOf" srcId="{A5882D7F-AAA5-467A-B994-5E67412D5E63}" destId="{CD4B5F33-ADE2-46F0-80EF-CF3D6D3A74D5}" srcOrd="1" destOrd="0" presId="urn:microsoft.com/office/officeart/2018/2/layout/IconLabelList"/>
    <dgm:cxn modelId="{1D0CF4C0-8FBE-425E-A5C8-86A38382DA3C}" type="presParOf" srcId="{A5882D7F-AAA5-467A-B994-5E67412D5E63}" destId="{3EF6AF4E-8C1D-4D6C-82EE-FBCEBD4570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1AB1B-FC68-4898-8D08-418F52F0873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EFA7A3-FADD-45ED-826F-9BE6387A2989}">
      <dgm:prSet/>
      <dgm:spPr/>
      <dgm:t>
        <a:bodyPr/>
        <a:lstStyle/>
        <a:p>
          <a:pPr>
            <a:defRPr cap="all"/>
          </a:pPr>
          <a:r>
            <a:rPr lang="en-US"/>
            <a:t>There are +9,000 sales data entries </a:t>
          </a:r>
        </a:p>
      </dgm:t>
    </dgm:pt>
    <dgm:pt modelId="{D221F602-8C2B-477B-94D1-A9B78CE3FBE3}" type="parTrans" cxnId="{4DCBEE62-C642-4FAA-934E-E8DAADEE5151}">
      <dgm:prSet/>
      <dgm:spPr/>
      <dgm:t>
        <a:bodyPr/>
        <a:lstStyle/>
        <a:p>
          <a:endParaRPr lang="en-US"/>
        </a:p>
      </dgm:t>
    </dgm:pt>
    <dgm:pt modelId="{857879A0-DDD4-4E6A-892E-FF90BE24694C}" type="sibTrans" cxnId="{4DCBEE62-C642-4FAA-934E-E8DAADEE5151}">
      <dgm:prSet/>
      <dgm:spPr/>
      <dgm:t>
        <a:bodyPr/>
        <a:lstStyle/>
        <a:p>
          <a:endParaRPr lang="en-US"/>
        </a:p>
      </dgm:t>
    </dgm:pt>
    <dgm:pt modelId="{2F7B999A-8D8C-441F-B487-1FA5C6AFCBF3}">
      <dgm:prSet/>
      <dgm:spPr/>
      <dgm:t>
        <a:bodyPr/>
        <a:lstStyle/>
        <a:p>
          <a:pPr>
            <a:defRPr cap="all"/>
          </a:pPr>
          <a:r>
            <a:rPr lang="en-US"/>
            <a:t>Originally there were 21 features. However, only </a:t>
          </a:r>
          <a:r>
            <a:rPr lang="en-US" b="1"/>
            <a:t>Order Date </a:t>
          </a:r>
          <a:r>
            <a:rPr lang="en-US"/>
            <a:t>and </a:t>
          </a:r>
          <a:r>
            <a:rPr lang="en-US" b="1"/>
            <a:t>Sales</a:t>
          </a:r>
          <a:r>
            <a:rPr lang="en-US"/>
            <a:t> columns were necessary</a:t>
          </a:r>
        </a:p>
      </dgm:t>
    </dgm:pt>
    <dgm:pt modelId="{7CD5D644-D2AE-4ACA-A7E9-1F47EC00C66B}" type="parTrans" cxnId="{C5F9400B-8CEB-4626-86A7-0A3F16D1B45E}">
      <dgm:prSet/>
      <dgm:spPr/>
      <dgm:t>
        <a:bodyPr/>
        <a:lstStyle/>
        <a:p>
          <a:endParaRPr lang="en-US"/>
        </a:p>
      </dgm:t>
    </dgm:pt>
    <dgm:pt modelId="{5AAC668C-532F-43E3-BBC3-0BB3A786F1DE}" type="sibTrans" cxnId="{C5F9400B-8CEB-4626-86A7-0A3F16D1B45E}">
      <dgm:prSet/>
      <dgm:spPr/>
      <dgm:t>
        <a:bodyPr/>
        <a:lstStyle/>
        <a:p>
          <a:endParaRPr lang="en-US"/>
        </a:p>
      </dgm:t>
    </dgm:pt>
    <dgm:pt modelId="{85B44D11-C072-480C-9DBF-2D691551052E}">
      <dgm:prSet/>
      <dgm:spPr/>
      <dgm:t>
        <a:bodyPr/>
        <a:lstStyle/>
        <a:p>
          <a:pPr>
            <a:defRPr cap="all"/>
          </a:pPr>
          <a:r>
            <a:rPr lang="en-US"/>
            <a:t>Clean data: Missing values, making Order Date index, Grouping sales by month. </a:t>
          </a:r>
        </a:p>
      </dgm:t>
    </dgm:pt>
    <dgm:pt modelId="{7D80C839-D096-48C8-9567-65E6D37F3BA5}" type="parTrans" cxnId="{632CA92E-1C2D-4828-8B09-39741B565083}">
      <dgm:prSet/>
      <dgm:spPr/>
      <dgm:t>
        <a:bodyPr/>
        <a:lstStyle/>
        <a:p>
          <a:endParaRPr lang="en-US"/>
        </a:p>
      </dgm:t>
    </dgm:pt>
    <dgm:pt modelId="{4101B238-F250-485F-B848-D94B6EB8DB2D}" type="sibTrans" cxnId="{632CA92E-1C2D-4828-8B09-39741B565083}">
      <dgm:prSet/>
      <dgm:spPr/>
      <dgm:t>
        <a:bodyPr/>
        <a:lstStyle/>
        <a:p>
          <a:endParaRPr lang="en-US"/>
        </a:p>
      </dgm:t>
    </dgm:pt>
    <dgm:pt modelId="{45B7455B-861A-4D08-9B15-8AC9B2853707}" type="pres">
      <dgm:prSet presAssocID="{FCB1AB1B-FC68-4898-8D08-418F52F0873D}" presName="root" presStyleCnt="0">
        <dgm:presLayoutVars>
          <dgm:dir/>
          <dgm:resizeHandles val="exact"/>
        </dgm:presLayoutVars>
      </dgm:prSet>
      <dgm:spPr/>
    </dgm:pt>
    <dgm:pt modelId="{C2F57266-E763-42EC-A590-2D357D7B6C2B}" type="pres">
      <dgm:prSet presAssocID="{FFEFA7A3-FADD-45ED-826F-9BE6387A2989}" presName="compNode" presStyleCnt="0"/>
      <dgm:spPr/>
    </dgm:pt>
    <dgm:pt modelId="{78F6AF7D-A3D7-49E2-9A62-7AECDE12C9B1}" type="pres">
      <dgm:prSet presAssocID="{FFEFA7A3-FADD-45ED-826F-9BE6387A2989}" presName="iconBgRect" presStyleLbl="bgShp" presStyleIdx="0" presStyleCnt="3"/>
      <dgm:spPr/>
    </dgm:pt>
    <dgm:pt modelId="{2982313B-543D-415D-ACAE-E6AD12B55A9F}" type="pres">
      <dgm:prSet presAssocID="{FFEFA7A3-FADD-45ED-826F-9BE6387A29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4C54DF7-562A-4A3A-9702-2CABA1B56650}" type="pres">
      <dgm:prSet presAssocID="{FFEFA7A3-FADD-45ED-826F-9BE6387A2989}" presName="spaceRect" presStyleCnt="0"/>
      <dgm:spPr/>
    </dgm:pt>
    <dgm:pt modelId="{F6F4094B-F33D-4988-A815-8744AA34448E}" type="pres">
      <dgm:prSet presAssocID="{FFEFA7A3-FADD-45ED-826F-9BE6387A2989}" presName="textRect" presStyleLbl="revTx" presStyleIdx="0" presStyleCnt="3">
        <dgm:presLayoutVars>
          <dgm:chMax val="1"/>
          <dgm:chPref val="1"/>
        </dgm:presLayoutVars>
      </dgm:prSet>
      <dgm:spPr/>
    </dgm:pt>
    <dgm:pt modelId="{334B4ED5-CF76-436A-9949-0DCE92F0D26B}" type="pres">
      <dgm:prSet presAssocID="{857879A0-DDD4-4E6A-892E-FF90BE24694C}" presName="sibTrans" presStyleCnt="0"/>
      <dgm:spPr/>
    </dgm:pt>
    <dgm:pt modelId="{BD3D9F64-C3AF-4044-BFF7-BA0AF15B1C7D}" type="pres">
      <dgm:prSet presAssocID="{2F7B999A-8D8C-441F-B487-1FA5C6AFCBF3}" presName="compNode" presStyleCnt="0"/>
      <dgm:spPr/>
    </dgm:pt>
    <dgm:pt modelId="{EE55904C-54FC-41AE-A0EA-37A47B52C41A}" type="pres">
      <dgm:prSet presAssocID="{2F7B999A-8D8C-441F-B487-1FA5C6AFCBF3}" presName="iconBgRect" presStyleLbl="bgShp" presStyleIdx="1" presStyleCnt="3"/>
      <dgm:spPr/>
    </dgm:pt>
    <dgm:pt modelId="{41F6259B-2456-4CED-AF9A-F8BD8907FF7B}" type="pres">
      <dgm:prSet presAssocID="{2F7B999A-8D8C-441F-B487-1FA5C6AFCB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ip Calendar"/>
        </a:ext>
      </dgm:extLst>
    </dgm:pt>
    <dgm:pt modelId="{5FAF4921-E59D-4EA7-B5D4-D772E02CD4AE}" type="pres">
      <dgm:prSet presAssocID="{2F7B999A-8D8C-441F-B487-1FA5C6AFCBF3}" presName="spaceRect" presStyleCnt="0"/>
      <dgm:spPr/>
    </dgm:pt>
    <dgm:pt modelId="{76950933-C1BD-4660-A7D6-5201AE072F67}" type="pres">
      <dgm:prSet presAssocID="{2F7B999A-8D8C-441F-B487-1FA5C6AFCBF3}" presName="textRect" presStyleLbl="revTx" presStyleIdx="1" presStyleCnt="3">
        <dgm:presLayoutVars>
          <dgm:chMax val="1"/>
          <dgm:chPref val="1"/>
        </dgm:presLayoutVars>
      </dgm:prSet>
      <dgm:spPr/>
    </dgm:pt>
    <dgm:pt modelId="{88E73836-5ACD-473E-BE82-C36EEF4D038E}" type="pres">
      <dgm:prSet presAssocID="{5AAC668C-532F-43E3-BBC3-0BB3A786F1DE}" presName="sibTrans" presStyleCnt="0"/>
      <dgm:spPr/>
    </dgm:pt>
    <dgm:pt modelId="{D9B340C6-984A-4625-933B-67B5948F1996}" type="pres">
      <dgm:prSet presAssocID="{85B44D11-C072-480C-9DBF-2D691551052E}" presName="compNode" presStyleCnt="0"/>
      <dgm:spPr/>
    </dgm:pt>
    <dgm:pt modelId="{72A6110D-81EE-4EF5-A055-0A7084BB8336}" type="pres">
      <dgm:prSet presAssocID="{85B44D11-C072-480C-9DBF-2D691551052E}" presName="iconBgRect" presStyleLbl="bgShp" presStyleIdx="2" presStyleCnt="3"/>
      <dgm:spPr/>
    </dgm:pt>
    <dgm:pt modelId="{5325C729-1D7B-4447-B644-48BB847AE8E8}" type="pres">
      <dgm:prSet presAssocID="{85B44D11-C072-480C-9DBF-2D69155105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F370C34A-1CCA-4C61-B21C-D0FDAE77104F}" type="pres">
      <dgm:prSet presAssocID="{85B44D11-C072-480C-9DBF-2D691551052E}" presName="spaceRect" presStyleCnt="0"/>
      <dgm:spPr/>
    </dgm:pt>
    <dgm:pt modelId="{9B05584E-C525-4CDB-8EED-B5384BEFA116}" type="pres">
      <dgm:prSet presAssocID="{85B44D11-C072-480C-9DBF-2D691551052E}" presName="textRect" presStyleLbl="revTx" presStyleIdx="2" presStyleCnt="3">
        <dgm:presLayoutVars>
          <dgm:chMax val="1"/>
          <dgm:chPref val="1"/>
        </dgm:presLayoutVars>
      </dgm:prSet>
      <dgm:spPr/>
    </dgm:pt>
  </dgm:ptLst>
  <dgm:cxnLst>
    <dgm:cxn modelId="{C5F9400B-8CEB-4626-86A7-0A3F16D1B45E}" srcId="{FCB1AB1B-FC68-4898-8D08-418F52F0873D}" destId="{2F7B999A-8D8C-441F-B487-1FA5C6AFCBF3}" srcOrd="1" destOrd="0" parTransId="{7CD5D644-D2AE-4ACA-A7E9-1F47EC00C66B}" sibTransId="{5AAC668C-532F-43E3-BBC3-0BB3A786F1DE}"/>
    <dgm:cxn modelId="{632CA92E-1C2D-4828-8B09-39741B565083}" srcId="{FCB1AB1B-FC68-4898-8D08-418F52F0873D}" destId="{85B44D11-C072-480C-9DBF-2D691551052E}" srcOrd="2" destOrd="0" parTransId="{7D80C839-D096-48C8-9567-65E6D37F3BA5}" sibTransId="{4101B238-F250-485F-B848-D94B6EB8DB2D}"/>
    <dgm:cxn modelId="{4DCBEE62-C642-4FAA-934E-E8DAADEE5151}" srcId="{FCB1AB1B-FC68-4898-8D08-418F52F0873D}" destId="{FFEFA7A3-FADD-45ED-826F-9BE6387A2989}" srcOrd="0" destOrd="0" parTransId="{D221F602-8C2B-477B-94D1-A9B78CE3FBE3}" sibTransId="{857879A0-DDD4-4E6A-892E-FF90BE24694C}"/>
    <dgm:cxn modelId="{5334AD57-2BA2-453F-B523-8C5715B4FE53}" type="presOf" srcId="{FFEFA7A3-FADD-45ED-826F-9BE6387A2989}" destId="{F6F4094B-F33D-4988-A815-8744AA34448E}" srcOrd="0" destOrd="0" presId="urn:microsoft.com/office/officeart/2018/5/layout/IconCircleLabelList"/>
    <dgm:cxn modelId="{F6D17B7E-4C00-4771-929B-EF0D3C8F6EC8}" type="presOf" srcId="{FCB1AB1B-FC68-4898-8D08-418F52F0873D}" destId="{45B7455B-861A-4D08-9B15-8AC9B2853707}" srcOrd="0" destOrd="0" presId="urn:microsoft.com/office/officeart/2018/5/layout/IconCircleLabelList"/>
    <dgm:cxn modelId="{D4F714DA-59CA-4FE7-988D-8AB32029FF30}" type="presOf" srcId="{2F7B999A-8D8C-441F-B487-1FA5C6AFCBF3}" destId="{76950933-C1BD-4660-A7D6-5201AE072F67}" srcOrd="0" destOrd="0" presId="urn:microsoft.com/office/officeart/2018/5/layout/IconCircleLabelList"/>
    <dgm:cxn modelId="{07F961F3-D464-422E-B067-6D5F68B6A4ED}" type="presOf" srcId="{85B44D11-C072-480C-9DBF-2D691551052E}" destId="{9B05584E-C525-4CDB-8EED-B5384BEFA116}" srcOrd="0" destOrd="0" presId="urn:microsoft.com/office/officeart/2018/5/layout/IconCircleLabelList"/>
    <dgm:cxn modelId="{77BBEC27-4209-4815-BC9E-112E031D55E7}" type="presParOf" srcId="{45B7455B-861A-4D08-9B15-8AC9B2853707}" destId="{C2F57266-E763-42EC-A590-2D357D7B6C2B}" srcOrd="0" destOrd="0" presId="urn:microsoft.com/office/officeart/2018/5/layout/IconCircleLabelList"/>
    <dgm:cxn modelId="{45F5AD9A-7A13-4506-86FA-134C6288DC50}" type="presParOf" srcId="{C2F57266-E763-42EC-A590-2D357D7B6C2B}" destId="{78F6AF7D-A3D7-49E2-9A62-7AECDE12C9B1}" srcOrd="0" destOrd="0" presId="urn:microsoft.com/office/officeart/2018/5/layout/IconCircleLabelList"/>
    <dgm:cxn modelId="{8A75A891-94A7-4951-BD39-6ACFAE70826C}" type="presParOf" srcId="{C2F57266-E763-42EC-A590-2D357D7B6C2B}" destId="{2982313B-543D-415D-ACAE-E6AD12B55A9F}" srcOrd="1" destOrd="0" presId="urn:microsoft.com/office/officeart/2018/5/layout/IconCircleLabelList"/>
    <dgm:cxn modelId="{0E366619-7513-4660-9F96-2F07C69733C8}" type="presParOf" srcId="{C2F57266-E763-42EC-A590-2D357D7B6C2B}" destId="{A4C54DF7-562A-4A3A-9702-2CABA1B56650}" srcOrd="2" destOrd="0" presId="urn:microsoft.com/office/officeart/2018/5/layout/IconCircleLabelList"/>
    <dgm:cxn modelId="{A23DB4DE-1F44-48A9-98CA-5FAA2C3173CD}" type="presParOf" srcId="{C2F57266-E763-42EC-A590-2D357D7B6C2B}" destId="{F6F4094B-F33D-4988-A815-8744AA34448E}" srcOrd="3" destOrd="0" presId="urn:microsoft.com/office/officeart/2018/5/layout/IconCircleLabelList"/>
    <dgm:cxn modelId="{86DD78ED-ADF4-4B3C-A04D-452CB3C321F3}" type="presParOf" srcId="{45B7455B-861A-4D08-9B15-8AC9B2853707}" destId="{334B4ED5-CF76-436A-9949-0DCE92F0D26B}" srcOrd="1" destOrd="0" presId="urn:microsoft.com/office/officeart/2018/5/layout/IconCircleLabelList"/>
    <dgm:cxn modelId="{5B32FDBF-5424-4200-8329-5FF24F609316}" type="presParOf" srcId="{45B7455B-861A-4D08-9B15-8AC9B2853707}" destId="{BD3D9F64-C3AF-4044-BFF7-BA0AF15B1C7D}" srcOrd="2" destOrd="0" presId="urn:microsoft.com/office/officeart/2018/5/layout/IconCircleLabelList"/>
    <dgm:cxn modelId="{A5A713A6-EF09-4A6D-AF36-7535EEBCC4D2}" type="presParOf" srcId="{BD3D9F64-C3AF-4044-BFF7-BA0AF15B1C7D}" destId="{EE55904C-54FC-41AE-A0EA-37A47B52C41A}" srcOrd="0" destOrd="0" presId="urn:microsoft.com/office/officeart/2018/5/layout/IconCircleLabelList"/>
    <dgm:cxn modelId="{8BDA07C3-DD02-48E4-BE4A-BF2B56830C9B}" type="presParOf" srcId="{BD3D9F64-C3AF-4044-BFF7-BA0AF15B1C7D}" destId="{41F6259B-2456-4CED-AF9A-F8BD8907FF7B}" srcOrd="1" destOrd="0" presId="urn:microsoft.com/office/officeart/2018/5/layout/IconCircleLabelList"/>
    <dgm:cxn modelId="{5DDA6F44-BD19-464D-B811-A018793B2359}" type="presParOf" srcId="{BD3D9F64-C3AF-4044-BFF7-BA0AF15B1C7D}" destId="{5FAF4921-E59D-4EA7-B5D4-D772E02CD4AE}" srcOrd="2" destOrd="0" presId="urn:microsoft.com/office/officeart/2018/5/layout/IconCircleLabelList"/>
    <dgm:cxn modelId="{0581FA92-EBE1-4F24-A643-77D7E694B453}" type="presParOf" srcId="{BD3D9F64-C3AF-4044-BFF7-BA0AF15B1C7D}" destId="{76950933-C1BD-4660-A7D6-5201AE072F67}" srcOrd="3" destOrd="0" presId="urn:microsoft.com/office/officeart/2018/5/layout/IconCircleLabelList"/>
    <dgm:cxn modelId="{770868FA-9A9B-44F1-AB9D-9BCDE865076A}" type="presParOf" srcId="{45B7455B-861A-4D08-9B15-8AC9B2853707}" destId="{88E73836-5ACD-473E-BE82-C36EEF4D038E}" srcOrd="3" destOrd="0" presId="urn:microsoft.com/office/officeart/2018/5/layout/IconCircleLabelList"/>
    <dgm:cxn modelId="{CC5B5627-50C2-40D9-B251-D48CEB863404}" type="presParOf" srcId="{45B7455B-861A-4D08-9B15-8AC9B2853707}" destId="{D9B340C6-984A-4625-933B-67B5948F1996}" srcOrd="4" destOrd="0" presId="urn:microsoft.com/office/officeart/2018/5/layout/IconCircleLabelList"/>
    <dgm:cxn modelId="{6E91078C-6CAA-4266-8164-1556461501DD}" type="presParOf" srcId="{D9B340C6-984A-4625-933B-67B5948F1996}" destId="{72A6110D-81EE-4EF5-A055-0A7084BB8336}" srcOrd="0" destOrd="0" presId="urn:microsoft.com/office/officeart/2018/5/layout/IconCircleLabelList"/>
    <dgm:cxn modelId="{C713FCA8-75FF-4D90-AB9E-8FB11DB8AEF4}" type="presParOf" srcId="{D9B340C6-984A-4625-933B-67B5948F1996}" destId="{5325C729-1D7B-4447-B644-48BB847AE8E8}" srcOrd="1" destOrd="0" presId="urn:microsoft.com/office/officeart/2018/5/layout/IconCircleLabelList"/>
    <dgm:cxn modelId="{B3386911-DA72-4CB7-B5B4-0060E451AA59}" type="presParOf" srcId="{D9B340C6-984A-4625-933B-67B5948F1996}" destId="{F370C34A-1CCA-4C61-B21C-D0FDAE77104F}" srcOrd="2" destOrd="0" presId="urn:microsoft.com/office/officeart/2018/5/layout/IconCircleLabelList"/>
    <dgm:cxn modelId="{CC552DF4-C6FE-40A3-8502-B2FBEA53D74F}" type="presParOf" srcId="{D9B340C6-984A-4625-933B-67B5948F1996}" destId="{9B05584E-C525-4CDB-8EED-B5384BEFA1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616949"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6CE53-2172-43E4-BC33-3C48272DDCF0}">
      <dsp:nvSpPr>
        <dsp:cNvPr id="0" name=""/>
        <dsp:cNvSpPr/>
      </dsp:nvSpPr>
      <dsp:spPr>
        <a:xfrm>
          <a:off x="1004512" y="728102"/>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57675-DFB6-4B33-9701-161572571D2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Understanding sales </a:t>
          </a:r>
          <a:r>
            <a:rPr lang="en-US" sz="1800" kern="1200" dirty="0" err="1"/>
            <a:t>Seasonalities</a:t>
          </a:r>
          <a:endParaRPr lang="en-US" sz="1800" kern="1200" dirty="0"/>
        </a:p>
      </dsp:txBody>
      <dsp:txXfrm>
        <a:off x="35606" y="2725540"/>
        <a:ext cx="2981250" cy="720000"/>
      </dsp:txXfrm>
    </dsp:sp>
    <dsp:sp modelId="{0E81F59E-BE24-4A43-8B4D-78AE486DB35A}">
      <dsp:nvSpPr>
        <dsp:cNvPr id="0" name=""/>
        <dsp:cNvSpPr/>
      </dsp:nvSpPr>
      <dsp:spPr>
        <a:xfrm>
          <a:off x="4119918"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18185-40AF-48A2-8685-C39F432C8E80}">
      <dsp:nvSpPr>
        <dsp:cNvPr id="0" name=""/>
        <dsp:cNvSpPr/>
      </dsp:nvSpPr>
      <dsp:spPr>
        <a:xfrm>
          <a:off x="4507481" y="728102"/>
          <a:ext cx="1043437" cy="10434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D40C66-A0B4-4978-9941-A79D4CBD111B}">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Investigate if this data can be used to predict future sales numbers</a:t>
          </a:r>
        </a:p>
      </dsp:txBody>
      <dsp:txXfrm>
        <a:off x="3538574" y="2725540"/>
        <a:ext cx="2981250" cy="720000"/>
      </dsp:txXfrm>
    </dsp:sp>
    <dsp:sp modelId="{81253FDF-02A1-40D1-89CA-3EA7AF168FD7}">
      <dsp:nvSpPr>
        <dsp:cNvPr id="0" name=""/>
        <dsp:cNvSpPr/>
      </dsp:nvSpPr>
      <dsp:spPr>
        <a:xfrm>
          <a:off x="7622887"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6E8E0-9CDC-4EAB-A61D-AF474D6D9368}">
      <dsp:nvSpPr>
        <dsp:cNvPr id="0" name=""/>
        <dsp:cNvSpPr/>
      </dsp:nvSpPr>
      <dsp:spPr>
        <a:xfrm>
          <a:off x="8010450" y="728102"/>
          <a:ext cx="1043437" cy="104343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B68D9-2D2A-405A-A95A-F123B81445D3}">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Use predictions to make recommendations</a:t>
          </a:r>
        </a:p>
      </dsp:txBody>
      <dsp:txXfrm>
        <a:off x="7041543" y="272554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4A6E-52AC-459D-92DC-071D05C043F1}">
      <dsp:nvSpPr>
        <dsp:cNvPr id="0" name=""/>
        <dsp:cNvSpPr/>
      </dsp:nvSpPr>
      <dsp:spPr>
        <a:xfrm>
          <a:off x="404043" y="1157895"/>
          <a:ext cx="658125" cy="65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7B659A-62D9-47B7-8A99-641F7740DB6F}">
      <dsp:nvSpPr>
        <dsp:cNvPr id="0" name=""/>
        <dsp:cNvSpPr/>
      </dsp:nvSpPr>
      <dsp:spPr>
        <a:xfrm>
          <a:off x="185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Frame the Problem</a:t>
          </a:r>
        </a:p>
      </dsp:txBody>
      <dsp:txXfrm>
        <a:off x="1856" y="2043184"/>
        <a:ext cx="1462500" cy="585000"/>
      </dsp:txXfrm>
    </dsp:sp>
    <dsp:sp modelId="{002AC245-4933-49BE-B376-49986A43D563}">
      <dsp:nvSpPr>
        <dsp:cNvPr id="0" name=""/>
        <dsp:cNvSpPr/>
      </dsp:nvSpPr>
      <dsp:spPr>
        <a:xfrm>
          <a:off x="2122481" y="1157895"/>
          <a:ext cx="658125" cy="65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172F0-8CD5-4E10-963A-742D9FA5C98F}">
      <dsp:nvSpPr>
        <dsp:cNvPr id="0" name=""/>
        <dsp:cNvSpPr/>
      </dsp:nvSpPr>
      <dsp:spPr>
        <a:xfrm>
          <a:off x="172029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Collect Raw Data</a:t>
          </a:r>
        </a:p>
      </dsp:txBody>
      <dsp:txXfrm>
        <a:off x="1720293" y="2043184"/>
        <a:ext cx="1462500" cy="585000"/>
      </dsp:txXfrm>
    </dsp:sp>
    <dsp:sp modelId="{26C67D02-A7CC-47A4-9527-C5ACA1389298}">
      <dsp:nvSpPr>
        <dsp:cNvPr id="0" name=""/>
        <dsp:cNvSpPr/>
      </dsp:nvSpPr>
      <dsp:spPr>
        <a:xfrm>
          <a:off x="3840918" y="1157895"/>
          <a:ext cx="658125" cy="65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9372F3-B225-4FF1-B4E4-447EF3BA46CC}">
      <dsp:nvSpPr>
        <dsp:cNvPr id="0" name=""/>
        <dsp:cNvSpPr/>
      </dsp:nvSpPr>
      <dsp:spPr>
        <a:xfrm>
          <a:off x="3438731"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Process the Data</a:t>
          </a:r>
        </a:p>
      </dsp:txBody>
      <dsp:txXfrm>
        <a:off x="3438731" y="2043184"/>
        <a:ext cx="1462500" cy="585000"/>
      </dsp:txXfrm>
    </dsp:sp>
    <dsp:sp modelId="{30BA6FB4-D7E9-4407-A25E-C80014F85B0E}">
      <dsp:nvSpPr>
        <dsp:cNvPr id="0" name=""/>
        <dsp:cNvSpPr/>
      </dsp:nvSpPr>
      <dsp:spPr>
        <a:xfrm>
          <a:off x="5559356" y="1157895"/>
          <a:ext cx="658125" cy="658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869478-E5B3-458B-B90C-D04F66B75317}">
      <dsp:nvSpPr>
        <dsp:cNvPr id="0" name=""/>
        <dsp:cNvSpPr/>
      </dsp:nvSpPr>
      <dsp:spPr>
        <a:xfrm>
          <a:off x="5157168"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Explore the Data/ Perform In-Depth Analysis</a:t>
          </a:r>
        </a:p>
      </dsp:txBody>
      <dsp:txXfrm>
        <a:off x="5157168" y="2043184"/>
        <a:ext cx="1462500" cy="585000"/>
      </dsp:txXfrm>
    </dsp:sp>
    <dsp:sp modelId="{404AF866-05C7-4B82-B78D-EEAA2DF36230}">
      <dsp:nvSpPr>
        <dsp:cNvPr id="0" name=""/>
        <dsp:cNvSpPr/>
      </dsp:nvSpPr>
      <dsp:spPr>
        <a:xfrm>
          <a:off x="7277793" y="1157895"/>
          <a:ext cx="658125" cy="6581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C03C5E-D12E-492A-8A00-308C8E774FE1}">
      <dsp:nvSpPr>
        <dsp:cNvPr id="0" name=""/>
        <dsp:cNvSpPr/>
      </dsp:nvSpPr>
      <dsp:spPr>
        <a:xfrm>
          <a:off x="687560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Train</a:t>
          </a:r>
          <a:r>
            <a:rPr lang="en-US" sz="1300" kern="1200" baseline="0" dirty="0"/>
            <a:t> and Evaluate Models</a:t>
          </a:r>
          <a:endParaRPr lang="en-US" sz="1300" kern="1200" dirty="0"/>
        </a:p>
      </dsp:txBody>
      <dsp:txXfrm>
        <a:off x="6875606" y="2043184"/>
        <a:ext cx="1462500" cy="585000"/>
      </dsp:txXfrm>
    </dsp:sp>
    <dsp:sp modelId="{7AED94C0-FF04-4B39-9C6F-80CE7817DF9A}">
      <dsp:nvSpPr>
        <dsp:cNvPr id="0" name=""/>
        <dsp:cNvSpPr/>
      </dsp:nvSpPr>
      <dsp:spPr>
        <a:xfrm>
          <a:off x="8996231" y="1157895"/>
          <a:ext cx="658125" cy="6581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F6AF4E-8C1D-4D6C-82EE-FBCEBD45709B}">
      <dsp:nvSpPr>
        <dsp:cNvPr id="0" name=""/>
        <dsp:cNvSpPr/>
      </dsp:nvSpPr>
      <dsp:spPr>
        <a:xfrm>
          <a:off x="859404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Communicate results </a:t>
          </a:r>
        </a:p>
      </dsp:txBody>
      <dsp:txXfrm>
        <a:off x="8594043" y="2043184"/>
        <a:ext cx="1462500" cy="58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6AF7D-A3D7-49E2-9A62-7AECDE12C9B1}">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2313B-543D-415D-ACAE-E6AD12B55A9F}">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F4094B-F33D-4988-A815-8744AA34448E}">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There are +9,000 sales data entries </a:t>
          </a:r>
        </a:p>
      </dsp:txBody>
      <dsp:txXfrm>
        <a:off x="35606" y="2725540"/>
        <a:ext cx="2981250" cy="720000"/>
      </dsp:txXfrm>
    </dsp:sp>
    <dsp:sp modelId="{EE55904C-54FC-41AE-A0EA-37A47B52C41A}">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6259B-2456-4CED-AF9A-F8BD8907FF7B}">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50933-C1BD-4660-A7D6-5201AE072F6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Originally there were 21 features. However, only </a:t>
          </a:r>
          <a:r>
            <a:rPr lang="en-US" sz="1300" b="1" kern="1200"/>
            <a:t>Order Date </a:t>
          </a:r>
          <a:r>
            <a:rPr lang="en-US" sz="1300" kern="1200"/>
            <a:t>and </a:t>
          </a:r>
          <a:r>
            <a:rPr lang="en-US" sz="1300" b="1" kern="1200"/>
            <a:t>Sales</a:t>
          </a:r>
          <a:r>
            <a:rPr lang="en-US" sz="1300" kern="1200"/>
            <a:t> columns were necessary</a:t>
          </a:r>
        </a:p>
      </dsp:txBody>
      <dsp:txXfrm>
        <a:off x="3538574" y="2725540"/>
        <a:ext cx="2981250" cy="720000"/>
      </dsp:txXfrm>
    </dsp:sp>
    <dsp:sp modelId="{72A6110D-81EE-4EF5-A055-0A7084BB8336}">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5C729-1D7B-4447-B644-48BB847AE8E8}">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05584E-C525-4CDB-8EED-B5384BEFA116}">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Clean data: Missing values, making Order Date index, Grouping sales by month. </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826FD-F20B-484B-BACC-718A621E9780}" type="datetimeFigureOut">
              <a:rPr lang="en-GB" smtClean="0"/>
              <a:t>09/03/2021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A0358-3C03-4F28-AB3F-5908D98D96C0}" type="slidenum">
              <a:rPr lang="en-GB" smtClean="0"/>
              <a:t>‹#›</a:t>
            </a:fld>
            <a:endParaRPr lang="en-GB"/>
          </a:p>
        </p:txBody>
      </p:sp>
    </p:spTree>
    <p:extLst>
      <p:ext uri="{BB962C8B-B14F-4D97-AF65-F5344CB8AC3E}">
        <p14:creationId xmlns:p14="http://schemas.microsoft.com/office/powerpoint/2010/main" val="347647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1A0358-3C03-4F28-AB3F-5908D98D96C0}" type="slidenum">
              <a:rPr lang="en-GB" smtClean="0"/>
              <a:t>1</a:t>
            </a:fld>
            <a:endParaRPr lang="en-GB"/>
          </a:p>
        </p:txBody>
      </p:sp>
    </p:spTree>
    <p:extLst>
      <p:ext uri="{BB962C8B-B14F-4D97-AF65-F5344CB8AC3E}">
        <p14:creationId xmlns:p14="http://schemas.microsoft.com/office/powerpoint/2010/main" val="235726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Recommendations for the office supplies department, during the months of </a:t>
            </a:r>
            <a:r>
              <a:rPr lang="en-US" dirty="0"/>
              <a:t>September, October and December</a:t>
            </a:r>
            <a:r>
              <a:rPr lang="en-US" b="0" i="0" dirty="0">
                <a:solidFill>
                  <a:srgbClr val="000000"/>
                </a:solidFill>
                <a:effectLst/>
                <a:latin typeface="Helvetica Neue"/>
              </a:rPr>
              <a:t> the sales increase dramatically. Therefore, it is recommended:</a:t>
            </a:r>
          </a:p>
          <a:p>
            <a:pPr algn="l">
              <a:buFont typeface="Arial" panose="020B0604020202020204" pitchFamily="34" charset="0"/>
              <a:buChar char="•"/>
            </a:pPr>
            <a:r>
              <a:rPr lang="en-US" b="0" i="0" dirty="0">
                <a:solidFill>
                  <a:srgbClr val="000000"/>
                </a:solidFill>
                <a:effectLst/>
                <a:latin typeface="Helvetica Neue"/>
              </a:rPr>
              <a:t>To hire more personnel as this will be needed.</a:t>
            </a:r>
          </a:p>
          <a:p>
            <a:pPr algn="l">
              <a:buFont typeface="Arial" panose="020B0604020202020204" pitchFamily="34" charset="0"/>
              <a:buChar char="•"/>
            </a:pPr>
            <a:r>
              <a:rPr lang="en-US" b="0" i="0" dirty="0">
                <a:solidFill>
                  <a:srgbClr val="000000"/>
                </a:solidFill>
                <a:effectLst/>
                <a:latin typeface="Helvetica Neue"/>
              </a:rPr>
              <a:t>It is also recommended to have enough stock to maintain a high quality service for every customer that desires to buy Office Supplies.</a:t>
            </a:r>
          </a:p>
          <a:p>
            <a:pPr algn="l">
              <a:buFont typeface="Arial" panose="020B0604020202020204" pitchFamily="34" charset="0"/>
              <a:buChar char="•"/>
            </a:pPr>
            <a:r>
              <a:rPr lang="en-US" b="0" i="0" dirty="0">
                <a:solidFill>
                  <a:srgbClr val="000000"/>
                </a:solidFill>
                <a:effectLst/>
                <a:latin typeface="Helvetica Neue"/>
              </a:rPr>
              <a:t>Sales in Office Supplies increase steadily throughout the years, therefore, maintaining a </a:t>
            </a:r>
            <a:r>
              <a:rPr lang="en-US" b="0" i="0" dirty="0" err="1">
                <a:solidFill>
                  <a:srgbClr val="000000"/>
                </a:solidFill>
                <a:effectLst/>
                <a:latin typeface="Helvetica Neue"/>
              </a:rPr>
              <a:t>minmium</a:t>
            </a:r>
            <a:r>
              <a:rPr lang="en-US" b="0" i="0" dirty="0">
                <a:solidFill>
                  <a:srgbClr val="000000"/>
                </a:solidFill>
                <a:effectLst/>
                <a:latin typeface="Helvetica Neue"/>
              </a:rPr>
              <a:t> number of </a:t>
            </a:r>
            <a:r>
              <a:rPr lang="en-US" b="0" i="0" dirty="0" err="1">
                <a:solidFill>
                  <a:srgbClr val="000000"/>
                </a:solidFill>
                <a:effectLst/>
                <a:latin typeface="Helvetica Neue"/>
              </a:rPr>
              <a:t>employess</a:t>
            </a:r>
            <a:r>
              <a:rPr lang="en-US" b="0" i="0" dirty="0">
                <a:solidFill>
                  <a:srgbClr val="000000"/>
                </a:solidFill>
                <a:effectLst/>
                <a:latin typeface="Helvetica Neue"/>
              </a:rPr>
              <a:t> in this section is recommended</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10</a:t>
            </a:fld>
            <a:endParaRPr lang="en-GB"/>
          </a:p>
        </p:txBody>
      </p:sp>
    </p:spTree>
    <p:extLst>
      <p:ext uri="{BB962C8B-B14F-4D97-AF65-F5344CB8AC3E}">
        <p14:creationId xmlns:p14="http://schemas.microsoft.com/office/powerpoint/2010/main" val="241725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volume of sales per month for both Office Supplies and Furniture, increase steadily over time. However, Office Supplies does trend higher than Furniture.  It is recommended to spend more resources in Office Supplies department as it has a higher probability to be more profitable than furniture in the long run.</a:t>
            </a:r>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11</a:t>
            </a:fld>
            <a:endParaRPr lang="en-GB"/>
          </a:p>
        </p:txBody>
      </p:sp>
    </p:spTree>
    <p:extLst>
      <p:ext uri="{BB962C8B-B14F-4D97-AF65-F5344CB8AC3E}">
        <p14:creationId xmlns:p14="http://schemas.microsoft.com/office/powerpoint/2010/main" val="410298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Having the number of workers in each section working each day will also help. Perhaps, there is a correlation between number of workers and sales.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Gaining more insight on how sales between different departments differ will help a lot, for managing stocks in advance, for example. </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12</a:t>
            </a:fld>
            <a:endParaRPr lang="en-GB"/>
          </a:p>
        </p:txBody>
      </p:sp>
    </p:spTree>
    <p:extLst>
      <p:ext uri="{BB962C8B-B14F-4D97-AF65-F5344CB8AC3E}">
        <p14:creationId xmlns:p14="http://schemas.microsoft.com/office/powerpoint/2010/main" val="226051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1A0358-3C03-4F28-AB3F-5908D98D96C0}" type="slidenum">
              <a:rPr lang="en-GB" smtClean="0"/>
              <a:t>13</a:t>
            </a:fld>
            <a:endParaRPr lang="en-GB"/>
          </a:p>
        </p:txBody>
      </p:sp>
    </p:spTree>
    <p:extLst>
      <p:ext uri="{BB962C8B-B14F-4D97-AF65-F5344CB8AC3E}">
        <p14:creationId xmlns:p14="http://schemas.microsoft.com/office/powerpoint/2010/main" val="344420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1A0358-3C03-4F28-AB3F-5908D98D96C0}" type="slidenum">
              <a:rPr lang="en-GB" smtClean="0"/>
              <a:t>2</a:t>
            </a:fld>
            <a:endParaRPr lang="en-GB"/>
          </a:p>
        </p:txBody>
      </p:sp>
    </p:spTree>
    <p:extLst>
      <p:ext uri="{BB962C8B-B14F-4D97-AF65-F5344CB8AC3E}">
        <p14:creationId xmlns:p14="http://schemas.microsoft.com/office/powerpoint/2010/main" val="294300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1A0358-3C03-4F28-AB3F-5908D98D96C0}" type="slidenum">
              <a:rPr lang="en-GB" smtClean="0"/>
              <a:t>3</a:t>
            </a:fld>
            <a:endParaRPr lang="en-GB"/>
          </a:p>
        </p:txBody>
      </p:sp>
    </p:spTree>
    <p:extLst>
      <p:ext uri="{BB962C8B-B14F-4D97-AF65-F5344CB8AC3E}">
        <p14:creationId xmlns:p14="http://schemas.microsoft.com/office/powerpoint/2010/main" val="155511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the problem: Identify business priorities and make strategic decisions that will lead my work</a:t>
            </a:r>
          </a:p>
          <a:p>
            <a:r>
              <a:rPr lang="en-US" dirty="0"/>
              <a:t>Collect raw data: Extract data from the database provided.</a:t>
            </a:r>
          </a:p>
          <a:p>
            <a:r>
              <a:rPr lang="en-US" dirty="0"/>
              <a:t>Process the Data: Understand the data and proceed to clean it. </a:t>
            </a:r>
          </a:p>
          <a:p>
            <a:r>
              <a:rPr lang="en-US" dirty="0"/>
              <a:t>Explore the data: Split the data in different ways and use statistics to test and create visualizations to interpret data</a:t>
            </a:r>
          </a:p>
          <a:p>
            <a:r>
              <a:rPr lang="en-US" dirty="0"/>
              <a:t>Train and Evaluate Models: Create Time Series Models to predict future sales numbers.</a:t>
            </a:r>
          </a:p>
          <a:p>
            <a:r>
              <a:rPr lang="en-US" dirty="0"/>
              <a:t>Communicate Results</a:t>
            </a:r>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4</a:t>
            </a:fld>
            <a:endParaRPr lang="en-GB"/>
          </a:p>
        </p:txBody>
      </p:sp>
    </p:spTree>
    <p:extLst>
      <p:ext uri="{BB962C8B-B14F-4D97-AF65-F5344CB8AC3E}">
        <p14:creationId xmlns:p14="http://schemas.microsoft.com/office/powerpoint/2010/main" val="41424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GB" dirty="0"/>
              <a:t>here are more than 9,000 sales data entries in this dataset. There were 21 features in this dataset, however for Time series analysis we only need two, in this case Order Date and Sales. </a:t>
            </a:r>
          </a:p>
          <a:p>
            <a:r>
              <a:rPr lang="en-GB" dirty="0"/>
              <a:t>Cleaning the data was different in here. There is the obvious data cleaning procedure, such as missing values. We also had to change the index of the data to be Order Date.</a:t>
            </a:r>
          </a:p>
          <a:p>
            <a:r>
              <a:rPr lang="en-GB" dirty="0"/>
              <a:t>And do Aggregation which is grouping sales by month. </a:t>
            </a:r>
            <a:endParaRPr lang="en-US" dirty="0"/>
          </a:p>
        </p:txBody>
      </p:sp>
      <p:sp>
        <p:nvSpPr>
          <p:cNvPr id="4" name="Slide Number Placeholder 3"/>
          <p:cNvSpPr>
            <a:spLocks noGrp="1"/>
          </p:cNvSpPr>
          <p:nvPr>
            <p:ph type="sldNum" sz="quarter" idx="5"/>
          </p:nvPr>
        </p:nvSpPr>
        <p:spPr/>
        <p:txBody>
          <a:bodyPr/>
          <a:lstStyle/>
          <a:p>
            <a:fld id="{381A0358-3C03-4F28-AB3F-5908D98D96C0}" type="slidenum">
              <a:rPr lang="en-GB" smtClean="0"/>
              <a:t>5</a:t>
            </a:fld>
            <a:endParaRPr lang="en-GB"/>
          </a:p>
        </p:txBody>
      </p:sp>
    </p:spTree>
    <p:extLst>
      <p:ext uri="{BB962C8B-B14F-4D97-AF65-F5344CB8AC3E}">
        <p14:creationId xmlns:p14="http://schemas.microsoft.com/office/powerpoint/2010/main" val="8819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line graph throughout the years, we can appreciate that there is a year seasonality pattern. For furniture, during the months of September, November and December there is an increase of sales. There is a massive decrease of sales during October. </a:t>
            </a:r>
          </a:p>
        </p:txBody>
      </p:sp>
      <p:sp>
        <p:nvSpPr>
          <p:cNvPr id="4" name="Slide Number Placeholder 3"/>
          <p:cNvSpPr>
            <a:spLocks noGrp="1"/>
          </p:cNvSpPr>
          <p:nvPr>
            <p:ph type="sldNum" sz="quarter" idx="5"/>
          </p:nvPr>
        </p:nvSpPr>
        <p:spPr/>
        <p:txBody>
          <a:bodyPr/>
          <a:lstStyle/>
          <a:p>
            <a:fld id="{381A0358-3C03-4F28-AB3F-5908D98D96C0}" type="slidenum">
              <a:rPr lang="en-GB" smtClean="0"/>
              <a:t>6</a:t>
            </a:fld>
            <a:endParaRPr lang="en-GB"/>
          </a:p>
        </p:txBody>
      </p:sp>
    </p:spTree>
    <p:extLst>
      <p:ext uri="{BB962C8B-B14F-4D97-AF65-F5344CB8AC3E}">
        <p14:creationId xmlns:p14="http://schemas.microsoft.com/office/powerpoint/2010/main" val="31546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Office Supplies, sales are more constant, there are more sales overall throughout the year. However, months September, November and December are also notably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is also a decrease in October. </a:t>
            </a:r>
            <a:endParaRPr lang="en-US" dirty="0"/>
          </a:p>
        </p:txBody>
      </p:sp>
      <p:sp>
        <p:nvSpPr>
          <p:cNvPr id="4" name="Slide Number Placeholder 3"/>
          <p:cNvSpPr>
            <a:spLocks noGrp="1"/>
          </p:cNvSpPr>
          <p:nvPr>
            <p:ph type="sldNum" sz="quarter" idx="5"/>
          </p:nvPr>
        </p:nvSpPr>
        <p:spPr/>
        <p:txBody>
          <a:bodyPr/>
          <a:lstStyle/>
          <a:p>
            <a:fld id="{381A0358-3C03-4F28-AB3F-5908D98D96C0}" type="slidenum">
              <a:rPr lang="en-GB" smtClean="0"/>
              <a:t>7</a:t>
            </a:fld>
            <a:endParaRPr lang="en-GB"/>
          </a:p>
        </p:txBody>
      </p:sp>
    </p:spTree>
    <p:extLst>
      <p:ext uri="{BB962C8B-B14F-4D97-AF65-F5344CB8AC3E}">
        <p14:creationId xmlns:p14="http://schemas.microsoft.com/office/powerpoint/2010/main" val="374504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Predictions are quite close to the actual number. As with any time series model the prediction will not be 100% accurate. However, based on both graphs we can see that the predicted models do show the year seasonality.  </a:t>
            </a:r>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8</a:t>
            </a:fld>
            <a:endParaRPr lang="en-GB"/>
          </a:p>
        </p:txBody>
      </p:sp>
    </p:spTree>
    <p:extLst>
      <p:ext uri="{BB962C8B-B14F-4D97-AF65-F5344CB8AC3E}">
        <p14:creationId xmlns:p14="http://schemas.microsoft.com/office/powerpoint/2010/main" val="263983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Recommendations for furniture, </a:t>
            </a:r>
            <a:r>
              <a:rPr lang="en-US" dirty="0"/>
              <a:t>September, October and December </a:t>
            </a:r>
            <a:r>
              <a:rPr lang="en-US" b="0" i="0" dirty="0">
                <a:solidFill>
                  <a:srgbClr val="000000"/>
                </a:solidFill>
                <a:effectLst/>
                <a:latin typeface="Helvetica Neue"/>
              </a:rPr>
              <a:t>are the months when sales spike up dramatically. This indicates that:</a:t>
            </a:r>
          </a:p>
          <a:p>
            <a:pPr algn="l">
              <a:buFont typeface="Arial" panose="020B0604020202020204" pitchFamily="34" charset="0"/>
              <a:buChar char="•"/>
            </a:pPr>
            <a:r>
              <a:rPr lang="en-US" b="0" i="0" dirty="0">
                <a:solidFill>
                  <a:srgbClr val="000000"/>
                </a:solidFill>
                <a:effectLst/>
                <a:latin typeface="Helvetica Neue"/>
              </a:rPr>
              <a:t>A minimum personnel is to be maintained throughout these months, perhaps even increasing workforce.</a:t>
            </a:r>
          </a:p>
          <a:p>
            <a:pPr algn="l">
              <a:buFont typeface="Arial" panose="020B0604020202020204" pitchFamily="34" charset="0"/>
              <a:buChar char="•"/>
            </a:pPr>
            <a:r>
              <a:rPr lang="en-US" b="0" i="0" dirty="0">
                <a:solidFill>
                  <a:srgbClr val="000000"/>
                </a:solidFill>
                <a:effectLst/>
                <a:latin typeface="Helvetica Neue"/>
              </a:rPr>
              <a:t>Increasing stock this month is also recommended as sales will increase .</a:t>
            </a:r>
          </a:p>
          <a:p>
            <a:pPr algn="l">
              <a:buFont typeface="Arial" panose="020B0604020202020204" pitchFamily="34" charset="0"/>
              <a:buChar char="•"/>
            </a:pPr>
            <a:r>
              <a:rPr lang="en-US" b="0" i="0" dirty="0">
                <a:solidFill>
                  <a:srgbClr val="000000"/>
                </a:solidFill>
                <a:effectLst/>
                <a:latin typeface="Helvetica Neue"/>
              </a:rPr>
              <a:t>January to May are quiet months therefore personnel can be redirected to different departments.</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9</a:t>
            </a:fld>
            <a:endParaRPr lang="en-GB"/>
          </a:p>
        </p:txBody>
      </p:sp>
    </p:spTree>
    <p:extLst>
      <p:ext uri="{BB962C8B-B14F-4D97-AF65-F5344CB8AC3E}">
        <p14:creationId xmlns:p14="http://schemas.microsoft.com/office/powerpoint/2010/main" val="377692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t="14135" b="14196"/>
          <a:stretch/>
        </p:blipFill>
        <p:spPr>
          <a:xfrm>
            <a:off x="-32" y="10"/>
            <a:ext cx="12192031" cy="4915066"/>
          </a:xfrm>
          <a:prstGeom prst="rect">
            <a:avLst/>
          </a:prstGeom>
        </p:spPr>
      </p:pic>
      <p:sp>
        <p:nvSpPr>
          <p:cNvPr id="55" name="Rectangle 5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XYZ Superstore Time Series Model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By </a:t>
            </a:r>
            <a:r>
              <a:rPr lang="en-US" sz="1500" dirty="0" err="1">
                <a:solidFill>
                  <a:srgbClr val="FFFFFF"/>
                </a:solidFill>
              </a:rPr>
              <a:t>erik</a:t>
            </a:r>
            <a:r>
              <a:rPr lang="en-US" sz="1500" dirty="0">
                <a:solidFill>
                  <a:srgbClr val="FFFFFF"/>
                </a:solidFill>
              </a:rPr>
              <a:t> </a:t>
            </a:r>
            <a:r>
              <a:rPr lang="en-US" sz="1500" dirty="0" err="1">
                <a:solidFill>
                  <a:srgbClr val="FFFFFF"/>
                </a:solidFill>
              </a:rPr>
              <a:t>castro</a:t>
            </a:r>
            <a:r>
              <a:rPr lang="en-US" sz="1500" dirty="0">
                <a:solidFill>
                  <a:srgbClr val="FFFFFF"/>
                </a:solidFill>
              </a:rPr>
              <a:t>// flatiron school</a:t>
            </a:r>
          </a:p>
        </p:txBody>
      </p:sp>
      <p:cxnSp>
        <p:nvCxnSpPr>
          <p:cNvPr id="57" name="Straight Connector 5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47AF-1375-44F4-8D17-040F495719C5}"/>
              </a:ext>
            </a:extLst>
          </p:cNvPr>
          <p:cNvSpPr>
            <a:spLocks noGrp="1"/>
          </p:cNvSpPr>
          <p:nvPr>
            <p:ph type="title"/>
          </p:nvPr>
        </p:nvSpPr>
        <p:spPr/>
        <p:txBody>
          <a:bodyPr>
            <a:normAutofit/>
          </a:bodyPr>
          <a:lstStyle/>
          <a:p>
            <a:r>
              <a:rPr lang="en-US" sz="4000" dirty="0"/>
              <a:t>Recommendations – Office  Supplies</a:t>
            </a:r>
            <a:endParaRPr lang="en-GB" sz="4000" dirty="0"/>
          </a:p>
        </p:txBody>
      </p:sp>
      <p:pic>
        <p:nvPicPr>
          <p:cNvPr id="4" name="Picture 5">
            <a:extLst>
              <a:ext uri="{FF2B5EF4-FFF2-40B4-BE49-F238E27FC236}">
                <a16:creationId xmlns:a16="http://schemas.microsoft.com/office/drawing/2014/main" id="{10D70576-09E2-406E-A732-EA9752642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506068"/>
            <a:ext cx="5104996" cy="3168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A630D4-D4D7-413A-AD53-9E4D901545F7}"/>
              </a:ext>
            </a:extLst>
          </p:cNvPr>
          <p:cNvSpPr txBox="1"/>
          <p:nvPr/>
        </p:nvSpPr>
        <p:spPr>
          <a:xfrm>
            <a:off x="6372979" y="2936340"/>
            <a:ext cx="4625553"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of workforce when sales are higher, September, October and December.</a:t>
            </a:r>
          </a:p>
          <a:p>
            <a:endParaRPr lang="en-US" dirty="0"/>
          </a:p>
          <a:p>
            <a:pPr marL="285750" indent="-285750">
              <a:buFont typeface="Wingdings" panose="05000000000000000000" pitchFamily="2" charset="2"/>
              <a:buChar char="q"/>
            </a:pPr>
            <a:r>
              <a:rPr lang="en-US" dirty="0"/>
              <a:t>Increase of stock before the high-sales months</a:t>
            </a:r>
          </a:p>
          <a:p>
            <a:endParaRPr lang="en-US" dirty="0"/>
          </a:p>
          <a:p>
            <a:pPr marL="285750" indent="-285750">
              <a:buFont typeface="Wingdings" panose="05000000000000000000" pitchFamily="2" charset="2"/>
              <a:buChar char="q"/>
            </a:pPr>
            <a:r>
              <a:rPr lang="en-US" dirty="0"/>
              <a:t>Maintain a minimum number of employees</a:t>
            </a:r>
            <a:br>
              <a:rPr lang="en-US" dirty="0"/>
            </a:br>
            <a:endParaRPr lang="en-GB" dirty="0"/>
          </a:p>
        </p:txBody>
      </p:sp>
    </p:spTree>
    <p:extLst>
      <p:ext uri="{BB962C8B-B14F-4D97-AF65-F5344CB8AC3E}">
        <p14:creationId xmlns:p14="http://schemas.microsoft.com/office/powerpoint/2010/main" val="322407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33DC-B9DA-41C2-B462-0BBB9136083B}"/>
              </a:ext>
            </a:extLst>
          </p:cNvPr>
          <p:cNvSpPr>
            <a:spLocks noGrp="1"/>
          </p:cNvSpPr>
          <p:nvPr>
            <p:ph type="title"/>
          </p:nvPr>
        </p:nvSpPr>
        <p:spPr/>
        <p:txBody>
          <a:bodyPr/>
          <a:lstStyle/>
          <a:p>
            <a:r>
              <a:rPr lang="en-US" dirty="0"/>
              <a:t>Recommendations- Trend</a:t>
            </a:r>
            <a:endParaRPr lang="en-GB" dirty="0"/>
          </a:p>
        </p:txBody>
      </p:sp>
      <p:pic>
        <p:nvPicPr>
          <p:cNvPr id="4098" name="Picture 2">
            <a:extLst>
              <a:ext uri="{FF2B5EF4-FFF2-40B4-BE49-F238E27FC236}">
                <a16:creationId xmlns:a16="http://schemas.microsoft.com/office/drawing/2014/main" id="{0668928A-59CD-4A77-BD8C-038C054C3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225040"/>
            <a:ext cx="4694679"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01D867-D2AD-43B2-BEC7-46CCEF2D2BDA}"/>
              </a:ext>
            </a:extLst>
          </p:cNvPr>
          <p:cNvSpPr txBox="1"/>
          <p:nvPr/>
        </p:nvSpPr>
        <p:spPr>
          <a:xfrm>
            <a:off x="6400040" y="2991029"/>
            <a:ext cx="4625553"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Volume sales per month increase exponentially</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r>
              <a:rPr lang="en-US" dirty="0"/>
              <a:t> Increase of workforce in office supplies is recommended </a:t>
            </a:r>
            <a:endParaRPr lang="en-GB" dirty="0"/>
          </a:p>
        </p:txBody>
      </p:sp>
    </p:spTree>
    <p:extLst>
      <p:ext uri="{BB962C8B-B14F-4D97-AF65-F5344CB8AC3E}">
        <p14:creationId xmlns:p14="http://schemas.microsoft.com/office/powerpoint/2010/main" val="66004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1DAB-B5B8-4AD4-81E3-5569B514E530}"/>
              </a:ext>
            </a:extLst>
          </p:cNvPr>
          <p:cNvSpPr>
            <a:spLocks noGrp="1"/>
          </p:cNvSpPr>
          <p:nvPr>
            <p:ph type="title"/>
          </p:nvPr>
        </p:nvSpPr>
        <p:spPr/>
        <p:txBody>
          <a:bodyPr>
            <a:normAutofit/>
          </a:bodyPr>
          <a:lstStyle/>
          <a:p>
            <a:r>
              <a:rPr lang="en-US" sz="4000" dirty="0"/>
              <a:t>   	     	        Future Work</a:t>
            </a:r>
            <a:endParaRPr lang="en-GB" sz="4000" dirty="0"/>
          </a:p>
        </p:txBody>
      </p:sp>
      <p:sp>
        <p:nvSpPr>
          <p:cNvPr id="3" name="Content Placeholder 2">
            <a:extLst>
              <a:ext uri="{FF2B5EF4-FFF2-40B4-BE49-F238E27FC236}">
                <a16:creationId xmlns:a16="http://schemas.microsoft.com/office/drawing/2014/main" id="{661EDB02-AF31-4923-BFFE-40D1435A6C58}"/>
              </a:ext>
            </a:extLst>
          </p:cNvPr>
          <p:cNvSpPr>
            <a:spLocks noGrp="1"/>
          </p:cNvSpPr>
          <p:nvPr>
            <p:ph idx="1"/>
          </p:nvPr>
        </p:nvSpPr>
        <p:spPr/>
        <p:txBody>
          <a:bodyPr/>
          <a:lstStyle/>
          <a:p>
            <a:pPr>
              <a:buFont typeface="Wingdings" panose="05000000000000000000" pitchFamily="2" charset="2"/>
              <a:buChar char="q"/>
            </a:pPr>
            <a:r>
              <a:rPr lang="en-US" dirty="0"/>
              <a:t> Extra column, workers in each section. </a:t>
            </a:r>
          </a:p>
          <a:p>
            <a:pPr>
              <a:buFont typeface="Wingdings" panose="05000000000000000000" pitchFamily="2" charset="2"/>
              <a:buChar char="q"/>
            </a:pPr>
            <a:r>
              <a:rPr lang="en-US" dirty="0"/>
              <a:t>Making a prediction on Technology could also be helpful. </a:t>
            </a:r>
            <a:endParaRPr lang="en-GB" dirty="0"/>
          </a:p>
        </p:txBody>
      </p:sp>
    </p:spTree>
    <p:extLst>
      <p:ext uri="{BB962C8B-B14F-4D97-AF65-F5344CB8AC3E}">
        <p14:creationId xmlns:p14="http://schemas.microsoft.com/office/powerpoint/2010/main" val="374994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6CCB-E543-4DD4-A6A0-9B2D12604823}"/>
              </a:ext>
            </a:extLst>
          </p:cNvPr>
          <p:cNvSpPr>
            <a:spLocks noGrp="1"/>
          </p:cNvSpPr>
          <p:nvPr>
            <p:ph type="title"/>
          </p:nvPr>
        </p:nvSpPr>
        <p:spPr/>
        <p:txBody>
          <a:bodyPr/>
          <a:lstStyle/>
          <a:p>
            <a:r>
              <a:rPr lang="en-US" dirty="0"/>
              <a:t>	            Thank You</a:t>
            </a:r>
            <a:endParaRPr lang="en-GB" dirty="0"/>
          </a:p>
        </p:txBody>
      </p:sp>
      <p:sp>
        <p:nvSpPr>
          <p:cNvPr id="4" name="Content Placeholder 2">
            <a:extLst>
              <a:ext uri="{FF2B5EF4-FFF2-40B4-BE49-F238E27FC236}">
                <a16:creationId xmlns:a16="http://schemas.microsoft.com/office/drawing/2014/main" id="{9CD96201-DE5C-4FBA-9AAA-E5EA44C98125}"/>
              </a:ext>
            </a:extLst>
          </p:cNvPr>
          <p:cNvSpPr>
            <a:spLocks noGrp="1"/>
          </p:cNvSpPr>
          <p:nvPr>
            <p:ph idx="1"/>
          </p:nvPr>
        </p:nvSpPr>
        <p:spPr>
          <a:xfrm>
            <a:off x="3359150" y="2952750"/>
            <a:ext cx="4991100" cy="952500"/>
          </a:xfrm>
        </p:spPr>
        <p:txBody>
          <a:bodyPr>
            <a:noAutofit/>
          </a:bodyPr>
          <a:lstStyle/>
          <a:p>
            <a:pPr marL="0" indent="0">
              <a:buNone/>
            </a:pPr>
            <a:r>
              <a:rPr lang="en-US" sz="2800" dirty="0"/>
              <a:t>Erik Castro – Flatiron School </a:t>
            </a:r>
            <a:endParaRPr lang="en-GB" sz="2800" dirty="0"/>
          </a:p>
        </p:txBody>
      </p:sp>
      <p:sp>
        <p:nvSpPr>
          <p:cNvPr id="5" name="Content Placeholder 2">
            <a:extLst>
              <a:ext uri="{FF2B5EF4-FFF2-40B4-BE49-F238E27FC236}">
                <a16:creationId xmlns:a16="http://schemas.microsoft.com/office/drawing/2014/main" id="{10019268-9CA0-48AA-82AB-DA7238C72137}"/>
              </a:ext>
            </a:extLst>
          </p:cNvPr>
          <p:cNvSpPr txBox="1">
            <a:spLocks/>
          </p:cNvSpPr>
          <p:nvPr/>
        </p:nvSpPr>
        <p:spPr>
          <a:xfrm>
            <a:off x="4651375" y="3905250"/>
            <a:ext cx="2076450" cy="51752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2200" dirty="0"/>
              <a:t>Any Questions?</a:t>
            </a:r>
          </a:p>
          <a:p>
            <a:pPr marL="0" indent="0">
              <a:buFont typeface="Franklin Gothic Book" panose="020B0503020102020204" pitchFamily="34" charset="0"/>
              <a:buNone/>
            </a:pPr>
            <a:endParaRPr lang="en-GB" sz="2200" dirty="0"/>
          </a:p>
        </p:txBody>
      </p:sp>
    </p:spTree>
    <p:extLst>
      <p:ext uri="{BB962C8B-B14F-4D97-AF65-F5344CB8AC3E}">
        <p14:creationId xmlns:p14="http://schemas.microsoft.com/office/powerpoint/2010/main" val="5020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FD5A-E459-46C6-AA9D-859B5D6E7543}"/>
              </a:ext>
            </a:extLst>
          </p:cNvPr>
          <p:cNvSpPr>
            <a:spLocks noGrp="1"/>
          </p:cNvSpPr>
          <p:nvPr>
            <p:ph type="title"/>
          </p:nvPr>
        </p:nvSpPr>
        <p:spPr>
          <a:xfrm>
            <a:off x="1097280" y="286603"/>
            <a:ext cx="6437363" cy="1450757"/>
          </a:xfrm>
        </p:spPr>
        <p:txBody>
          <a:bodyPr>
            <a:normAutofit/>
          </a:bodyPr>
          <a:lstStyle/>
          <a:p>
            <a:r>
              <a:rPr lang="en-US"/>
              <a:t>Problem Statement </a:t>
            </a:r>
            <a:endParaRPr lang="en-GB"/>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E24103-90D0-4D9E-A998-B56DB20D3B66}"/>
              </a:ext>
            </a:extLst>
          </p:cNvPr>
          <p:cNvSpPr>
            <a:spLocks noGrp="1"/>
          </p:cNvSpPr>
          <p:nvPr>
            <p:ph idx="1"/>
          </p:nvPr>
        </p:nvSpPr>
        <p:spPr>
          <a:xfrm>
            <a:off x="1097281" y="2108201"/>
            <a:ext cx="6388242" cy="3760891"/>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latin typeface="Proxima Nova"/>
              </a:rPr>
              <a:t>Improve workforce in the superstore </a:t>
            </a:r>
          </a:p>
          <a:p>
            <a:pPr marL="742950" lvl="1" indent="-285750" rtl="0" fontAlgn="base">
              <a:spcBef>
                <a:spcPts val="0"/>
              </a:spcBef>
              <a:spcAft>
                <a:spcPts val="0"/>
              </a:spcAft>
              <a:buFont typeface="Arial" panose="020B0604020202020204" pitchFamily="34" charset="0"/>
              <a:buChar char="•"/>
            </a:pPr>
            <a:r>
              <a:rPr lang="en-US" b="0" i="0" u="none" strike="noStrike" dirty="0">
                <a:effectLst/>
                <a:latin typeface="Proxima Nova"/>
              </a:rPr>
              <a:t>Make Data Driven Recommendations</a:t>
            </a:r>
          </a:p>
          <a:p>
            <a:pPr marL="742950" lvl="1" indent="-285750" rtl="0" fontAlgn="base">
              <a:spcBef>
                <a:spcPts val="0"/>
              </a:spcBef>
              <a:spcAft>
                <a:spcPts val="0"/>
              </a:spcAft>
              <a:buFont typeface="Arial" panose="020B0604020202020204" pitchFamily="34" charset="0"/>
              <a:buChar char="•"/>
            </a:pPr>
            <a:endParaRPr lang="en-US" dirty="0">
              <a:latin typeface="Proxima Nova"/>
            </a:endParaRPr>
          </a:p>
          <a:p>
            <a:pPr marL="742950" lvl="1" indent="-285750" rtl="0" fontAlgn="base">
              <a:spcBef>
                <a:spcPts val="0"/>
              </a:spcBef>
              <a:spcAft>
                <a:spcPts val="0"/>
              </a:spcAft>
              <a:buFont typeface="Arial" panose="020B0604020202020204" pitchFamily="34" charset="0"/>
              <a:buChar char="•"/>
            </a:pPr>
            <a:endParaRPr lang="en-US" b="0" i="0" u="none" strike="noStrike" dirty="0">
              <a:effectLst/>
              <a:latin typeface="Proxima Nova"/>
            </a:endParaRPr>
          </a:p>
          <a:p>
            <a:pPr rtl="0" fontAlgn="base">
              <a:spcBef>
                <a:spcPts val="0"/>
              </a:spcBef>
              <a:spcAft>
                <a:spcPts val="1600"/>
              </a:spcAft>
              <a:buFont typeface="Arial" panose="020B0604020202020204" pitchFamily="34" charset="0"/>
              <a:buChar char="•"/>
            </a:pPr>
            <a:r>
              <a:rPr lang="en-US" b="0" i="0" u="none" strike="noStrike" dirty="0">
                <a:effectLst/>
                <a:latin typeface="Proxima Nova"/>
              </a:rPr>
              <a:t>Model to predict sales in Furniture and Office Supplies</a:t>
            </a:r>
          </a:p>
          <a:p>
            <a:pPr lvl="1" fontAlgn="base">
              <a:spcBef>
                <a:spcPts val="0"/>
              </a:spcBef>
              <a:spcAft>
                <a:spcPts val="1600"/>
              </a:spcAft>
              <a:buFont typeface="Arial" panose="020B0604020202020204" pitchFamily="34" charset="0"/>
              <a:buChar char="•"/>
            </a:pPr>
            <a:r>
              <a:rPr lang="en-US" b="0" i="0" u="none" strike="noStrike" dirty="0">
                <a:effectLst/>
                <a:latin typeface="Proxima Nova"/>
              </a:rPr>
              <a:t>Create a Time Series Model that can predict when sales will increase.</a:t>
            </a:r>
          </a:p>
          <a:p>
            <a:endParaRPr lang="en-GB" dirty="0"/>
          </a:p>
        </p:txBody>
      </p:sp>
      <p:pic>
        <p:nvPicPr>
          <p:cNvPr id="7" name="Graphic 6" descr="Upward trend">
            <a:extLst>
              <a:ext uri="{FF2B5EF4-FFF2-40B4-BE49-F238E27FC236}">
                <a16:creationId xmlns:a16="http://schemas.microsoft.com/office/drawing/2014/main" id="{F1E0BDEE-7E3B-4215-B3E5-CF4D9F0FC9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003" y="1492450"/>
            <a:ext cx="3412514" cy="3412514"/>
          </a:xfrm>
          <a:prstGeom prst="rect">
            <a:avLst/>
          </a:prstGeom>
        </p:spPr>
      </p:pic>
      <p:sp>
        <p:nvSpPr>
          <p:cNvPr id="23" name="Rectangle 2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61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D8297-1DA1-4675-8EDC-3B4034F43190}"/>
              </a:ext>
            </a:extLst>
          </p:cNvPr>
          <p:cNvSpPr>
            <a:spLocks noGrp="1"/>
          </p:cNvSpPr>
          <p:nvPr>
            <p:ph type="title"/>
          </p:nvPr>
        </p:nvSpPr>
        <p:spPr>
          <a:xfrm>
            <a:off x="1097280" y="286603"/>
            <a:ext cx="10058400" cy="1450757"/>
          </a:xfrm>
        </p:spPr>
        <p:txBody>
          <a:bodyPr>
            <a:normAutofit/>
          </a:bodyPr>
          <a:lstStyle/>
          <a:p>
            <a:r>
              <a:rPr lang="en-US" dirty="0"/>
              <a:t>                 </a:t>
            </a:r>
            <a:r>
              <a:rPr lang="en-US" sz="4000" dirty="0"/>
              <a:t>Busines Value </a:t>
            </a:r>
            <a:endParaRPr lang="en-GB" sz="4000"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descr="icon SmartArt graphic placeholder">
            <a:extLst>
              <a:ext uri="{FF2B5EF4-FFF2-40B4-BE49-F238E27FC236}">
                <a16:creationId xmlns:a16="http://schemas.microsoft.com/office/drawing/2014/main" id="{80DB5C74-C419-4146-889F-B0A958732FBA}"/>
              </a:ext>
            </a:extLst>
          </p:cNvPr>
          <p:cNvGraphicFramePr>
            <a:graphicFrameLocks noGrp="1"/>
          </p:cNvGraphicFramePr>
          <p:nvPr>
            <p:ph idx="1"/>
            <p:extLst>
              <p:ext uri="{D42A27DB-BD31-4B8C-83A1-F6EECF244321}">
                <p14:modId xmlns:p14="http://schemas.microsoft.com/office/powerpoint/2010/main" val="293087224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266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393D7-91E8-4B81-9ABE-6EAAC5DEC2F1}"/>
              </a:ext>
            </a:extLst>
          </p:cNvPr>
          <p:cNvSpPr>
            <a:spLocks noGrp="1"/>
          </p:cNvSpPr>
          <p:nvPr>
            <p:ph type="title"/>
          </p:nvPr>
        </p:nvSpPr>
        <p:spPr>
          <a:xfrm>
            <a:off x="1097280" y="286603"/>
            <a:ext cx="10058400" cy="1450757"/>
          </a:xfrm>
        </p:spPr>
        <p:txBody>
          <a:bodyPr>
            <a:normAutofit/>
          </a:bodyPr>
          <a:lstStyle/>
          <a:p>
            <a:r>
              <a:rPr lang="en-US" sz="4000" dirty="0"/>
              <a:t>			   Methodology</a:t>
            </a:r>
            <a:r>
              <a:rPr lang="en-US" dirty="0"/>
              <a:t> </a:t>
            </a:r>
            <a:endParaRPr lang="en-GB"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a:extLst>
              <a:ext uri="{FF2B5EF4-FFF2-40B4-BE49-F238E27FC236}">
                <a16:creationId xmlns:a16="http://schemas.microsoft.com/office/drawing/2014/main" id="{A6F1D6A0-2F96-4FED-926C-2B275D46BAAC}"/>
              </a:ext>
            </a:extLst>
          </p:cNvPr>
          <p:cNvGraphicFramePr>
            <a:graphicFrameLocks noGrp="1"/>
          </p:cNvGraphicFramePr>
          <p:nvPr>
            <p:ph idx="1"/>
            <p:extLst>
              <p:ext uri="{D42A27DB-BD31-4B8C-83A1-F6EECF244321}">
                <p14:modId xmlns:p14="http://schemas.microsoft.com/office/powerpoint/2010/main" val="9748819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67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EE20C-41C6-4A93-BF9B-9EACB82F9F0C}"/>
              </a:ext>
            </a:extLst>
          </p:cNvPr>
          <p:cNvSpPr>
            <a:spLocks noGrp="1"/>
          </p:cNvSpPr>
          <p:nvPr>
            <p:ph type="title"/>
          </p:nvPr>
        </p:nvSpPr>
        <p:spPr>
          <a:xfrm>
            <a:off x="1097280" y="286603"/>
            <a:ext cx="10058400" cy="1450757"/>
          </a:xfrm>
        </p:spPr>
        <p:txBody>
          <a:bodyPr>
            <a:normAutofit/>
          </a:bodyPr>
          <a:lstStyle/>
          <a:p>
            <a:r>
              <a:rPr lang="en-US"/>
              <a:t>Collect Raw Data and Process the Data</a:t>
            </a:r>
            <a:endParaRPr lang="en-GB"/>
          </a:p>
        </p:txBody>
      </p:sp>
      <p:cxnSp>
        <p:nvCxnSpPr>
          <p:cNvPr id="15"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6148FFCA-A4AF-4FCB-AAF9-22F6DD0B0D73}"/>
              </a:ext>
            </a:extLst>
          </p:cNvPr>
          <p:cNvGraphicFramePr>
            <a:graphicFrameLocks noGrp="1"/>
          </p:cNvGraphicFramePr>
          <p:nvPr>
            <p:ph idx="1"/>
            <p:extLst>
              <p:ext uri="{D42A27DB-BD31-4B8C-83A1-F6EECF244321}">
                <p14:modId xmlns:p14="http://schemas.microsoft.com/office/powerpoint/2010/main" val="21596321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051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1" name="Straight Connector 7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2" name="Rectangle 7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33" name="Rectangle 7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3072E3-584F-47E2-83DD-5F7FC98B635F}"/>
              </a:ext>
            </a:extLst>
          </p:cNvPr>
          <p:cNvSpPr>
            <a:spLocks noGrp="1"/>
          </p:cNvSpPr>
          <p:nvPr>
            <p:ph type="title"/>
          </p:nvPr>
        </p:nvSpPr>
        <p:spPr>
          <a:xfrm>
            <a:off x="435869" y="640080"/>
            <a:ext cx="3659246" cy="2862699"/>
          </a:xfrm>
        </p:spPr>
        <p:txBody>
          <a:bodyPr vert="horz" lIns="91440" tIns="45720" rIns="91440" bIns="45720" rtlCol="0" anchor="b">
            <a:normAutofit fontScale="90000"/>
          </a:bodyPr>
          <a:lstStyle/>
          <a:p>
            <a:r>
              <a:rPr lang="en-US" sz="4100" dirty="0">
                <a:solidFill>
                  <a:srgbClr val="FFFFFF"/>
                </a:solidFill>
              </a:rPr>
              <a:t>Explore Data/Perform In-depth Analysis </a:t>
            </a:r>
            <a:br>
              <a:rPr lang="en-US" sz="4100" dirty="0">
                <a:solidFill>
                  <a:srgbClr val="FFFFFF"/>
                </a:solidFill>
              </a:rPr>
            </a:br>
            <a:r>
              <a:rPr lang="en-US" sz="4100" dirty="0">
                <a:solidFill>
                  <a:srgbClr val="FFFFFF"/>
                </a:solidFill>
              </a:rPr>
              <a:t>Furniture</a:t>
            </a:r>
          </a:p>
        </p:txBody>
      </p:sp>
      <p:cxnSp>
        <p:nvCxnSpPr>
          <p:cNvPr id="1034" name="Straight Connector 8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CD76C536-8305-4660-80EB-E1E0FFBD28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2335" y="1201138"/>
            <a:ext cx="6275667" cy="44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3072E3-584F-47E2-83DD-5F7FC98B635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dirty="0">
                <a:solidFill>
                  <a:srgbClr val="FFFFFF"/>
                </a:solidFill>
              </a:rPr>
              <a:t>Explore Data/Perform In-depth Analysis </a:t>
            </a:r>
            <a:br>
              <a:rPr lang="en-US" sz="3700" dirty="0">
                <a:solidFill>
                  <a:srgbClr val="FFFFFF"/>
                </a:solidFill>
              </a:rPr>
            </a:br>
            <a:r>
              <a:rPr lang="en-US" sz="3700" dirty="0">
                <a:solidFill>
                  <a:srgbClr val="FFFFFF"/>
                </a:solidFill>
              </a:rPr>
              <a:t>Office Supplies</a:t>
            </a:r>
          </a:p>
        </p:txBody>
      </p:sp>
      <p:cxnSp>
        <p:nvCxnSpPr>
          <p:cNvPr id="143" name="Straight Connector 14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0C2ADEE-2B28-46E2-B598-9E7E4530CD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2335" y="1201138"/>
            <a:ext cx="6275667" cy="44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86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D38A-6027-479E-804C-C6859C4880A1}"/>
              </a:ext>
            </a:extLst>
          </p:cNvPr>
          <p:cNvSpPr>
            <a:spLocks noGrp="1"/>
          </p:cNvSpPr>
          <p:nvPr>
            <p:ph type="title"/>
          </p:nvPr>
        </p:nvSpPr>
        <p:spPr/>
        <p:txBody>
          <a:bodyPr>
            <a:normAutofit/>
          </a:bodyPr>
          <a:lstStyle/>
          <a:p>
            <a:r>
              <a:rPr lang="en-US" sz="4000" dirty="0"/>
              <a:t>         Train and Evaluate Models</a:t>
            </a:r>
            <a:endParaRPr lang="en-GB" sz="4000" dirty="0"/>
          </a:p>
        </p:txBody>
      </p:sp>
      <p:pic>
        <p:nvPicPr>
          <p:cNvPr id="2056" name="Picture 8">
            <a:extLst>
              <a:ext uri="{FF2B5EF4-FFF2-40B4-BE49-F238E27FC236}">
                <a16:creationId xmlns:a16="http://schemas.microsoft.com/office/drawing/2014/main" id="{6A079D60-0C6E-47AB-9528-6E31988C7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67" y="2143760"/>
            <a:ext cx="5104938" cy="30872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2CDE3C2-FF46-48C6-A3ED-BDC5EF2AC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6" y="2143760"/>
            <a:ext cx="5104938" cy="308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9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D54B-E386-425E-82FB-53865CF78593}"/>
              </a:ext>
            </a:extLst>
          </p:cNvPr>
          <p:cNvSpPr>
            <a:spLocks noGrp="1"/>
          </p:cNvSpPr>
          <p:nvPr>
            <p:ph type="title"/>
          </p:nvPr>
        </p:nvSpPr>
        <p:spPr/>
        <p:txBody>
          <a:bodyPr>
            <a:normAutofit/>
          </a:bodyPr>
          <a:lstStyle/>
          <a:p>
            <a:r>
              <a:rPr lang="en-US" sz="4000" dirty="0"/>
              <a:t>     Recommendations - Furniture</a:t>
            </a:r>
            <a:endParaRPr lang="en-GB" sz="4000" dirty="0"/>
          </a:p>
        </p:txBody>
      </p:sp>
      <p:pic>
        <p:nvPicPr>
          <p:cNvPr id="3074" name="Picture 2">
            <a:extLst>
              <a:ext uri="{FF2B5EF4-FFF2-40B4-BE49-F238E27FC236}">
                <a16:creationId xmlns:a16="http://schemas.microsoft.com/office/drawing/2014/main" id="{637F3684-3258-42FE-B525-3BD578C05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263557"/>
            <a:ext cx="5104996" cy="31688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CF4E55-CD5B-47F5-A467-3E1292BEACED}"/>
              </a:ext>
            </a:extLst>
          </p:cNvPr>
          <p:cNvSpPr txBox="1"/>
          <p:nvPr/>
        </p:nvSpPr>
        <p:spPr>
          <a:xfrm>
            <a:off x="6400040" y="2991029"/>
            <a:ext cx="4625553"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of workforce when sales are higher. September, October and December</a:t>
            </a:r>
          </a:p>
          <a:p>
            <a:endParaRPr lang="en-US" dirty="0"/>
          </a:p>
          <a:p>
            <a:pPr marL="285750" indent="-285750">
              <a:buFont typeface="Wingdings" panose="05000000000000000000" pitchFamily="2" charset="2"/>
              <a:buChar char="q"/>
            </a:pPr>
            <a:r>
              <a:rPr lang="en-US" dirty="0"/>
              <a:t>Increase of stock before the high-sales months</a:t>
            </a:r>
            <a:br>
              <a:rPr lang="en-US" dirty="0"/>
            </a:br>
            <a:endParaRPr lang="en-GB" dirty="0"/>
          </a:p>
        </p:txBody>
      </p:sp>
    </p:spTree>
    <p:extLst>
      <p:ext uri="{BB962C8B-B14F-4D97-AF65-F5344CB8AC3E}">
        <p14:creationId xmlns:p14="http://schemas.microsoft.com/office/powerpoint/2010/main" val="72502847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www.w3.org/XML/1998/namespace"/>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{D49A3E04-D554-469C-BA85-5EA9744DD763}tf22712842_win32</Template>
  <TotalTime>225</TotalTime>
  <Words>838</Words>
  <Application>Microsoft Office PowerPoint</Application>
  <PresentationFormat>Widescreen</PresentationFormat>
  <Paragraphs>85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Franklin Gothic Book</vt:lpstr>
      <vt:lpstr>Helvetica Neue</vt:lpstr>
      <vt:lpstr>Proxima Nova</vt:lpstr>
      <vt:lpstr>Wingdings</vt:lpstr>
      <vt:lpstr>1_RetrospectVTI</vt:lpstr>
      <vt:lpstr>XYZ Superstore Time Series Model </vt:lpstr>
      <vt:lpstr>Problem Statement </vt:lpstr>
      <vt:lpstr>                 Busines Value </vt:lpstr>
      <vt:lpstr>      Methodology </vt:lpstr>
      <vt:lpstr>Collect Raw Data and Process the Data</vt:lpstr>
      <vt:lpstr>Explore Data/Perform In-depth Analysis  Furniture</vt:lpstr>
      <vt:lpstr>Explore Data/Perform In-depth Analysis  Office Supplies</vt:lpstr>
      <vt:lpstr>         Train and Evaluate Models</vt:lpstr>
      <vt:lpstr>     Recommendations - Furniture</vt:lpstr>
      <vt:lpstr>Recommendations – Office  Supplies</vt:lpstr>
      <vt:lpstr>Recommendations- Trend</vt:lpstr>
      <vt:lpstr>                  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Superstore Time Series Model</dc:title>
  <dc:creator>Erik Castro</dc:creator>
  <cp:lastModifiedBy>VIVIAN LIZBETH BARROS MOROCHO</cp:lastModifiedBy>
  <cp:revision>16</cp:revision>
  <dcterms:created xsi:type="dcterms:W3CDTF">2021-03-09T12:53:26Z</dcterms:created>
  <dcterms:modified xsi:type="dcterms:W3CDTF">2021-03-09T16:55:28Z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