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192000" cy="8458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2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5" orient="horz" pos="1248" userDrawn="1">
          <p15:clr>
            <a:srgbClr val="A4A3A4"/>
          </p15:clr>
        </p15:guide>
        <p15:guide id="6" orient="horz" pos="1832" userDrawn="1">
          <p15:clr>
            <a:srgbClr val="A4A3A4"/>
          </p15:clr>
        </p15:guide>
        <p15:guide id="7" orient="horz" pos="1776" userDrawn="1">
          <p15:clr>
            <a:srgbClr val="A4A3A4"/>
          </p15:clr>
        </p15:guide>
        <p15:guide id="8" pos="864" userDrawn="1">
          <p15:clr>
            <a:srgbClr val="A4A3A4"/>
          </p15:clr>
        </p15:guide>
        <p15:guide id="9" pos="48" userDrawn="1">
          <p15:clr>
            <a:srgbClr val="A4A3A4"/>
          </p15:clr>
        </p15:guide>
        <p15:guide id="10" pos="7584" userDrawn="1">
          <p15:clr>
            <a:srgbClr val="A4A3A4"/>
          </p15:clr>
        </p15:guide>
        <p15:guide id="11" pos="5256" userDrawn="1">
          <p15:clr>
            <a:srgbClr val="A4A3A4"/>
          </p15:clr>
        </p15:guide>
        <p15:guide id="12" pos="2904" userDrawn="1">
          <p15:clr>
            <a:srgbClr val="A4A3A4"/>
          </p15:clr>
        </p15:guide>
        <p15:guide id="13" pos="3576" userDrawn="1">
          <p15:clr>
            <a:srgbClr val="A4A3A4"/>
          </p15:clr>
        </p15:guide>
        <p15:guide id="14" orient="horz" pos="5250" userDrawn="1">
          <p15:clr>
            <a:srgbClr val="A4A3A4"/>
          </p15:clr>
        </p15:guide>
        <p15:guide id="15" pos="6360" userDrawn="1">
          <p15:clr>
            <a:srgbClr val="A4A3A4"/>
          </p15:clr>
        </p15:guide>
        <p15:guide id="16" pos="5808" userDrawn="1">
          <p15:clr>
            <a:srgbClr val="A4A3A4"/>
          </p15:clr>
        </p15:guide>
        <p15:guide id="17" pos="4848" userDrawn="1">
          <p15:clr>
            <a:srgbClr val="A4A3A4"/>
          </p15:clr>
        </p15:guide>
        <p15:guide id="18" pos="4392" userDrawn="1">
          <p15:clr>
            <a:srgbClr val="A4A3A4"/>
          </p15:clr>
        </p15:guide>
        <p15:guide id="19" pos="3168" userDrawn="1">
          <p15:clr>
            <a:srgbClr val="A4A3A4"/>
          </p15:clr>
        </p15:guide>
        <p15:guide id="20" pos="3312" userDrawn="1">
          <p15:clr>
            <a:srgbClr val="A4A3A4"/>
          </p15:clr>
        </p15:guide>
        <p15:guide id="21" pos="1680" userDrawn="1">
          <p15:clr>
            <a:srgbClr val="A4A3A4"/>
          </p15:clr>
        </p15:guide>
        <p15:guide id="22" pos="1248" userDrawn="1">
          <p15:clr>
            <a:srgbClr val="A4A3A4"/>
          </p15:clr>
        </p15:guide>
        <p15:guide id="23" orient="horz" pos="72" userDrawn="1">
          <p15:clr>
            <a:srgbClr val="A4A3A4"/>
          </p15:clr>
        </p15:guide>
        <p15:guide id="24" pos="7056" userDrawn="1">
          <p15:clr>
            <a:srgbClr val="A4A3A4"/>
          </p15:clr>
        </p15:guide>
        <p15:guide id="25" orient="horz" pos="2194" userDrawn="1">
          <p15:clr>
            <a:srgbClr val="A4A3A4"/>
          </p15:clr>
        </p15:guide>
        <p15:guide id="26" pos="240" userDrawn="1">
          <p15:clr>
            <a:srgbClr val="A4A3A4"/>
          </p15:clr>
        </p15:guide>
        <p15:guide id="27" pos="1824" userDrawn="1">
          <p15:clr>
            <a:srgbClr val="A4A3A4"/>
          </p15:clr>
        </p15:guide>
        <p15:guide id="29" pos="3456" userDrawn="1">
          <p15:clr>
            <a:srgbClr val="A4A3A4"/>
          </p15:clr>
        </p15:guide>
        <p15:guide id="30" orient="horz" pos="2508" userDrawn="1">
          <p15:clr>
            <a:srgbClr val="A4A3A4"/>
          </p15:clr>
        </p15:guide>
        <p15:guide id="31" orient="horz" pos="3384" userDrawn="1">
          <p15:clr>
            <a:srgbClr val="A4A3A4"/>
          </p15:clr>
        </p15:guide>
        <p15:guide id="32" orient="horz" pos="4536" userDrawn="1">
          <p15:clr>
            <a:srgbClr val="A4A3A4"/>
          </p15:clr>
        </p15:guide>
        <p15:guide id="33" orient="horz" pos="2351" userDrawn="1">
          <p15:clr>
            <a:srgbClr val="A4A3A4"/>
          </p15:clr>
        </p15:guide>
        <p15:guide id="34" pos="1536" userDrawn="1">
          <p15:clr>
            <a:srgbClr val="A4A3A4"/>
          </p15:clr>
        </p15:guide>
        <p15:guide id="35" pos="4680" userDrawn="1">
          <p15:clr>
            <a:srgbClr val="A4A3A4"/>
          </p15:clr>
        </p15:guide>
        <p15:guide id="36" pos="5952" userDrawn="1">
          <p15:clr>
            <a:srgbClr val="A4A3A4"/>
          </p15:clr>
        </p15:guide>
        <p15:guide id="37" pos="6052" userDrawn="1">
          <p15:clr>
            <a:srgbClr val="A4A3A4"/>
          </p15:clr>
        </p15:guide>
        <p15:guide id="38" pos="4296" userDrawn="1">
          <p15:clr>
            <a:srgbClr val="A4A3A4"/>
          </p15:clr>
        </p15:guide>
        <p15:guide id="39" orient="horz" pos="2072" userDrawn="1">
          <p15:clr>
            <a:srgbClr val="A4A3A4"/>
          </p15:clr>
        </p15:guide>
        <p15:guide id="40" orient="horz" pos="360" userDrawn="1">
          <p15:clr>
            <a:srgbClr val="A4A3A4"/>
          </p15:clr>
        </p15:guide>
        <p15:guide id="41" pos="5304" userDrawn="1">
          <p15:clr>
            <a:srgbClr val="A4A3A4"/>
          </p15:clr>
        </p15:guide>
        <p15:guide id="42" orient="horz" pos="3960" userDrawn="1">
          <p15:clr>
            <a:srgbClr val="A4A3A4"/>
          </p15:clr>
        </p15:guide>
        <p15:guide id="43" orient="horz" pos="2760" userDrawn="1">
          <p15:clr>
            <a:srgbClr val="A4A3A4"/>
          </p15:clr>
        </p15:guide>
        <p15:guide id="44" pos="4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 showGuides="1">
      <p:cViewPr>
        <p:scale>
          <a:sx n="109" d="100"/>
          <a:sy n="109" d="100"/>
        </p:scale>
        <p:origin x="584" y="216"/>
      </p:cViewPr>
      <p:guideLst>
        <p:guide orient="horz" pos="2664"/>
        <p:guide pos="3840"/>
        <p:guide orient="horz" pos="312"/>
        <p:guide orient="horz" pos="864"/>
        <p:guide orient="horz" pos="1248"/>
        <p:guide orient="horz" pos="1832"/>
        <p:guide orient="horz" pos="1776"/>
        <p:guide pos="864"/>
        <p:guide pos="48"/>
        <p:guide pos="7584"/>
        <p:guide pos="5256"/>
        <p:guide pos="2904"/>
        <p:guide pos="3576"/>
        <p:guide orient="horz" pos="5250"/>
        <p:guide pos="6360"/>
        <p:guide pos="5808"/>
        <p:guide pos="4848"/>
        <p:guide pos="4392"/>
        <p:guide pos="3168"/>
        <p:guide pos="3312"/>
        <p:guide pos="1680"/>
        <p:guide pos="1248"/>
        <p:guide orient="horz" pos="72"/>
        <p:guide pos="7056"/>
        <p:guide orient="horz" pos="2194"/>
        <p:guide pos="240"/>
        <p:guide pos="1824"/>
        <p:guide pos="3456"/>
        <p:guide orient="horz" pos="2508"/>
        <p:guide orient="horz" pos="3384"/>
        <p:guide orient="horz" pos="4536"/>
        <p:guide orient="horz" pos="2351"/>
        <p:guide pos="1536"/>
        <p:guide pos="4680"/>
        <p:guide pos="5952"/>
        <p:guide pos="6052"/>
        <p:guide pos="4296"/>
        <p:guide orient="horz" pos="2072"/>
        <p:guide orient="horz" pos="360"/>
        <p:guide pos="5304"/>
        <p:guide orient="horz" pos="3960"/>
        <p:guide orient="horz" pos="2760"/>
        <p:guide pos="4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248"/>
            <a:ext cx="10363200" cy="2944707"/>
          </a:xfrm>
        </p:spPr>
        <p:txBody>
          <a:bodyPr anchor="b"/>
          <a:lstStyle>
            <a:lvl1pPr algn="ctr"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2514"/>
            <a:ext cx="9144000" cy="2042106"/>
          </a:xfrm>
        </p:spPr>
        <p:txBody>
          <a:bodyPr/>
          <a:lstStyle>
            <a:lvl1pPr marL="0" indent="0" algn="ctr">
              <a:buNone/>
              <a:defRPr sz="2960"/>
            </a:lvl1pPr>
            <a:lvl2pPr marL="563865" indent="0" algn="ctr">
              <a:buNone/>
              <a:defRPr sz="2467"/>
            </a:lvl2pPr>
            <a:lvl3pPr marL="1127730" indent="0" algn="ctr">
              <a:buNone/>
              <a:defRPr sz="2220"/>
            </a:lvl3pPr>
            <a:lvl4pPr marL="1691594" indent="0" algn="ctr">
              <a:buNone/>
              <a:defRPr sz="1973"/>
            </a:lvl4pPr>
            <a:lvl5pPr marL="2255459" indent="0" algn="ctr">
              <a:buNone/>
              <a:defRPr sz="1973"/>
            </a:lvl5pPr>
            <a:lvl6pPr marL="2819324" indent="0" algn="ctr">
              <a:buNone/>
              <a:defRPr sz="1973"/>
            </a:lvl6pPr>
            <a:lvl7pPr marL="3383189" indent="0" algn="ctr">
              <a:buNone/>
              <a:defRPr sz="1973"/>
            </a:lvl7pPr>
            <a:lvl8pPr marL="3947053" indent="0" algn="ctr">
              <a:buNone/>
              <a:defRPr sz="1973"/>
            </a:lvl8pPr>
            <a:lvl9pPr marL="4510918" indent="0" algn="ctr">
              <a:buNone/>
              <a:defRPr sz="1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0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0321"/>
            <a:ext cx="2628900" cy="7167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0321"/>
            <a:ext cx="7734300" cy="7167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08679"/>
            <a:ext cx="10515600" cy="3518376"/>
          </a:xfrm>
        </p:spPr>
        <p:txBody>
          <a:bodyPr anchor="b"/>
          <a:lstStyle>
            <a:lvl1pPr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660339"/>
            <a:ext cx="10515600" cy="1850231"/>
          </a:xfrm>
        </p:spPr>
        <p:txBody>
          <a:bodyPr/>
          <a:lstStyle>
            <a:lvl1pPr marL="0" indent="0">
              <a:buNone/>
              <a:defRPr sz="2960">
                <a:solidFill>
                  <a:schemeClr val="tx1"/>
                </a:solidFill>
              </a:defRPr>
            </a:lvl1pPr>
            <a:lvl2pPr marL="563865" indent="0">
              <a:buNone/>
              <a:defRPr sz="2467">
                <a:solidFill>
                  <a:schemeClr val="tx1">
                    <a:tint val="75000"/>
                  </a:schemeClr>
                </a:solidFill>
              </a:defRPr>
            </a:lvl2pPr>
            <a:lvl3pPr marL="1127730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3pPr>
            <a:lvl4pPr marL="169159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4pPr>
            <a:lvl5pPr marL="225545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5pPr>
            <a:lvl6pPr marL="281932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6pPr>
            <a:lvl7pPr marL="338318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7pPr>
            <a:lvl8pPr marL="3947053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8pPr>
            <a:lvl9pPr marL="4510918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7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0323"/>
            <a:ext cx="10515600" cy="1634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73434"/>
            <a:ext cx="5157787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89593"/>
            <a:ext cx="5157787" cy="454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73434"/>
            <a:ext cx="5183188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89593"/>
            <a:ext cx="5183188" cy="454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17826"/>
            <a:ext cx="6172200" cy="6010804"/>
          </a:xfrm>
        </p:spPr>
        <p:txBody>
          <a:bodyPr/>
          <a:lstStyle>
            <a:lvl1pPr>
              <a:defRPr sz="3947"/>
            </a:lvl1pPr>
            <a:lvl2pPr>
              <a:defRPr sz="3453"/>
            </a:lvl2pPr>
            <a:lvl3pPr>
              <a:defRPr sz="2960"/>
            </a:lvl3pPr>
            <a:lvl4pPr>
              <a:defRPr sz="2467"/>
            </a:lvl4pPr>
            <a:lvl5pPr>
              <a:defRPr sz="2467"/>
            </a:lvl5pPr>
            <a:lvl6pPr>
              <a:defRPr sz="2467"/>
            </a:lvl6pPr>
            <a:lvl7pPr>
              <a:defRPr sz="2467"/>
            </a:lvl7pPr>
            <a:lvl8pPr>
              <a:defRPr sz="2467"/>
            </a:lvl8pPr>
            <a:lvl9pPr>
              <a:defRPr sz="2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8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17826"/>
            <a:ext cx="6172200" cy="6010804"/>
          </a:xfrm>
        </p:spPr>
        <p:txBody>
          <a:bodyPr anchor="t"/>
          <a:lstStyle>
            <a:lvl1pPr marL="0" indent="0">
              <a:buNone/>
              <a:defRPr sz="3947"/>
            </a:lvl1pPr>
            <a:lvl2pPr marL="563865" indent="0">
              <a:buNone/>
              <a:defRPr sz="3453"/>
            </a:lvl2pPr>
            <a:lvl3pPr marL="1127730" indent="0">
              <a:buNone/>
              <a:defRPr sz="2960"/>
            </a:lvl3pPr>
            <a:lvl4pPr marL="1691594" indent="0">
              <a:buNone/>
              <a:defRPr sz="2467"/>
            </a:lvl4pPr>
            <a:lvl5pPr marL="2255459" indent="0">
              <a:buNone/>
              <a:defRPr sz="2467"/>
            </a:lvl5pPr>
            <a:lvl6pPr marL="2819324" indent="0">
              <a:buNone/>
              <a:defRPr sz="2467"/>
            </a:lvl6pPr>
            <a:lvl7pPr marL="3383189" indent="0">
              <a:buNone/>
              <a:defRPr sz="2467"/>
            </a:lvl7pPr>
            <a:lvl8pPr marL="3947053" indent="0">
              <a:buNone/>
              <a:defRPr sz="2467"/>
            </a:lvl8pPr>
            <a:lvl9pPr marL="4510918" indent="0">
              <a:buNone/>
              <a:defRPr sz="2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EFE8-6944-B847-B4E4-75DE26D2AB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0323"/>
            <a:ext cx="10515600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1604"/>
            <a:ext cx="10515600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EFE8-6944-B847-B4E4-75DE26D2AB42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839500"/>
            <a:ext cx="41148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B1C9-8633-1149-AAD6-E0605F455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27730" rtl="0" eaLnBrk="1" latinLnBrk="0" hangingPunct="1">
        <a:lnSpc>
          <a:spcPct val="90000"/>
        </a:lnSpc>
        <a:spcBef>
          <a:spcPct val="0"/>
        </a:spcBef>
        <a:buNone/>
        <a:defRPr sz="5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932" indent="-281932" algn="l" defTabSz="112773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3453" kern="1200">
          <a:solidFill>
            <a:schemeClr val="tx1"/>
          </a:solidFill>
          <a:latin typeface="+mn-lt"/>
          <a:ea typeface="+mn-ea"/>
          <a:cs typeface="+mn-cs"/>
        </a:defRPr>
      </a:lvl1pPr>
      <a:lvl2pPr marL="84579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960" kern="1200">
          <a:solidFill>
            <a:schemeClr val="tx1"/>
          </a:solidFill>
          <a:latin typeface="+mn-lt"/>
          <a:ea typeface="+mn-ea"/>
          <a:cs typeface="+mn-cs"/>
        </a:defRPr>
      </a:lvl2pPr>
      <a:lvl3pPr marL="1409662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467" kern="1200">
          <a:solidFill>
            <a:schemeClr val="tx1"/>
          </a:solidFill>
          <a:latin typeface="+mn-lt"/>
          <a:ea typeface="+mn-ea"/>
          <a:cs typeface="+mn-cs"/>
        </a:defRPr>
      </a:lvl3pPr>
      <a:lvl4pPr marL="197352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53739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310125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66512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422898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792850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1pPr>
      <a:lvl2pPr marL="563865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12773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9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5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281932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38318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3947053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510918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ED2A3BBF-E431-3CC5-4663-D0B1E429A097}"/>
              </a:ext>
            </a:extLst>
          </p:cNvPr>
          <p:cNvSpPr/>
          <p:nvPr/>
        </p:nvSpPr>
        <p:spPr>
          <a:xfrm>
            <a:off x="5672679" y="410165"/>
            <a:ext cx="2148840" cy="1157241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B62707-EB6D-0BCB-B83A-7E99DD4E6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69509"/>
              </p:ext>
            </p:extLst>
          </p:nvPr>
        </p:nvGraphicFramePr>
        <p:xfrm>
          <a:off x="10150027" y="4372721"/>
          <a:ext cx="1828799" cy="393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311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09854021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0" dirty="0">
                        <a:latin typeface="Avenir Book" panose="02000503020000020003" pitchFamily="2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7379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918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o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80986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141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 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0636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63063" marR="63063" marT="31533" marB="3153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63063" marR="63063" marT="31533" marB="3153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4008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91474"/>
                  </a:ext>
                </a:extLst>
              </a:tr>
            </a:tbl>
          </a:graphicData>
        </a:graphic>
      </p:graphicFrame>
      <p:sp>
        <p:nvSpPr>
          <p:cNvPr id="5" name="Frame 4">
            <a:extLst>
              <a:ext uri="{FF2B5EF4-FFF2-40B4-BE49-F238E27FC236}">
                <a16:creationId xmlns:a16="http://schemas.microsoft.com/office/drawing/2014/main" id="{01D48844-5C86-71A2-D5E5-8F59E7B255D3}"/>
              </a:ext>
            </a:extLst>
          </p:cNvPr>
          <p:cNvSpPr/>
          <p:nvPr/>
        </p:nvSpPr>
        <p:spPr>
          <a:xfrm>
            <a:off x="10110728" y="4326421"/>
            <a:ext cx="1920240" cy="4023360"/>
          </a:xfrm>
          <a:prstGeom prst="frame">
            <a:avLst>
              <a:gd name="adj1" fmla="val 27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FCD320-4967-44EA-5569-451E5134A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69794"/>
              </p:ext>
            </p:extLst>
          </p:nvPr>
        </p:nvGraphicFramePr>
        <p:xfrm>
          <a:off x="5091981" y="6438402"/>
          <a:ext cx="1828800" cy="1839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W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T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L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77AD38C7-FE05-16EF-558F-472FF14BC507}"/>
              </a:ext>
            </a:extLst>
          </p:cNvPr>
          <p:cNvSpPr/>
          <p:nvPr/>
        </p:nvSpPr>
        <p:spPr>
          <a:xfrm>
            <a:off x="5046261" y="6391904"/>
            <a:ext cx="1920240" cy="1938528"/>
          </a:xfrm>
          <a:prstGeom prst="frame">
            <a:avLst>
              <a:gd name="adj1" fmla="val 289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6247DE-3D3F-D5A3-1D34-4CE1C29D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501019"/>
              </p:ext>
            </p:extLst>
          </p:nvPr>
        </p:nvGraphicFramePr>
        <p:xfrm>
          <a:off x="7747413" y="4375588"/>
          <a:ext cx="1828799" cy="393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311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098540211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378372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0" dirty="0">
                        <a:latin typeface="Avenir Book" panose="02000503020000020003" pitchFamily="2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07379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99187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1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780986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49141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  </a:t>
                      </a:r>
                    </a:p>
                  </a:txBody>
                  <a:tcPr marL="63063" marR="63063" marT="31533" marB="31533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63063" marR="63063" marT="31533" marB="31533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06362"/>
                  </a:ext>
                </a:extLst>
              </a:tr>
              <a:tr h="3831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63063" marR="63063" marT="31533" marB="3153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4008" marR="63063" marT="31533" marB="3153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marL="63063" marR="63063" marT="31533" marB="3153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91474"/>
                  </a:ext>
                </a:extLst>
              </a:tr>
            </a:tbl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131BBAF6-AFF5-7CA0-F5E5-84482DA31171}"/>
              </a:ext>
            </a:extLst>
          </p:cNvPr>
          <p:cNvSpPr/>
          <p:nvPr/>
        </p:nvSpPr>
        <p:spPr>
          <a:xfrm>
            <a:off x="7708114" y="4329288"/>
            <a:ext cx="1920240" cy="4023360"/>
          </a:xfrm>
          <a:prstGeom prst="frame">
            <a:avLst>
              <a:gd name="adj1" fmla="val 27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DCF5B2-05BA-CCAE-7CCE-F8B97378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5944"/>
              </p:ext>
            </p:extLst>
          </p:nvPr>
        </p:nvGraphicFramePr>
        <p:xfrm>
          <a:off x="231540" y="7366369"/>
          <a:ext cx="1828800" cy="919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i="0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highlight>
                          <a:srgbClr val="FFFF00"/>
                        </a:highlight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</a:tbl>
          </a:graphicData>
        </a:graphic>
      </p:graphicFrame>
      <p:sp>
        <p:nvSpPr>
          <p:cNvPr id="11" name="Frame 10">
            <a:extLst>
              <a:ext uri="{FF2B5EF4-FFF2-40B4-BE49-F238E27FC236}">
                <a16:creationId xmlns:a16="http://schemas.microsoft.com/office/drawing/2014/main" id="{E641D172-50EE-9364-2410-3C805830DEE7}"/>
              </a:ext>
            </a:extLst>
          </p:cNvPr>
          <p:cNvSpPr>
            <a:spLocks/>
          </p:cNvSpPr>
          <p:nvPr/>
        </p:nvSpPr>
        <p:spPr>
          <a:xfrm>
            <a:off x="173665" y="7306955"/>
            <a:ext cx="1920240" cy="1035356"/>
          </a:xfrm>
          <a:prstGeom prst="frame">
            <a:avLst>
              <a:gd name="adj1" fmla="val 591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78E63AB-A7F7-B8C9-CA65-42D41D6CE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8272"/>
              </p:ext>
            </p:extLst>
          </p:nvPr>
        </p:nvGraphicFramePr>
        <p:xfrm>
          <a:off x="2717123" y="6446527"/>
          <a:ext cx="1828800" cy="1839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R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P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98"/>
                  </a:ext>
                </a:extLst>
              </a:tr>
              <a:tr h="4599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 i="0" dirty="0">
                          <a:latin typeface="Avenir Book" panose="02000503020000020003" pitchFamily="2" charset="0"/>
                        </a:rPr>
                        <a:t>S</a:t>
                      </a: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5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97898"/>
                  </a:ext>
                </a:extLst>
              </a:tr>
            </a:tbl>
          </a:graphicData>
        </a:graphic>
      </p:graphicFrame>
      <p:sp>
        <p:nvSpPr>
          <p:cNvPr id="13" name="Frame 12">
            <a:extLst>
              <a:ext uri="{FF2B5EF4-FFF2-40B4-BE49-F238E27FC236}">
                <a16:creationId xmlns:a16="http://schemas.microsoft.com/office/drawing/2014/main" id="{9F403730-71CA-BA87-BDF5-03001ACAD768}"/>
              </a:ext>
            </a:extLst>
          </p:cNvPr>
          <p:cNvSpPr/>
          <p:nvPr/>
        </p:nvSpPr>
        <p:spPr>
          <a:xfrm>
            <a:off x="2671403" y="6400029"/>
            <a:ext cx="1920240" cy="1938528"/>
          </a:xfrm>
          <a:prstGeom prst="frame">
            <a:avLst>
              <a:gd name="adj1" fmla="val 289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B590B8-145D-BD18-B96F-238A07D7DD76}"/>
              </a:ext>
            </a:extLst>
          </p:cNvPr>
          <p:cNvSpPr txBox="1"/>
          <p:nvPr/>
        </p:nvSpPr>
        <p:spPr>
          <a:xfrm>
            <a:off x="168610" y="4952380"/>
            <a:ext cx="1742628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Self-transition </a:t>
            </a:r>
            <a:r>
              <a:rPr lang="en-US" sz="1600" b="1" dirty="0" err="1">
                <a:solidFill>
                  <a:schemeClr val="accent1"/>
                </a:solidFill>
                <a:latin typeface="Avenir Book" panose="02000503020000020003" pitchFamily="2" charset="0"/>
              </a:rPr>
              <a:t>baserate</a:t>
            </a:r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 (+, –, o)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2E0F2A-1A83-E7EE-F3E3-112DCD9957A9}"/>
              </a:ext>
            </a:extLst>
          </p:cNvPr>
          <p:cNvSpPr txBox="1"/>
          <p:nvPr/>
        </p:nvSpPr>
        <p:spPr>
          <a:xfrm>
            <a:off x="2685582" y="4576659"/>
            <a:ext cx="2171263" cy="58477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venir Book" panose="02000503020000020003" pitchFamily="2" charset="0"/>
              </a:rPr>
              <a:t>Choice given player’s prior move choice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21F1E-44C3-92E1-4842-C88F93E8A6CA}"/>
              </a:ext>
            </a:extLst>
          </p:cNvPr>
          <p:cNvSpPr txBox="1"/>
          <p:nvPr/>
        </p:nvSpPr>
        <p:spPr>
          <a:xfrm>
            <a:off x="4444131" y="3495756"/>
            <a:ext cx="2375714" cy="830997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Avenir Book" panose="02000503020000020003" pitchFamily="2" charset="0"/>
              </a:rPr>
              <a:t>Choice given player’s prior choice &amp; opponent’s prior choice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035E4-7BA7-FA82-355F-51B187151583}"/>
              </a:ext>
            </a:extLst>
          </p:cNvPr>
          <p:cNvSpPr>
            <a:spLocks noChangeAspect="1"/>
          </p:cNvSpPr>
          <p:nvPr/>
        </p:nvSpPr>
        <p:spPr>
          <a:xfrm>
            <a:off x="492690" y="547104"/>
            <a:ext cx="456568" cy="45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C0EA6995-916B-DB52-4AD9-074FCB9A6198}"/>
              </a:ext>
            </a:extLst>
          </p:cNvPr>
          <p:cNvSpPr>
            <a:spLocks noChangeAspect="1"/>
          </p:cNvSpPr>
          <p:nvPr/>
        </p:nvSpPr>
        <p:spPr>
          <a:xfrm rot="7587259">
            <a:off x="378074" y="994415"/>
            <a:ext cx="685800" cy="685800"/>
          </a:xfrm>
          <a:prstGeom prst="chord">
            <a:avLst>
              <a:gd name="adj1" fmla="val 2700000"/>
              <a:gd name="adj2" fmla="val 145070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C208F0-8DF0-857B-58F9-C3F4609EA674}"/>
              </a:ext>
            </a:extLst>
          </p:cNvPr>
          <p:cNvGrpSpPr>
            <a:grpSpLocks noChangeAspect="1"/>
          </p:cNvGrpSpPr>
          <p:nvPr/>
        </p:nvGrpSpPr>
        <p:grpSpPr>
          <a:xfrm>
            <a:off x="321079" y="1996565"/>
            <a:ext cx="799791" cy="822960"/>
            <a:chOff x="28944" y="1042782"/>
            <a:chExt cx="1213569" cy="124872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0B44DA-79FF-1839-F17E-1D98F81DB1A3}"/>
                </a:ext>
              </a:extLst>
            </p:cNvPr>
            <p:cNvSpPr/>
            <p:nvPr/>
          </p:nvSpPr>
          <p:spPr>
            <a:xfrm>
              <a:off x="181667" y="1377107"/>
              <a:ext cx="914400" cy="914400"/>
            </a:xfrm>
            <a:prstGeom prst="roundRect">
              <a:avLst>
                <a:gd name="adj" fmla="val 128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hord 21">
              <a:extLst>
                <a:ext uri="{FF2B5EF4-FFF2-40B4-BE49-F238E27FC236}">
                  <a16:creationId xmlns:a16="http://schemas.microsoft.com/office/drawing/2014/main" id="{E2EF55EB-424D-F5BA-CDCB-E0C31998BB20}"/>
                </a:ext>
              </a:extLst>
            </p:cNvPr>
            <p:cNvSpPr>
              <a:spLocks noChangeAspect="1"/>
            </p:cNvSpPr>
            <p:nvPr/>
          </p:nvSpPr>
          <p:spPr>
            <a:xfrm rot="7587259">
              <a:off x="455986" y="1175849"/>
              <a:ext cx="365760" cy="36576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23DDFEAD-6902-88AB-CE1F-43B47E5103CA}"/>
                </a:ext>
              </a:extLst>
            </p:cNvPr>
            <p:cNvSpPr>
              <a:spLocks noChangeAspect="1"/>
            </p:cNvSpPr>
            <p:nvPr/>
          </p:nvSpPr>
          <p:spPr>
            <a:xfrm rot="12976175">
              <a:off x="968193" y="1605358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ord 23">
              <a:extLst>
                <a:ext uri="{FF2B5EF4-FFF2-40B4-BE49-F238E27FC236}">
                  <a16:creationId xmlns:a16="http://schemas.microsoft.com/office/drawing/2014/main" id="{F380AD77-8578-F4F6-A2A5-BED5803D5AC2}"/>
                </a:ext>
              </a:extLst>
            </p:cNvPr>
            <p:cNvSpPr>
              <a:spLocks noChangeAspect="1"/>
            </p:cNvSpPr>
            <p:nvPr/>
          </p:nvSpPr>
          <p:spPr>
            <a:xfrm rot="2195148">
              <a:off x="28944" y="1613567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DF49602-E652-87B2-C7B3-521CC1594254}"/>
                </a:ext>
              </a:extLst>
            </p:cNvPr>
            <p:cNvSpPr>
              <a:spLocks/>
            </p:cNvSpPr>
            <p:nvPr/>
          </p:nvSpPr>
          <p:spPr>
            <a:xfrm>
              <a:off x="572415" y="1042782"/>
              <a:ext cx="137255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FE66D75-2D32-CA14-3B15-5B4D0C815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398" y="1559458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DC99CEC-3E42-A508-3943-59B09C403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074" y="1562675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013DC37-51E8-CF66-202E-2F204B584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983" y="1591596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19E6D40-2E16-A066-DBED-2FB578A7D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367" y="1590748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3309B66-D142-91A0-D159-23028BC9D49A}"/>
                </a:ext>
              </a:extLst>
            </p:cNvPr>
            <p:cNvSpPr/>
            <p:nvPr/>
          </p:nvSpPr>
          <p:spPr>
            <a:xfrm>
              <a:off x="515902" y="1919435"/>
              <a:ext cx="274320" cy="914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1465B4BB-676F-CAD3-23EA-DE1056ED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71" y="556435"/>
            <a:ext cx="685800" cy="82220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C22B97E-272B-B685-AC31-FA2A8CD4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385" y="558183"/>
            <a:ext cx="685800" cy="82220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FF5EADA-4645-53DD-D236-E1C2AE0CB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192" y="558183"/>
            <a:ext cx="685800" cy="82220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28F428-AAC4-4192-601E-E29CD13B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78" y="558186"/>
            <a:ext cx="685800" cy="822203"/>
          </a:xfrm>
          <a:prstGeom prst="rect">
            <a:avLst/>
          </a:prstGeom>
        </p:spPr>
      </p:pic>
      <p:sp>
        <p:nvSpPr>
          <p:cNvPr id="50" name="U-Turn Arrow 49">
            <a:extLst>
              <a:ext uri="{FF2B5EF4-FFF2-40B4-BE49-F238E27FC236}">
                <a16:creationId xmlns:a16="http://schemas.microsoft.com/office/drawing/2014/main" id="{F9EC7EE5-560B-C296-0B30-650DB3D804FC}"/>
              </a:ext>
            </a:extLst>
          </p:cNvPr>
          <p:cNvSpPr>
            <a:spLocks noChangeAspect="1"/>
          </p:cNvSpPr>
          <p:nvPr/>
        </p:nvSpPr>
        <p:spPr>
          <a:xfrm flipV="1">
            <a:off x="1799494" y="1423271"/>
            <a:ext cx="685800" cy="27432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U-Turn Arrow 50">
            <a:extLst>
              <a:ext uri="{FF2B5EF4-FFF2-40B4-BE49-F238E27FC236}">
                <a16:creationId xmlns:a16="http://schemas.microsoft.com/office/drawing/2014/main" id="{D6E257DA-C0A6-C921-6889-94FBD14A8951}"/>
              </a:ext>
            </a:extLst>
          </p:cNvPr>
          <p:cNvSpPr>
            <a:spLocks noChangeAspect="1"/>
          </p:cNvSpPr>
          <p:nvPr/>
        </p:nvSpPr>
        <p:spPr>
          <a:xfrm flipV="1">
            <a:off x="2549301" y="1422263"/>
            <a:ext cx="685800" cy="27432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U-Turn Arrow 51">
            <a:extLst>
              <a:ext uri="{FF2B5EF4-FFF2-40B4-BE49-F238E27FC236}">
                <a16:creationId xmlns:a16="http://schemas.microsoft.com/office/drawing/2014/main" id="{57718EBE-29E2-73FF-99C1-386E28E3AFD4}"/>
              </a:ext>
            </a:extLst>
          </p:cNvPr>
          <p:cNvSpPr>
            <a:spLocks noChangeAspect="1"/>
          </p:cNvSpPr>
          <p:nvPr/>
        </p:nvSpPr>
        <p:spPr>
          <a:xfrm flipV="1">
            <a:off x="3298417" y="1422263"/>
            <a:ext cx="685800" cy="27432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U-Turn Arrow 52">
            <a:extLst>
              <a:ext uri="{FF2B5EF4-FFF2-40B4-BE49-F238E27FC236}">
                <a16:creationId xmlns:a16="http://schemas.microsoft.com/office/drawing/2014/main" id="{A93D1CF0-AB65-6D35-1D79-1D9F234AF598}"/>
              </a:ext>
            </a:extLst>
          </p:cNvPr>
          <p:cNvSpPr>
            <a:spLocks noChangeAspect="1"/>
          </p:cNvSpPr>
          <p:nvPr/>
        </p:nvSpPr>
        <p:spPr>
          <a:xfrm flipV="1">
            <a:off x="4047533" y="1422263"/>
            <a:ext cx="685800" cy="274320"/>
          </a:xfrm>
          <a:prstGeom prst="utur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20312C-1151-DE20-0022-AF25FECA979F}"/>
              </a:ext>
            </a:extLst>
          </p:cNvPr>
          <p:cNvSpPr txBox="1"/>
          <p:nvPr/>
        </p:nvSpPr>
        <p:spPr>
          <a:xfrm>
            <a:off x="2076663" y="1588062"/>
            <a:ext cx="12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4C6136-5F73-F375-943F-E52C6690BF2B}"/>
              </a:ext>
            </a:extLst>
          </p:cNvPr>
          <p:cNvSpPr txBox="1"/>
          <p:nvPr/>
        </p:nvSpPr>
        <p:spPr>
          <a:xfrm flipH="1">
            <a:off x="2869346" y="1602675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725FF0-6AFA-9FED-8063-4B554B3A54BF}"/>
              </a:ext>
            </a:extLst>
          </p:cNvPr>
          <p:cNvSpPr txBox="1"/>
          <p:nvPr/>
        </p:nvSpPr>
        <p:spPr>
          <a:xfrm flipH="1">
            <a:off x="4256703" y="1576339"/>
            <a:ext cx="2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–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0D6029F-6535-90C1-A0FA-36179C10E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561" y="558183"/>
            <a:ext cx="685800" cy="8222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E283836-08B4-A53B-CCBA-F28BE68509A7}"/>
              </a:ext>
            </a:extLst>
          </p:cNvPr>
          <p:cNvSpPr txBox="1"/>
          <p:nvPr/>
        </p:nvSpPr>
        <p:spPr>
          <a:xfrm flipH="1">
            <a:off x="3612395" y="1602675"/>
            <a:ext cx="45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+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FFD2085-6ECF-88B8-8916-258A1E6EB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245" y="2006859"/>
            <a:ext cx="685800" cy="82220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313B707-9DCF-F92D-2D61-51E9C7A0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80" y="2005233"/>
            <a:ext cx="685800" cy="82220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B1875CF-4304-54E9-C2C0-162A9F987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396" y="2003283"/>
            <a:ext cx="685800" cy="82220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0C26F4-BA3A-0292-6B66-38BD1E4F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92" y="2007068"/>
            <a:ext cx="685800" cy="82220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BA1F0A0-89DC-6C3A-97BA-E9267BA9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075" y="2009734"/>
            <a:ext cx="685800" cy="82220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FC6CCEB-E884-9F63-434A-0DC2E19C24FF}"/>
              </a:ext>
            </a:extLst>
          </p:cNvPr>
          <p:cNvSpPr txBox="1"/>
          <p:nvPr/>
        </p:nvSpPr>
        <p:spPr>
          <a:xfrm>
            <a:off x="144534" y="1385866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Avenir Book" panose="02000503020000020003" pitchFamily="2" charset="0"/>
              </a:rPr>
              <a:t>Participant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0A73BF-8C87-2605-7707-7CE0518C7661}"/>
              </a:ext>
            </a:extLst>
          </p:cNvPr>
          <p:cNvSpPr txBox="1"/>
          <p:nvPr/>
        </p:nvSpPr>
        <p:spPr>
          <a:xfrm>
            <a:off x="11728" y="2810503"/>
            <a:ext cx="148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Self-transition </a:t>
            </a:r>
            <a:r>
              <a:rPr lang="en-US" sz="1600" b="1" dirty="0" err="1">
                <a:solidFill>
                  <a:schemeClr val="accent1"/>
                </a:solidFill>
                <a:latin typeface="Avenir Book" panose="02000503020000020003" pitchFamily="2" charset="0"/>
              </a:rPr>
              <a:t>baserate</a:t>
            </a:r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 bot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1E220F-3C47-49AB-D2D6-E1980A4C6F55}"/>
              </a:ext>
            </a:extLst>
          </p:cNvPr>
          <p:cNvSpPr/>
          <p:nvPr/>
        </p:nvSpPr>
        <p:spPr>
          <a:xfrm>
            <a:off x="11331729" y="584702"/>
            <a:ext cx="685800" cy="8229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BF7274C0-4C34-A15E-93F3-4B48AF269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20208"/>
              </p:ext>
            </p:extLst>
          </p:nvPr>
        </p:nvGraphicFramePr>
        <p:xfrm>
          <a:off x="5833258" y="591076"/>
          <a:ext cx="1828800" cy="826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790301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7909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673467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9089211"/>
                    </a:ext>
                  </a:extLst>
                </a:gridCol>
              </a:tblGrid>
              <a:tr h="413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+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o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–</a:t>
                      </a:r>
                    </a:p>
                  </a:txBody>
                  <a:tcPr marL="76200" marR="76200" marT="38100" marB="3810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56547"/>
                  </a:ext>
                </a:extLst>
              </a:tr>
              <a:tr h="4134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200" b="1" i="0" dirty="0">
                        <a:latin typeface="Avenir Book" panose="02000503020000020003" pitchFamily="2" charset="0"/>
                      </a:endParaRPr>
                    </a:p>
                  </a:txBody>
                  <a:tcPr marL="76200" marR="76200" marT="38100" marB="3810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50%</a:t>
                      </a:r>
                    </a:p>
                  </a:txBody>
                  <a:tcPr marL="76200" marR="762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25%</a:t>
                      </a: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25%</a:t>
                      </a:r>
                    </a:p>
                  </a:txBody>
                  <a:tcPr marL="76200" marR="76200" marT="38100" marB="3810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11501"/>
                  </a:ext>
                </a:extLst>
              </a:tr>
            </a:tbl>
          </a:graphicData>
        </a:graphic>
      </p:graphicFrame>
      <p:sp>
        <p:nvSpPr>
          <p:cNvPr id="70" name="Frame 69">
            <a:extLst>
              <a:ext uri="{FF2B5EF4-FFF2-40B4-BE49-F238E27FC236}">
                <a16:creationId xmlns:a16="http://schemas.microsoft.com/office/drawing/2014/main" id="{0E8499B1-0471-F9C9-7547-CC351ECB4517}"/>
              </a:ext>
            </a:extLst>
          </p:cNvPr>
          <p:cNvSpPr>
            <a:spLocks/>
          </p:cNvSpPr>
          <p:nvPr/>
        </p:nvSpPr>
        <p:spPr>
          <a:xfrm>
            <a:off x="5812954" y="575861"/>
            <a:ext cx="1882673" cy="862204"/>
          </a:xfrm>
          <a:prstGeom prst="frame">
            <a:avLst>
              <a:gd name="adj1" fmla="val 455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082042E-C857-C0C6-800A-6781C2E4CE10}"/>
              </a:ext>
            </a:extLst>
          </p:cNvPr>
          <p:cNvSpPr/>
          <p:nvPr/>
        </p:nvSpPr>
        <p:spPr>
          <a:xfrm>
            <a:off x="11330402" y="1991792"/>
            <a:ext cx="685800" cy="8229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88E625-0CC9-8F26-3907-BF23AE63538F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 flipV="1">
            <a:off x="10722768" y="996182"/>
            <a:ext cx="548640" cy="15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ED8E789-9BEF-306E-1542-7A634581F083}"/>
              </a:ext>
            </a:extLst>
          </p:cNvPr>
          <p:cNvSpPr txBox="1"/>
          <p:nvPr/>
        </p:nvSpPr>
        <p:spPr>
          <a:xfrm>
            <a:off x="8436768" y="586243"/>
            <a:ext cx="2286000" cy="8229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Bot prediction:</a:t>
            </a:r>
            <a:r>
              <a:rPr lang="en-US" b="1" dirty="0">
                <a:latin typeface="Avenir Book" panose="02000503020000020003" pitchFamily="2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Avenir Book" panose="02000503020000020003" pitchFamily="2" charset="0"/>
              </a:rPr>
              <a:t>+</a:t>
            </a:r>
          </a:p>
          <a:p>
            <a:r>
              <a:rPr lang="en-US" sz="2000" dirty="0">
                <a:solidFill>
                  <a:schemeClr val="accent1"/>
                </a:solidFill>
                <a:latin typeface="Avenir Book" panose="02000503020000020003" pitchFamily="2" charset="0"/>
              </a:rPr>
              <a:t>(</a:t>
            </a:r>
            <a:r>
              <a:rPr lang="en-US" sz="2000" i="1" dirty="0">
                <a:solidFill>
                  <a:schemeClr val="accent1"/>
                </a:solidFill>
                <a:latin typeface="Avenir Book" panose="02000503020000020003" pitchFamily="2" charset="0"/>
              </a:rPr>
              <a:t>paper</a:t>
            </a:r>
            <a:r>
              <a:rPr lang="en-US" sz="2000" dirty="0">
                <a:solidFill>
                  <a:schemeClr val="accent1"/>
                </a:solidFill>
                <a:latin typeface="Avenir Book" panose="02000503020000020003" pitchFamily="2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US" sz="2000" i="1" dirty="0">
                <a:solidFill>
                  <a:schemeClr val="accent1"/>
                </a:solidFill>
                <a:latin typeface="Avenir Book" panose="02000503020000020003" pitchFamily="2" charset="0"/>
                <a:sym typeface="Wingdings" pitchFamily="2" charset="2"/>
              </a:rPr>
              <a:t>scissors</a:t>
            </a:r>
            <a:r>
              <a:rPr lang="en-US" sz="2000" dirty="0">
                <a:solidFill>
                  <a:schemeClr val="accent1"/>
                </a:solidFill>
                <a:latin typeface="Avenir Book" panose="02000503020000020003" pitchFamily="2" charset="0"/>
                <a:sym typeface="Wingdings" pitchFamily="2" charset="2"/>
              </a:rPr>
              <a:t>)</a:t>
            </a:r>
            <a:endParaRPr lang="en-US" sz="2000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5475A05-9F27-73D9-64B1-B864170DCE38}"/>
              </a:ext>
            </a:extLst>
          </p:cNvPr>
          <p:cNvSpPr txBox="1"/>
          <p:nvPr/>
        </p:nvSpPr>
        <p:spPr>
          <a:xfrm>
            <a:off x="5086580" y="5507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venir Book" panose="02000503020000020003" pitchFamily="2" charset="0"/>
              </a:rPr>
              <a:t>…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203FA017-8BC1-85FE-B907-C6EF037AFAA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1437366" y="625327"/>
            <a:ext cx="506896" cy="77724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A332D8-C4BA-6861-CC0C-BD309241A673}"/>
              </a:ext>
            </a:extLst>
          </p:cNvPr>
          <p:cNvSpPr txBox="1"/>
          <p:nvPr/>
        </p:nvSpPr>
        <p:spPr>
          <a:xfrm>
            <a:off x="8438214" y="1999389"/>
            <a:ext cx="2286000" cy="8229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venir Book" panose="02000503020000020003" pitchFamily="2" charset="0"/>
              </a:rPr>
              <a:t>Bot move choice:</a:t>
            </a:r>
          </a:p>
          <a:p>
            <a:r>
              <a:rPr lang="en-US" sz="1200" i="1" dirty="0">
                <a:solidFill>
                  <a:schemeClr val="accent1"/>
                </a:solidFill>
                <a:latin typeface="Avenir Book" panose="02000503020000020003" pitchFamily="2" charset="0"/>
              </a:rPr>
              <a:t>best move against prediction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7E52B5D-BEA8-482F-F0A6-946882988950}"/>
              </a:ext>
            </a:extLst>
          </p:cNvPr>
          <p:cNvCxnSpPr>
            <a:cxnSpLocks/>
          </p:cNvCxnSpPr>
          <p:nvPr/>
        </p:nvCxnSpPr>
        <p:spPr>
          <a:xfrm>
            <a:off x="7806711" y="963824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61B18ED-0209-36F3-9064-635A1CB9DEBB}"/>
              </a:ext>
            </a:extLst>
          </p:cNvPr>
          <p:cNvCxnSpPr>
            <a:cxnSpLocks/>
          </p:cNvCxnSpPr>
          <p:nvPr/>
        </p:nvCxnSpPr>
        <p:spPr>
          <a:xfrm>
            <a:off x="10727083" y="2417561"/>
            <a:ext cx="5486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51733F-0FF8-0EED-6A4D-97B2DF82FCED}"/>
              </a:ext>
            </a:extLst>
          </p:cNvPr>
          <p:cNvCxnSpPr>
            <a:cxnSpLocks/>
          </p:cNvCxnSpPr>
          <p:nvPr/>
        </p:nvCxnSpPr>
        <p:spPr>
          <a:xfrm>
            <a:off x="7810849" y="963825"/>
            <a:ext cx="523899" cy="1051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78E10CF-F4A4-873A-E58A-758E2F902C4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11342024" y="2013014"/>
            <a:ext cx="662565" cy="777240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890F6FF8-C390-6814-5BDA-9F2431AC5EA7}"/>
              </a:ext>
            </a:extLst>
          </p:cNvPr>
          <p:cNvGrpSpPr>
            <a:grpSpLocks noChangeAspect="1"/>
          </p:cNvGrpSpPr>
          <p:nvPr/>
        </p:nvGrpSpPr>
        <p:grpSpPr>
          <a:xfrm>
            <a:off x="5688728" y="1985857"/>
            <a:ext cx="799791" cy="822960"/>
            <a:chOff x="28944" y="1042782"/>
            <a:chExt cx="1213569" cy="1248725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1BAC80E2-BD8E-D31E-F808-17015686F8D3}"/>
                </a:ext>
              </a:extLst>
            </p:cNvPr>
            <p:cNvSpPr/>
            <p:nvPr/>
          </p:nvSpPr>
          <p:spPr>
            <a:xfrm>
              <a:off x="181667" y="1377107"/>
              <a:ext cx="914400" cy="914400"/>
            </a:xfrm>
            <a:prstGeom prst="roundRect">
              <a:avLst>
                <a:gd name="adj" fmla="val 128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hord 101">
              <a:extLst>
                <a:ext uri="{FF2B5EF4-FFF2-40B4-BE49-F238E27FC236}">
                  <a16:creationId xmlns:a16="http://schemas.microsoft.com/office/drawing/2014/main" id="{13D3DEC3-7729-F55E-C83D-8DC6CAEB97A3}"/>
                </a:ext>
              </a:extLst>
            </p:cNvPr>
            <p:cNvSpPr>
              <a:spLocks noChangeAspect="1"/>
            </p:cNvSpPr>
            <p:nvPr/>
          </p:nvSpPr>
          <p:spPr>
            <a:xfrm rot="7587259">
              <a:off x="455986" y="1175849"/>
              <a:ext cx="365760" cy="36576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hord 102">
              <a:extLst>
                <a:ext uri="{FF2B5EF4-FFF2-40B4-BE49-F238E27FC236}">
                  <a16:creationId xmlns:a16="http://schemas.microsoft.com/office/drawing/2014/main" id="{2DA0514E-7C4E-7C15-7BAA-6B483F17099E}"/>
                </a:ext>
              </a:extLst>
            </p:cNvPr>
            <p:cNvSpPr>
              <a:spLocks noChangeAspect="1"/>
            </p:cNvSpPr>
            <p:nvPr/>
          </p:nvSpPr>
          <p:spPr>
            <a:xfrm rot="12976175">
              <a:off x="968193" y="1605358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hord 103">
              <a:extLst>
                <a:ext uri="{FF2B5EF4-FFF2-40B4-BE49-F238E27FC236}">
                  <a16:creationId xmlns:a16="http://schemas.microsoft.com/office/drawing/2014/main" id="{FD504E5D-8A9E-61C6-E66E-9033BB361DFF}"/>
                </a:ext>
              </a:extLst>
            </p:cNvPr>
            <p:cNvSpPr>
              <a:spLocks noChangeAspect="1"/>
            </p:cNvSpPr>
            <p:nvPr/>
          </p:nvSpPr>
          <p:spPr>
            <a:xfrm rot="2195148">
              <a:off x="28944" y="1613567"/>
              <a:ext cx="274320" cy="274320"/>
            </a:xfrm>
            <a:prstGeom prst="chord">
              <a:avLst>
                <a:gd name="adj1" fmla="val 2700000"/>
                <a:gd name="adj2" fmla="val 1450707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3557FB3-EDE3-7C01-2E61-376C08E95BD9}"/>
                </a:ext>
              </a:extLst>
            </p:cNvPr>
            <p:cNvSpPr>
              <a:spLocks/>
            </p:cNvSpPr>
            <p:nvPr/>
          </p:nvSpPr>
          <p:spPr>
            <a:xfrm>
              <a:off x="572415" y="1042782"/>
              <a:ext cx="137255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13E0166-A9EA-41BF-FE51-12D5D1405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398" y="1559458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C19ADA2-A6FC-F34B-3F52-1942E8AFF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074" y="1562675"/>
              <a:ext cx="183006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02580ED-714F-C7AB-24B9-1823B4A0B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983" y="1591596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8B1AB7D-F497-85C9-D12E-F2B556D45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367" y="1590748"/>
              <a:ext cx="91503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BFCB13B8-0C96-E707-6300-7DCA73D251E1}"/>
                </a:ext>
              </a:extLst>
            </p:cNvPr>
            <p:cNvSpPr/>
            <p:nvPr/>
          </p:nvSpPr>
          <p:spPr>
            <a:xfrm>
              <a:off x="515902" y="1919435"/>
              <a:ext cx="274320" cy="914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611A95A7-C556-80C4-EE95-300E39AB5FEF}"/>
              </a:ext>
            </a:extLst>
          </p:cNvPr>
          <p:cNvSpPr/>
          <p:nvPr/>
        </p:nvSpPr>
        <p:spPr>
          <a:xfrm>
            <a:off x="6661497" y="1650101"/>
            <a:ext cx="182880" cy="18288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55E532-061A-4590-820F-0C949ADD97C8}"/>
              </a:ext>
            </a:extLst>
          </p:cNvPr>
          <p:cNvSpPr>
            <a:spLocks noChangeAspect="1"/>
          </p:cNvSpPr>
          <p:nvPr/>
        </p:nvSpPr>
        <p:spPr>
          <a:xfrm>
            <a:off x="6505749" y="1882449"/>
            <a:ext cx="137160" cy="13716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9C511CC-6F0C-EBA1-B54C-A1156F9D4F24}"/>
              </a:ext>
            </a:extLst>
          </p:cNvPr>
          <p:cNvSpPr>
            <a:spLocks noChangeAspect="1"/>
          </p:cNvSpPr>
          <p:nvPr/>
        </p:nvSpPr>
        <p:spPr>
          <a:xfrm>
            <a:off x="6344419" y="2046572"/>
            <a:ext cx="109728" cy="10972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25FEC7C-C97A-0193-8864-751B0A0843A9}"/>
              </a:ext>
            </a:extLst>
          </p:cNvPr>
          <p:cNvSpPr txBox="1"/>
          <p:nvPr/>
        </p:nvSpPr>
        <p:spPr>
          <a:xfrm>
            <a:off x="5086832" y="199406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venir Book" panose="02000503020000020003" pitchFamily="2" charset="0"/>
              </a:rPr>
              <a:t>…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ED3E3AE-72EE-160E-E698-DD1F4EA07CE8}"/>
              </a:ext>
            </a:extLst>
          </p:cNvPr>
          <p:cNvSpPr txBox="1"/>
          <p:nvPr/>
        </p:nvSpPr>
        <p:spPr>
          <a:xfrm>
            <a:off x="9462052" y="3500111"/>
            <a:ext cx="2595848" cy="584775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Avenir Book" panose="02000503020000020003" pitchFamily="2" charset="0"/>
              </a:rPr>
              <a:t>Transition given prior transition &amp; prior outcome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17B215-CDDD-7975-FE00-114C904FBF7C}"/>
              </a:ext>
            </a:extLst>
          </p:cNvPr>
          <p:cNvSpPr txBox="1"/>
          <p:nvPr/>
        </p:nvSpPr>
        <p:spPr>
          <a:xfrm>
            <a:off x="5501207" y="5034934"/>
            <a:ext cx="1949201" cy="58477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venir Book" panose="02000503020000020003" pitchFamily="2" charset="0"/>
              </a:rPr>
              <a:t>Transition given prior outcome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FAEC0-635A-170E-911D-830818646396}"/>
              </a:ext>
            </a:extLst>
          </p:cNvPr>
          <p:cNvSpPr txBox="1"/>
          <p:nvPr/>
        </p:nvSpPr>
        <p:spPr>
          <a:xfrm>
            <a:off x="382237" y="5786158"/>
            <a:ext cx="2048891" cy="58477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Opponent-transition </a:t>
            </a:r>
            <a:r>
              <a:rPr lang="en-US" sz="1600" b="1" dirty="0" err="1">
                <a:solidFill>
                  <a:schemeClr val="accent1"/>
                </a:solidFill>
                <a:latin typeface="Avenir Book" panose="02000503020000020003" pitchFamily="2" charset="0"/>
              </a:rPr>
              <a:t>baserate</a:t>
            </a:r>
            <a:r>
              <a:rPr lang="en-US" sz="1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 (+, –, o)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19252B0-9789-92FC-D024-D33573236558}"/>
              </a:ext>
            </a:extLst>
          </p:cNvPr>
          <p:cNvSpPr txBox="1"/>
          <p:nvPr/>
        </p:nvSpPr>
        <p:spPr>
          <a:xfrm>
            <a:off x="2910217" y="5363719"/>
            <a:ext cx="2356708" cy="58477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venir Book" panose="02000503020000020003" pitchFamily="2" charset="0"/>
              </a:rPr>
              <a:t>Choice given opponent’s prior choice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F3B54BD-180E-9FC3-73D7-FE1CA221BE5E}"/>
              </a:ext>
            </a:extLst>
          </p:cNvPr>
          <p:cNvSpPr txBox="1"/>
          <p:nvPr/>
        </p:nvSpPr>
        <p:spPr>
          <a:xfrm>
            <a:off x="7079014" y="3500111"/>
            <a:ext cx="2148840" cy="584775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Avenir Book" panose="02000503020000020003" pitchFamily="2" charset="0"/>
              </a:rPr>
              <a:t>Choice given player’s prior two choices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7A30671-5AD6-D1FB-00BC-D9C5723BA0D6}"/>
              </a:ext>
            </a:extLst>
          </p:cNvPr>
          <p:cNvSpPr txBox="1"/>
          <p:nvPr/>
        </p:nvSpPr>
        <p:spPr>
          <a:xfrm>
            <a:off x="998" y="-35313"/>
            <a:ext cx="363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venir Book" panose="02000503020000020003" pitchFamily="2" charset="0"/>
              </a:rPr>
              <a:t>Experiment Overview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AF7BF5C-1E0C-0E9C-55E6-319052AA9D03}"/>
              </a:ext>
            </a:extLst>
          </p:cNvPr>
          <p:cNvSpPr txBox="1"/>
          <p:nvPr/>
        </p:nvSpPr>
        <p:spPr>
          <a:xfrm>
            <a:off x="28443" y="3386219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venir Book" panose="02000503020000020003" pitchFamily="2" charset="0"/>
              </a:rPr>
              <a:t>Adaptive Bot Strategies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282993F-E923-C25A-FAC6-9673A19CB58B}"/>
              </a:ext>
            </a:extLst>
          </p:cNvPr>
          <p:cNvCxnSpPr>
            <a:cxnSpLocks/>
          </p:cNvCxnSpPr>
          <p:nvPr/>
        </p:nvCxnSpPr>
        <p:spPr>
          <a:xfrm>
            <a:off x="172169" y="5534182"/>
            <a:ext cx="0" cy="16459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CF21A0B-A7F8-3A2D-85CE-59005F67F4D0}"/>
              </a:ext>
            </a:extLst>
          </p:cNvPr>
          <p:cNvCxnSpPr>
            <a:cxnSpLocks/>
          </p:cNvCxnSpPr>
          <p:nvPr/>
        </p:nvCxnSpPr>
        <p:spPr>
          <a:xfrm>
            <a:off x="387742" y="6370162"/>
            <a:ext cx="0" cy="8229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084FE46-EEF2-DA44-9D48-A77584EF1016}"/>
              </a:ext>
            </a:extLst>
          </p:cNvPr>
          <p:cNvCxnSpPr>
            <a:cxnSpLocks/>
          </p:cNvCxnSpPr>
          <p:nvPr/>
        </p:nvCxnSpPr>
        <p:spPr>
          <a:xfrm>
            <a:off x="2687613" y="5161434"/>
            <a:ext cx="0" cy="11430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D82EDBF-09B4-25DC-0398-826C160C1AC4}"/>
              </a:ext>
            </a:extLst>
          </p:cNvPr>
          <p:cNvCxnSpPr>
            <a:cxnSpLocks/>
          </p:cNvCxnSpPr>
          <p:nvPr/>
        </p:nvCxnSpPr>
        <p:spPr>
          <a:xfrm>
            <a:off x="2910217" y="5948494"/>
            <a:ext cx="0" cy="36576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A5FD9EA-EFA4-F76B-8058-4671C69842F0}"/>
              </a:ext>
            </a:extLst>
          </p:cNvPr>
          <p:cNvCxnSpPr>
            <a:cxnSpLocks/>
          </p:cNvCxnSpPr>
          <p:nvPr/>
        </p:nvCxnSpPr>
        <p:spPr>
          <a:xfrm>
            <a:off x="5502770" y="5603416"/>
            <a:ext cx="0" cy="6858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C11EA1D-AFA5-A0D0-E623-9EF0212037DE}"/>
              </a:ext>
            </a:extLst>
          </p:cNvPr>
          <p:cNvCxnSpPr>
            <a:cxnSpLocks/>
          </p:cNvCxnSpPr>
          <p:nvPr/>
        </p:nvCxnSpPr>
        <p:spPr>
          <a:xfrm>
            <a:off x="6824547" y="4314698"/>
            <a:ext cx="819702" cy="835013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EDA41BA-8C48-C0EF-8C17-99BABA9FF304}"/>
              </a:ext>
            </a:extLst>
          </p:cNvPr>
          <p:cNvCxnSpPr>
            <a:cxnSpLocks/>
          </p:cNvCxnSpPr>
          <p:nvPr/>
        </p:nvCxnSpPr>
        <p:spPr>
          <a:xfrm>
            <a:off x="7070058" y="4073502"/>
            <a:ext cx="565213" cy="56651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DDF8F80-0441-AE81-2C4D-33B993D67CBD}"/>
              </a:ext>
            </a:extLst>
          </p:cNvPr>
          <p:cNvCxnSpPr>
            <a:cxnSpLocks/>
          </p:cNvCxnSpPr>
          <p:nvPr/>
        </p:nvCxnSpPr>
        <p:spPr>
          <a:xfrm>
            <a:off x="9473837" y="4082612"/>
            <a:ext cx="564048" cy="3143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1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147</Words>
  <Application>Microsoft Macintosh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19</cp:revision>
  <dcterms:created xsi:type="dcterms:W3CDTF">2022-07-22T17:27:44Z</dcterms:created>
  <dcterms:modified xsi:type="dcterms:W3CDTF">2022-07-22T23:18:20Z</dcterms:modified>
</cp:coreProperties>
</file>