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1887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0" userDrawn="1">
          <p15:clr>
            <a:srgbClr val="A4A3A4"/>
          </p15:clr>
        </p15:guide>
        <p15:guide id="2" pos="3744" userDrawn="1">
          <p15:clr>
            <a:srgbClr val="A4A3A4"/>
          </p15:clr>
        </p15:guide>
        <p15:guide id="3" orient="horz" pos="432" userDrawn="1">
          <p15:clr>
            <a:srgbClr val="A4A3A4"/>
          </p15:clr>
        </p15:guide>
        <p15:guide id="4" orient="horz" pos="4464" userDrawn="1">
          <p15:clr>
            <a:srgbClr val="A4A3A4"/>
          </p15:clr>
        </p15:guide>
        <p15:guide id="5" pos="144" userDrawn="1">
          <p15:clr>
            <a:srgbClr val="A4A3A4"/>
          </p15:clr>
        </p15:guide>
        <p15:guide id="6" pos="1872" userDrawn="1">
          <p15:clr>
            <a:srgbClr val="A4A3A4"/>
          </p15:clr>
        </p15:guide>
        <p15:guide id="7" pos="2016" userDrawn="1">
          <p15:clr>
            <a:srgbClr val="A4A3A4"/>
          </p15:clr>
        </p15:guide>
        <p15:guide id="8" orient="horz" pos="2016" userDrawn="1">
          <p15:clr>
            <a:srgbClr val="A4A3A4"/>
          </p15:clr>
        </p15:guide>
        <p15:guide id="9" pos="4813" userDrawn="1">
          <p15:clr>
            <a:srgbClr val="A4A3A4"/>
          </p15:clr>
        </p15:guide>
        <p15:guide id="10" pos="5104" userDrawn="1">
          <p15:clr>
            <a:srgbClr val="A4A3A4"/>
          </p15:clr>
        </p15:guide>
        <p15:guide id="11" pos="5393" userDrawn="1">
          <p15:clr>
            <a:srgbClr val="A4A3A4"/>
          </p15:clr>
        </p15:guide>
        <p15:guide id="12" orient="horz" pos="24" userDrawn="1">
          <p15:clr>
            <a:srgbClr val="A4A3A4"/>
          </p15:clr>
        </p15:guide>
        <p15:guide id="13" orient="horz" pos="4584" userDrawn="1">
          <p15:clr>
            <a:srgbClr val="A4A3A4"/>
          </p15:clr>
        </p15:guide>
        <p15:guide id="14" pos="7344" userDrawn="1">
          <p15:clr>
            <a:srgbClr val="A4A3A4"/>
          </p15:clr>
        </p15:guide>
        <p15:guide id="15" pos="2160" userDrawn="1">
          <p15:clr>
            <a:srgbClr val="A4A3A4"/>
          </p15:clr>
        </p15:guide>
        <p15:guide id="16" pos="7200" userDrawn="1">
          <p15:clr>
            <a:srgbClr val="A4A3A4"/>
          </p15:clr>
        </p15:guide>
        <p15:guide id="17" pos="288" userDrawn="1">
          <p15:clr>
            <a:srgbClr val="A4A3A4"/>
          </p15:clr>
        </p15:guide>
        <p15:guide id="18" pos="432" userDrawn="1">
          <p15:clr>
            <a:srgbClr val="A4A3A4"/>
          </p15:clr>
        </p15:guide>
        <p15:guide id="19" orient="horz" pos="744" userDrawn="1">
          <p15:clr>
            <a:srgbClr val="A4A3A4"/>
          </p15:clr>
        </p15:guide>
        <p15:guide id="20" orient="horz" pos="3168" userDrawn="1">
          <p15:clr>
            <a:srgbClr val="A4A3A4"/>
          </p15:clr>
        </p15:guide>
        <p15:guide id="21" orient="horz" pos="3552" userDrawn="1">
          <p15:clr>
            <a:srgbClr val="A4A3A4"/>
          </p15:clr>
        </p15:guide>
        <p15:guide id="22" pos="5640" userDrawn="1">
          <p15:clr>
            <a:srgbClr val="A4A3A4"/>
          </p15:clr>
        </p15:guide>
        <p15:guide id="23" pos="5952" userDrawn="1">
          <p15:clr>
            <a:srgbClr val="A4A3A4"/>
          </p15:clr>
        </p15:guide>
        <p15:guide id="24" orient="horz" pos="2712" userDrawn="1">
          <p15:clr>
            <a:srgbClr val="A4A3A4"/>
          </p15:clr>
        </p15:guide>
        <p15:guide id="25" orient="horz" pos="1416" userDrawn="1">
          <p15:clr>
            <a:srgbClr val="A4A3A4"/>
          </p15:clr>
        </p15:guide>
        <p15:guide id="26" orient="horz" pos="1704" userDrawn="1">
          <p15:clr>
            <a:srgbClr val="A4A3A4"/>
          </p15:clr>
        </p15:guide>
        <p15:guide id="27" pos="15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84"/>
  </p:normalViewPr>
  <p:slideViewPr>
    <p:cSldViewPr snapToGrid="0" showGuides="1">
      <p:cViewPr varScale="1">
        <p:scale>
          <a:sx n="102" d="100"/>
          <a:sy n="102" d="100"/>
        </p:scale>
        <p:origin x="952" y="192"/>
      </p:cViewPr>
      <p:guideLst>
        <p:guide orient="horz" pos="2330"/>
        <p:guide pos="3744"/>
        <p:guide orient="horz" pos="432"/>
        <p:guide orient="horz" pos="4464"/>
        <p:guide pos="144"/>
        <p:guide pos="1872"/>
        <p:guide pos="2016"/>
        <p:guide orient="horz" pos="2016"/>
        <p:guide pos="4813"/>
        <p:guide pos="5104"/>
        <p:guide pos="5393"/>
        <p:guide orient="horz" pos="24"/>
        <p:guide orient="horz" pos="4584"/>
        <p:guide pos="7344"/>
        <p:guide pos="2160"/>
        <p:guide pos="7200"/>
        <p:guide pos="288"/>
        <p:guide pos="432"/>
        <p:guide orient="horz" pos="744"/>
        <p:guide orient="horz" pos="3168"/>
        <p:guide orient="horz" pos="3552"/>
        <p:guide pos="5640"/>
        <p:guide pos="5952"/>
        <p:guide orient="horz" pos="2712"/>
        <p:guide orient="horz" pos="1416"/>
        <p:guide orient="horz" pos="1704"/>
        <p:guide pos="15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97187"/>
            <a:ext cx="8915400" cy="2546773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42174"/>
            <a:ext cx="8915400" cy="1766146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5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7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89467"/>
            <a:ext cx="2563178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89467"/>
            <a:ext cx="7540943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0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4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823721"/>
            <a:ext cx="10252710" cy="3042919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895428"/>
            <a:ext cx="10252710" cy="1600199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2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947333"/>
            <a:ext cx="50520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947333"/>
            <a:ext cx="50520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2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89467"/>
            <a:ext cx="1025271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793241"/>
            <a:ext cx="5028842" cy="878839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672080"/>
            <a:ext cx="502884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793241"/>
            <a:ext cx="5053608" cy="878839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672080"/>
            <a:ext cx="505360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0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9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0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87680"/>
            <a:ext cx="3833931" cy="170688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053254"/>
            <a:ext cx="6017895" cy="5198533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194560"/>
            <a:ext cx="3833931" cy="4065694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1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87680"/>
            <a:ext cx="3833931" cy="170688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053254"/>
            <a:ext cx="6017895" cy="5198533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194560"/>
            <a:ext cx="3833931" cy="4065694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3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89467"/>
            <a:ext cx="1025271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947333"/>
            <a:ext cx="1025271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780107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A3CDD-DFAE-CC43-8C26-DEC1B5C5DEF1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780107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780107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C4D568-41A3-6153-BEA9-10962FBD6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431258"/>
              </p:ext>
            </p:extLst>
          </p:nvPr>
        </p:nvGraphicFramePr>
        <p:xfrm>
          <a:off x="1195821" y="5512126"/>
          <a:ext cx="1732548" cy="175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137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33137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33137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33137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33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="1" dirty="0">
                        <a:latin typeface="Avenir Book" panose="02000503020000020003" pitchFamily="2" charset="0"/>
                      </a:endParaRPr>
                    </a:p>
                  </a:txBody>
                  <a:tcPr marL="72189" marR="72189" marT="36095" marB="360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72189" marR="72189" marT="36095" marB="360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72189" marR="72189" marT="36095" marB="36095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72189" marR="72189" marT="36095" marB="36095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33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i="0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72189" marR="72189" marT="36095" marB="360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2189" marR="72189" marT="36095" marB="360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2189" marR="72189" marT="36095" marB="3609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2189" marR="72189" marT="36095" marB="3609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433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i="0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72189" marR="72189" marT="36095" marB="360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2189" marR="72189" marT="36095" marB="360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2189" marR="72189" marT="36095" marB="360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2189" marR="72189" marT="36095" marB="3609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433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i="0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72189" marR="72189" marT="36095" marB="360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2189" marR="72189" marT="36095" marB="360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2189" marR="72189" marT="36095" marB="3609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2189" marR="72189" marT="36095" marB="36095" anchor="ctr"/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E066A415-D4A3-E185-63C6-22940EA29FCE}"/>
              </a:ext>
            </a:extLst>
          </p:cNvPr>
          <p:cNvSpPr/>
          <p:nvPr/>
        </p:nvSpPr>
        <p:spPr>
          <a:xfrm>
            <a:off x="946616" y="5937354"/>
            <a:ext cx="180474" cy="129941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2189" tIns="36095" rIns="72189" bIns="360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1">
              <a:solidFill>
                <a:sysClr val="windowText" lastClr="000000"/>
              </a:solidFill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91BDFEB1-6DD4-6743-7D2F-B0FE05C14398}"/>
              </a:ext>
            </a:extLst>
          </p:cNvPr>
          <p:cNvSpPr/>
          <p:nvPr/>
        </p:nvSpPr>
        <p:spPr>
          <a:xfrm rot="5400000">
            <a:off x="2184383" y="4712773"/>
            <a:ext cx="180474" cy="129941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2189" tIns="36095" rIns="72189" bIns="360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1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423B45-FCCF-4EB5-0FEE-CEB8026EADF4}"/>
                  </a:ext>
                </a:extLst>
              </p:cNvPr>
              <p:cNvSpPr txBox="1"/>
              <p:nvPr/>
            </p:nvSpPr>
            <p:spPr>
              <a:xfrm rot="16200000">
                <a:off x="484605" y="6477733"/>
                <a:ext cx="635495" cy="218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21" i="1">
                          <a:latin typeface="Cambria Math" panose="02040503050406030204" pitchFamily="18" charset="0"/>
                        </a:rPr>
                        <m:t>𝑀𝑜𝑣𝑒</m:t>
                      </m:r>
                      <m:r>
                        <a:rPr lang="en-US" sz="142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21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2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423B45-FCCF-4EB5-0FEE-CEB8026EA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4605" y="6477733"/>
                <a:ext cx="635495" cy="218650"/>
              </a:xfrm>
              <a:prstGeom prst="rect">
                <a:avLst/>
              </a:prstGeom>
              <a:blipFill>
                <a:blip r:embed="rId2"/>
                <a:stretch>
                  <a:fillRect l="-11111" t="-1961" r="-3333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AF267B-D882-5619-2617-B7A2686BC35D}"/>
                  </a:ext>
                </a:extLst>
              </p:cNvPr>
              <p:cNvSpPr txBox="1"/>
              <p:nvPr/>
            </p:nvSpPr>
            <p:spPr>
              <a:xfrm>
                <a:off x="1807004" y="5013921"/>
                <a:ext cx="953659" cy="218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21" i="1">
                          <a:latin typeface="Cambria Math" panose="02040503050406030204" pitchFamily="18" charset="0"/>
                        </a:rPr>
                        <m:t>𝑀𝑜𝑣𝑒</m:t>
                      </m:r>
                      <m:r>
                        <a:rPr lang="en-US" sz="142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21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21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42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AF267B-D882-5619-2617-B7A2686B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004" y="5013921"/>
                <a:ext cx="953659" cy="218650"/>
              </a:xfrm>
              <a:prstGeom prst="rect">
                <a:avLst/>
              </a:prstGeom>
              <a:blipFill>
                <a:blip r:embed="rId3"/>
                <a:stretch>
                  <a:fillRect l="-3947" t="-5556" r="-3947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CB99138-8888-9D71-7FE4-F38A853B4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051627"/>
              </p:ext>
            </p:extLst>
          </p:nvPr>
        </p:nvGraphicFramePr>
        <p:xfrm>
          <a:off x="8607793" y="114837"/>
          <a:ext cx="1828800" cy="919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i="0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highlight>
                          <a:srgbClr val="FFFF00"/>
                        </a:highlight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highlight>
                          <a:srgbClr val="FFFF00"/>
                        </a:highlight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highlight>
                          <a:srgbClr val="FFFF00"/>
                        </a:highlight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</a:tbl>
          </a:graphicData>
        </a:graphic>
      </p:graphicFrame>
      <p:sp>
        <p:nvSpPr>
          <p:cNvPr id="10" name="Frame 9">
            <a:extLst>
              <a:ext uri="{FF2B5EF4-FFF2-40B4-BE49-F238E27FC236}">
                <a16:creationId xmlns:a16="http://schemas.microsoft.com/office/drawing/2014/main" id="{9C003E31-060C-AF56-0CCF-843E6AE66E46}"/>
              </a:ext>
            </a:extLst>
          </p:cNvPr>
          <p:cNvSpPr>
            <a:spLocks/>
          </p:cNvSpPr>
          <p:nvPr/>
        </p:nvSpPr>
        <p:spPr>
          <a:xfrm>
            <a:off x="8549918" y="55423"/>
            <a:ext cx="1920240" cy="1035356"/>
          </a:xfrm>
          <a:prstGeom prst="frame">
            <a:avLst>
              <a:gd name="adj1" fmla="val 591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A04D0B-93B6-F979-1A04-65597703649B}"/>
              </a:ext>
            </a:extLst>
          </p:cNvPr>
          <p:cNvSpPr txBox="1"/>
          <p:nvPr/>
        </p:nvSpPr>
        <p:spPr>
          <a:xfrm>
            <a:off x="4144160" y="2835581"/>
            <a:ext cx="4273329" cy="3570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latin typeface="Avenir Book" panose="02000503020000020003" pitchFamily="2" charset="0"/>
              </a:rPr>
              <a:t>Self-transition</a:t>
            </a:r>
          </a:p>
          <a:p>
            <a:endParaRPr lang="en-US" sz="400" b="1" u="sng" dirty="0">
              <a:latin typeface="Avenir Book" panose="02000503020000020003" pitchFamily="2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Avenir Book" panose="02000503020000020003" pitchFamily="2" charset="0"/>
              </a:rPr>
              <a:t>1. Previous move (+)</a:t>
            </a:r>
          </a:p>
          <a:p>
            <a:r>
              <a:rPr lang="en-US" dirty="0">
                <a:solidFill>
                  <a:schemeClr val="accent1"/>
                </a:solidFill>
                <a:latin typeface="Avenir Book" panose="02000503020000020003" pitchFamily="2" charset="0"/>
              </a:rPr>
              <a:t>2. Previous move (–)</a:t>
            </a:r>
          </a:p>
          <a:p>
            <a:endParaRPr lang="en-US" sz="400" b="1" i="1" dirty="0">
              <a:latin typeface="Avenir Book" panose="02000503020000020003" pitchFamily="2" charset="0"/>
            </a:endParaRPr>
          </a:p>
          <a:p>
            <a:r>
              <a:rPr lang="en-US" b="1" i="1" u="sng" dirty="0">
                <a:latin typeface="Avenir Book" panose="02000503020000020003" pitchFamily="2" charset="0"/>
              </a:rPr>
              <a:t>Opponent-transition</a:t>
            </a:r>
          </a:p>
          <a:p>
            <a:endParaRPr lang="en-US" sz="400" b="1" u="sng" dirty="0">
              <a:latin typeface="Avenir Book" panose="02000503020000020003" pitchFamily="2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Avenir Book" panose="02000503020000020003" pitchFamily="2" charset="0"/>
              </a:rPr>
              <a:t>3. Opponent previous move (+)</a:t>
            </a:r>
          </a:p>
          <a:p>
            <a:r>
              <a:rPr lang="en-US" dirty="0">
                <a:solidFill>
                  <a:schemeClr val="accent1"/>
                </a:solidFill>
                <a:latin typeface="Avenir Book" panose="02000503020000020003" pitchFamily="2" charset="0"/>
              </a:rPr>
              <a:t>4. Opponent previous move (o)</a:t>
            </a:r>
          </a:p>
          <a:p>
            <a:endParaRPr lang="en-US" sz="400" b="1" i="1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  <a:p>
            <a:r>
              <a:rPr lang="en-US" b="1" i="1" u="sng" dirty="0">
                <a:latin typeface="Avenir Book" panose="02000503020000020003" pitchFamily="2" charset="0"/>
              </a:rPr>
              <a:t>Outcome-transition</a:t>
            </a:r>
          </a:p>
          <a:p>
            <a:endParaRPr lang="en-US" sz="400" b="1" u="sng" dirty="0">
              <a:latin typeface="Avenir Book" panose="02000503020000020003" pitchFamily="2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Avenir Book" panose="02000503020000020003" pitchFamily="2" charset="0"/>
              </a:rPr>
              <a:t>5. Win-positive-lose-negative</a:t>
            </a:r>
          </a:p>
          <a:p>
            <a:r>
              <a:rPr lang="en-US" dirty="0">
                <a:solidFill>
                  <a:srgbClr val="00B050"/>
                </a:solidFill>
                <a:latin typeface="Avenir Book" panose="02000503020000020003" pitchFamily="2" charset="0"/>
              </a:rPr>
              <a:t>6. Win-stay-lose-positive</a:t>
            </a:r>
          </a:p>
          <a:p>
            <a:endParaRPr lang="en-US" sz="400" b="1" i="1" dirty="0">
              <a:solidFill>
                <a:schemeClr val="accent4">
                  <a:lumMod val="75000"/>
                </a:schemeClr>
              </a:solidFill>
              <a:latin typeface="Avenir Book" panose="02000503020000020003" pitchFamily="2" charset="0"/>
            </a:endParaRPr>
          </a:p>
          <a:p>
            <a:r>
              <a:rPr lang="en-US" b="1" i="1" u="sng" dirty="0">
                <a:latin typeface="Avenir Book" panose="02000503020000020003" pitchFamily="2" charset="0"/>
              </a:rPr>
              <a:t>Dual outcome-prior-transition</a:t>
            </a:r>
          </a:p>
          <a:p>
            <a:endParaRPr lang="en-US" sz="400" b="1" u="sng" dirty="0">
              <a:latin typeface="Avenir Book" panose="02000503020000020003" pitchFamily="2" charset="0"/>
            </a:endParaRPr>
          </a:p>
          <a:p>
            <a:r>
              <a:rPr lang="en-US" dirty="0">
                <a:solidFill>
                  <a:schemeClr val="accent4"/>
                </a:solidFill>
                <a:latin typeface="Avenir Book" panose="02000503020000020003" pitchFamily="2" charset="0"/>
              </a:rPr>
              <a:t>7. Previous outcome, previous transition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1BB67C1-EFA6-B6CB-3B9C-AF8A908E7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65124"/>
              </p:ext>
            </p:extLst>
          </p:nvPr>
        </p:nvGraphicFramePr>
        <p:xfrm>
          <a:off x="9084922" y="1245498"/>
          <a:ext cx="1828800" cy="1839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</a:tbl>
          </a:graphicData>
        </a:graphic>
      </p:graphicFrame>
      <p:sp>
        <p:nvSpPr>
          <p:cNvPr id="13" name="Frame 12">
            <a:extLst>
              <a:ext uri="{FF2B5EF4-FFF2-40B4-BE49-F238E27FC236}">
                <a16:creationId xmlns:a16="http://schemas.microsoft.com/office/drawing/2014/main" id="{B092F72D-8E1B-A093-506A-C214979E98E2}"/>
              </a:ext>
            </a:extLst>
          </p:cNvPr>
          <p:cNvSpPr/>
          <p:nvPr/>
        </p:nvSpPr>
        <p:spPr>
          <a:xfrm>
            <a:off x="9039202" y="1199000"/>
            <a:ext cx="1920240" cy="1938528"/>
          </a:xfrm>
          <a:prstGeom prst="frame">
            <a:avLst>
              <a:gd name="adj1" fmla="val 2892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DA8C48B-7361-F757-DF10-D3B772DE2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17462"/>
              </p:ext>
            </p:extLst>
          </p:nvPr>
        </p:nvGraphicFramePr>
        <p:xfrm>
          <a:off x="9568286" y="3292439"/>
          <a:ext cx="1828799" cy="3935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311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3098540211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8768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0" dirty="0">
                        <a:latin typeface="Avenir Book" panose="02000503020000020003" pitchFamily="2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63063" marR="63063" marT="31533" marB="31533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63063" marR="63063" marT="31533" marB="31533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o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07379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o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99187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o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780986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 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491412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  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206362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63063" marR="63063" marT="31533" marB="31533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63063" marR="63063" marT="31533" marB="3153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>
                          <a:latin typeface="Avenir Book" panose="02000503020000020003" pitchFamily="2" charset="0"/>
                        </a:rPr>
                        <a:t>90%</a:t>
                      </a:r>
                    </a:p>
                  </a:txBody>
                  <a:tcPr marL="64008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>
                          <a:latin typeface="Avenir Book" panose="02000503020000020003" pitchFamily="2" charset="0"/>
                        </a:rPr>
                        <a:t>5%</a:t>
                      </a:r>
                    </a:p>
                  </a:txBody>
                  <a:tcPr marL="63063" marR="63063" marT="31533" marB="31533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5%</a:t>
                      </a:r>
                    </a:p>
                  </a:txBody>
                  <a:tcPr marL="63063" marR="63063" marT="31533" marB="31533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91474"/>
                  </a:ext>
                </a:extLst>
              </a:tr>
            </a:tbl>
          </a:graphicData>
        </a:graphic>
      </p:graphicFrame>
      <p:sp>
        <p:nvSpPr>
          <p:cNvPr id="16" name="Frame 15">
            <a:extLst>
              <a:ext uri="{FF2B5EF4-FFF2-40B4-BE49-F238E27FC236}">
                <a16:creationId xmlns:a16="http://schemas.microsoft.com/office/drawing/2014/main" id="{C9475523-8EE3-32A2-3BA3-13C7C8C34783}"/>
              </a:ext>
            </a:extLst>
          </p:cNvPr>
          <p:cNvSpPr/>
          <p:nvPr/>
        </p:nvSpPr>
        <p:spPr>
          <a:xfrm>
            <a:off x="9528992" y="3246139"/>
            <a:ext cx="1920240" cy="4023360"/>
          </a:xfrm>
          <a:prstGeom prst="frame">
            <a:avLst>
              <a:gd name="adj1" fmla="val 279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25743A-70E6-5458-BAB5-AF2E6DE80B38}"/>
              </a:ext>
            </a:extLst>
          </p:cNvPr>
          <p:cNvCxnSpPr>
            <a:cxnSpLocks/>
          </p:cNvCxnSpPr>
          <p:nvPr/>
        </p:nvCxnSpPr>
        <p:spPr>
          <a:xfrm flipV="1">
            <a:off x="6469323" y="1218678"/>
            <a:ext cx="1955335" cy="207376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595F29-919E-17A0-1CD3-EEF4D1F4A080}"/>
              </a:ext>
            </a:extLst>
          </p:cNvPr>
          <p:cNvCxnSpPr>
            <a:cxnSpLocks/>
          </p:cNvCxnSpPr>
          <p:nvPr/>
        </p:nvCxnSpPr>
        <p:spPr>
          <a:xfrm flipV="1">
            <a:off x="7315200" y="3267387"/>
            <a:ext cx="1575670" cy="194013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6250BA-CC22-0672-E0BD-13D72DB76471}"/>
              </a:ext>
            </a:extLst>
          </p:cNvPr>
          <p:cNvCxnSpPr>
            <a:cxnSpLocks/>
          </p:cNvCxnSpPr>
          <p:nvPr/>
        </p:nvCxnSpPr>
        <p:spPr>
          <a:xfrm flipV="1">
            <a:off x="8383276" y="4925670"/>
            <a:ext cx="880090" cy="1239128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DA8C97F-6C31-3CC3-DD6C-CA503EB19301}"/>
              </a:ext>
            </a:extLst>
          </p:cNvPr>
          <p:cNvSpPr txBox="1"/>
          <p:nvPr/>
        </p:nvSpPr>
        <p:spPr>
          <a:xfrm>
            <a:off x="465312" y="704588"/>
            <a:ext cx="29359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Avenir Book" panose="02000503020000020003" pitchFamily="2" charset="0"/>
              </a:rPr>
              <a:t>I.</a:t>
            </a:r>
            <a:r>
              <a:rPr lang="en-US" dirty="0">
                <a:latin typeface="Avenir Book" panose="02000503020000020003" pitchFamily="2" charset="0"/>
              </a:rPr>
              <a:t> Participants were assigned to a stable </a:t>
            </a:r>
            <a:r>
              <a:rPr lang="en-US" i="1" dirty="0">
                <a:latin typeface="Avenir Book" panose="02000503020000020003" pitchFamily="2" charset="0"/>
              </a:rPr>
              <a:t>bot </a:t>
            </a:r>
            <a:r>
              <a:rPr lang="en-US" dirty="0">
                <a:latin typeface="Avenir Book" panose="02000503020000020003" pitchFamily="2" charset="0"/>
              </a:rPr>
              <a:t>opponent for 300 rounds.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D49A90-91A9-078B-4CDA-769C21F6B500}"/>
              </a:ext>
            </a:extLst>
          </p:cNvPr>
          <p:cNvSpPr txBox="1"/>
          <p:nvPr/>
        </p:nvSpPr>
        <p:spPr>
          <a:xfrm>
            <a:off x="465312" y="3446368"/>
            <a:ext cx="29718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Avenir Book" panose="02000503020000020003" pitchFamily="2" charset="0"/>
              </a:rPr>
              <a:t>II.</a:t>
            </a:r>
            <a:r>
              <a:rPr lang="en-US" dirty="0">
                <a:latin typeface="Avenir Book" panose="02000503020000020003" pitchFamily="2" charset="0"/>
              </a:rPr>
              <a:t> Bot opponents favored a particular </a:t>
            </a:r>
            <a:r>
              <a:rPr lang="en-US" i="1" dirty="0">
                <a:latin typeface="Avenir Book" panose="02000503020000020003" pitchFamily="2" charset="0"/>
              </a:rPr>
              <a:t>transition</a:t>
            </a:r>
            <a:r>
              <a:rPr lang="en-US" dirty="0">
                <a:latin typeface="Avenir Book" panose="02000503020000020003" pitchFamily="2" charset="0"/>
              </a:rPr>
              <a:t> each round (+, –, o) relative to their own previous move or their opponent’s.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28770C-7CCC-E88D-375F-2820314484CF}"/>
              </a:ext>
            </a:extLst>
          </p:cNvPr>
          <p:cNvSpPr txBox="1"/>
          <p:nvPr/>
        </p:nvSpPr>
        <p:spPr>
          <a:xfrm>
            <a:off x="3434494" y="699275"/>
            <a:ext cx="40811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Avenir Book" panose="02000503020000020003" pitchFamily="2" charset="0"/>
              </a:rPr>
              <a:t>III.</a:t>
            </a:r>
            <a:r>
              <a:rPr lang="en-US" dirty="0">
                <a:latin typeface="Avenir Book" panose="02000503020000020003" pitchFamily="2" charset="0"/>
              </a:rPr>
              <a:t> The seven bot opponents (below) chose transitions based on an increasing number of prior events: simple transition biases, transitions given the </a:t>
            </a:r>
            <a:r>
              <a:rPr lang="en-US" i="1" dirty="0">
                <a:latin typeface="Avenir Book" panose="02000503020000020003" pitchFamily="2" charset="0"/>
              </a:rPr>
              <a:t>previous outcome</a:t>
            </a:r>
            <a:r>
              <a:rPr lang="en-US" dirty="0">
                <a:latin typeface="Avenir Book" panose="02000503020000020003" pitchFamily="2" charset="0"/>
              </a:rPr>
              <a:t>, or transitions given the previous outcome </a:t>
            </a:r>
            <a:r>
              <a:rPr lang="en-US" i="1" dirty="0">
                <a:latin typeface="Avenir Book" panose="02000503020000020003" pitchFamily="2" charset="0"/>
              </a:rPr>
              <a:t>and previous transition</a:t>
            </a:r>
            <a:r>
              <a:rPr lang="en-US" dirty="0">
                <a:latin typeface="Avenir Book" panose="02000503020000020003" pitchFamily="2" charset="0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64F583-1871-D2CA-4DA9-43554E50775C}"/>
              </a:ext>
            </a:extLst>
          </p:cNvPr>
          <p:cNvSpPr txBox="1"/>
          <p:nvPr/>
        </p:nvSpPr>
        <p:spPr>
          <a:xfrm>
            <a:off x="3429000" y="6338634"/>
            <a:ext cx="49309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Avenir Book" panose="02000503020000020003" pitchFamily="2" charset="0"/>
              </a:rPr>
              <a:t>IV.</a:t>
            </a:r>
            <a:r>
              <a:rPr lang="en-US" dirty="0">
                <a:latin typeface="Avenir Book" panose="02000503020000020003" pitchFamily="2" charset="0"/>
              </a:rPr>
              <a:t> Bot opponents chose the favored transition with 90% probability and the other alternatives with 10% probability each round.</a:t>
            </a:r>
          </a:p>
        </p:txBody>
      </p: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D6D6D3E9-6543-BB3F-B1ED-CEE86B1FC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847884"/>
              </p:ext>
            </p:extLst>
          </p:nvPr>
        </p:nvGraphicFramePr>
        <p:xfrm>
          <a:off x="9554044" y="6837882"/>
          <a:ext cx="1874520" cy="396480"/>
        </p:xfrm>
        <a:graphic>
          <a:graphicData uri="http://schemas.openxmlformats.org/drawingml/2006/table">
            <a:tbl>
              <a:tblPr/>
              <a:tblGrid>
                <a:gridCol w="1874520">
                  <a:extLst>
                    <a:ext uri="{9D8B030D-6E8A-4147-A177-3AD203B41FA5}">
                      <a16:colId xmlns:a16="http://schemas.microsoft.com/office/drawing/2014/main" val="4291815830"/>
                    </a:ext>
                  </a:extLst>
                </a:gridCol>
              </a:tblGrid>
              <a:tr h="396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762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762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762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138797"/>
                  </a:ext>
                </a:extLst>
              </a:tr>
            </a:tbl>
          </a:graphicData>
        </a:graphic>
      </p:graphicFrame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900AC5F-5668-CCF3-6E7D-45239F711DD3}"/>
              </a:ext>
            </a:extLst>
          </p:cNvPr>
          <p:cNvCxnSpPr>
            <a:cxnSpLocks/>
          </p:cNvCxnSpPr>
          <p:nvPr/>
        </p:nvCxnSpPr>
        <p:spPr>
          <a:xfrm flipV="1">
            <a:off x="8220518" y="7048007"/>
            <a:ext cx="1192420" cy="1613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B4776D71-125D-F1C8-7683-C9631A345F76}"/>
              </a:ext>
            </a:extLst>
          </p:cNvPr>
          <p:cNvSpPr/>
          <p:nvPr/>
        </p:nvSpPr>
        <p:spPr>
          <a:xfrm>
            <a:off x="636768" y="1782411"/>
            <a:ext cx="730509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hord 97">
            <a:extLst>
              <a:ext uri="{FF2B5EF4-FFF2-40B4-BE49-F238E27FC236}">
                <a16:creationId xmlns:a16="http://schemas.microsoft.com/office/drawing/2014/main" id="{FA7ED89A-51B3-7E1F-D16C-4394BFC813E8}"/>
              </a:ext>
            </a:extLst>
          </p:cNvPr>
          <p:cNvSpPr>
            <a:spLocks noChangeAspect="1"/>
          </p:cNvSpPr>
          <p:nvPr/>
        </p:nvSpPr>
        <p:spPr>
          <a:xfrm rot="7587259">
            <a:off x="463272" y="2475181"/>
            <a:ext cx="1097280" cy="1097280"/>
          </a:xfrm>
          <a:prstGeom prst="chord">
            <a:avLst>
              <a:gd name="adj1" fmla="val 2700000"/>
              <a:gd name="adj2" fmla="val 145070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6BD8A5-4FCC-2BC1-CA16-DF176CEDE1F3}"/>
              </a:ext>
            </a:extLst>
          </p:cNvPr>
          <p:cNvGrpSpPr/>
          <p:nvPr/>
        </p:nvGrpSpPr>
        <p:grpSpPr>
          <a:xfrm>
            <a:off x="1961917" y="1835932"/>
            <a:ext cx="1213569" cy="1248725"/>
            <a:chOff x="1961917" y="1447626"/>
            <a:chExt cx="1213569" cy="1248725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3A5D5422-C314-7C4A-6B5C-B9CF8AFE069F}"/>
                </a:ext>
              </a:extLst>
            </p:cNvPr>
            <p:cNvSpPr/>
            <p:nvPr/>
          </p:nvSpPr>
          <p:spPr>
            <a:xfrm>
              <a:off x="2114640" y="1781951"/>
              <a:ext cx="914400" cy="914400"/>
            </a:xfrm>
            <a:prstGeom prst="roundRect">
              <a:avLst>
                <a:gd name="adj" fmla="val 128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Chord 99">
              <a:extLst>
                <a:ext uri="{FF2B5EF4-FFF2-40B4-BE49-F238E27FC236}">
                  <a16:creationId xmlns:a16="http://schemas.microsoft.com/office/drawing/2014/main" id="{6113AC4A-9722-E980-2D0E-C1BA5E9B6BFE}"/>
                </a:ext>
              </a:extLst>
            </p:cNvPr>
            <p:cNvSpPr>
              <a:spLocks noChangeAspect="1"/>
            </p:cNvSpPr>
            <p:nvPr/>
          </p:nvSpPr>
          <p:spPr>
            <a:xfrm rot="7587259">
              <a:off x="2388959" y="1580693"/>
              <a:ext cx="365760" cy="36576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Chord 100">
              <a:extLst>
                <a:ext uri="{FF2B5EF4-FFF2-40B4-BE49-F238E27FC236}">
                  <a16:creationId xmlns:a16="http://schemas.microsoft.com/office/drawing/2014/main" id="{278FF21C-6574-B6A4-518F-4F21E35A3E69}"/>
                </a:ext>
              </a:extLst>
            </p:cNvPr>
            <p:cNvSpPr>
              <a:spLocks noChangeAspect="1"/>
            </p:cNvSpPr>
            <p:nvPr/>
          </p:nvSpPr>
          <p:spPr>
            <a:xfrm rot="12976175">
              <a:off x="2901166" y="2010202"/>
              <a:ext cx="274320" cy="27432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Chord 101">
              <a:extLst>
                <a:ext uri="{FF2B5EF4-FFF2-40B4-BE49-F238E27FC236}">
                  <a16:creationId xmlns:a16="http://schemas.microsoft.com/office/drawing/2014/main" id="{BFF8ADA6-C4F3-A706-9EB7-50080FB71EED}"/>
                </a:ext>
              </a:extLst>
            </p:cNvPr>
            <p:cNvSpPr>
              <a:spLocks noChangeAspect="1"/>
            </p:cNvSpPr>
            <p:nvPr/>
          </p:nvSpPr>
          <p:spPr>
            <a:xfrm rot="2195148">
              <a:off x="1961917" y="2018411"/>
              <a:ext cx="274320" cy="27432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113DF1-808A-FC8D-2778-CB9E1B407D5C}"/>
                </a:ext>
              </a:extLst>
            </p:cNvPr>
            <p:cNvSpPr>
              <a:spLocks/>
            </p:cNvSpPr>
            <p:nvPr/>
          </p:nvSpPr>
          <p:spPr>
            <a:xfrm>
              <a:off x="2505388" y="1447626"/>
              <a:ext cx="137255" cy="182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2119F2F-8240-F8A9-A216-9EE9B212EB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61371" y="1964302"/>
              <a:ext cx="183006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7794A87-0D20-4B55-24A4-18848389C4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3047" y="1967519"/>
              <a:ext cx="183006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09B68E0-314A-F06B-37B3-C3AF729D44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1956" y="1996440"/>
              <a:ext cx="91503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5991A15-F872-8766-F84C-76A92CB72E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1340" y="1995592"/>
              <a:ext cx="91503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305D03DB-4870-82AF-382B-BEBD9EA37A35}"/>
                </a:ext>
              </a:extLst>
            </p:cNvPr>
            <p:cNvSpPr/>
            <p:nvPr/>
          </p:nvSpPr>
          <p:spPr>
            <a:xfrm>
              <a:off x="2448875" y="2324279"/>
              <a:ext cx="274320" cy="914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B5548B-9BD2-936A-F1A9-EDF914B7A25B}"/>
              </a:ext>
            </a:extLst>
          </p:cNvPr>
          <p:cNvSpPr txBox="1"/>
          <p:nvPr/>
        </p:nvSpPr>
        <p:spPr>
          <a:xfrm>
            <a:off x="113732" y="-72891"/>
            <a:ext cx="3937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venir Book" panose="02000503020000020003" pitchFamily="2" charset="0"/>
              </a:rPr>
              <a:t>Experiment 1 Overview</a:t>
            </a:r>
          </a:p>
        </p:txBody>
      </p:sp>
    </p:spTree>
    <p:extLst>
      <p:ext uri="{BB962C8B-B14F-4D97-AF65-F5344CB8AC3E}">
        <p14:creationId xmlns:p14="http://schemas.microsoft.com/office/powerpoint/2010/main" val="172742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1244</TotalTime>
  <Words>203</Words>
  <Application>Microsoft Macintosh PowerPoint</Application>
  <PresentationFormat>Custom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21</cp:revision>
  <dcterms:created xsi:type="dcterms:W3CDTF">2022-07-21T20:57:41Z</dcterms:created>
  <dcterms:modified xsi:type="dcterms:W3CDTF">2022-10-31T06:23:04Z</dcterms:modified>
</cp:coreProperties>
</file>