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784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84" userDrawn="1">
          <p15:clr>
            <a:srgbClr val="A4A3A4"/>
          </p15:clr>
        </p15:guide>
        <p15:guide id="6" pos="4536" userDrawn="1">
          <p15:clr>
            <a:srgbClr val="A4A3A4"/>
          </p15:clr>
        </p15:guide>
        <p15:guide id="7" orient="horz" pos="576" userDrawn="1">
          <p15:clr>
            <a:srgbClr val="A4A3A4"/>
          </p15:clr>
        </p15:guide>
        <p15:guide id="8" pos="144" userDrawn="1">
          <p15:clr>
            <a:srgbClr val="A4A3A4"/>
          </p15:clr>
        </p15:guide>
        <p15:guide id="9" orient="horz" pos="2016" userDrawn="1">
          <p15:clr>
            <a:srgbClr val="A4A3A4"/>
          </p15:clr>
        </p15:guide>
        <p15:guide id="10" pos="9072" userDrawn="1">
          <p15:clr>
            <a:srgbClr val="A4A3A4"/>
          </p15:clr>
        </p15:guide>
        <p15:guide id="11" orient="horz" pos="4032" userDrawn="1">
          <p15:clr>
            <a:srgbClr val="A4A3A4"/>
          </p15:clr>
        </p15:guide>
        <p15:guide id="12" orient="horz" pos="1320" userDrawn="1">
          <p15:clr>
            <a:srgbClr val="A4A3A4"/>
          </p15:clr>
        </p15:guide>
        <p15:guide id="13" orient="horz" pos="1920" userDrawn="1">
          <p15:clr>
            <a:srgbClr val="A4A3A4"/>
          </p15:clr>
        </p15:guide>
        <p15:guide id="14" orient="horz" pos="3336" userDrawn="1">
          <p15:clr>
            <a:srgbClr val="A4A3A4"/>
          </p15:clr>
        </p15:guide>
        <p15:guide id="15" orient="horz" pos="3912" userDrawn="1">
          <p15:clr>
            <a:srgbClr val="A4A3A4"/>
          </p15:clr>
        </p15:guide>
        <p15:guide id="16" pos="4608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pos="6000" userDrawn="1">
          <p15:clr>
            <a:srgbClr val="A4A3A4"/>
          </p15:clr>
        </p15:guide>
        <p15:guide id="19" pos="7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 showGuides="1">
      <p:cViewPr varScale="1">
        <p:scale>
          <a:sx n="67" d="100"/>
          <a:sy n="67" d="100"/>
        </p:scale>
        <p:origin x="1672" y="200"/>
      </p:cViewPr>
      <p:guideLst>
        <p:guide orient="horz" pos="3456"/>
        <p:guide pos="2784"/>
        <p:guide pos="2880"/>
        <p:guide pos="3840"/>
        <p:guide pos="1584"/>
        <p:guide pos="4536"/>
        <p:guide orient="horz" pos="576"/>
        <p:guide pos="144"/>
        <p:guide orient="horz" pos="2016"/>
        <p:guide pos="9072"/>
        <p:guide orient="horz" pos="4032"/>
        <p:guide orient="horz" pos="1320"/>
        <p:guide orient="horz" pos="1920"/>
        <p:guide orient="horz" pos="3336"/>
        <p:guide orient="horz" pos="3912"/>
        <p:guide pos="4608"/>
        <p:guide pos="5904"/>
        <p:guide pos="6000"/>
        <p:guide pos="7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1AEC-E86D-E949-BABF-DB724833C61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63F7-5E97-1F42-8CB0-F97631ED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372399-D202-4445-8DE4-1AF3165D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65909"/>
              </p:ext>
            </p:extLst>
          </p:nvPr>
        </p:nvGraphicFramePr>
        <p:xfrm>
          <a:off x="2538517" y="986950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6F0371-1478-6D41-840F-99A129622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71146"/>
              </p:ext>
            </p:extLst>
          </p:nvPr>
        </p:nvGraphicFramePr>
        <p:xfrm>
          <a:off x="7382233" y="3253748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8A03D8-3D11-1142-B7E8-498444F3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36917"/>
              </p:ext>
            </p:extLst>
          </p:nvPr>
        </p:nvGraphicFramePr>
        <p:xfrm>
          <a:off x="2538517" y="3265323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1" name="Frame 10">
            <a:extLst>
              <a:ext uri="{FF2B5EF4-FFF2-40B4-BE49-F238E27FC236}">
                <a16:creationId xmlns:a16="http://schemas.microsoft.com/office/drawing/2014/main" id="{57BFE390-F178-8849-9E69-2C8F162E44FD}"/>
              </a:ext>
            </a:extLst>
          </p:cNvPr>
          <p:cNvSpPr/>
          <p:nvPr/>
        </p:nvSpPr>
        <p:spPr>
          <a:xfrm>
            <a:off x="2489231" y="3228958"/>
            <a:ext cx="1920240" cy="1920240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83F57-3AF7-B145-898F-2AF884CCF6F7}"/>
              </a:ext>
            </a:extLst>
          </p:cNvPr>
          <p:cNvSpPr txBox="1"/>
          <p:nvPr/>
        </p:nvSpPr>
        <p:spPr>
          <a:xfrm>
            <a:off x="238329" y="94595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1st-level move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Ex. Choice base rate (R/P/S)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51041-09AF-1245-BF95-7138B48D7A17}"/>
              </a:ext>
            </a:extLst>
          </p:cNvPr>
          <p:cNvSpPr txBox="1"/>
          <p:nvPr/>
        </p:nvSpPr>
        <p:spPr>
          <a:xfrm>
            <a:off x="4705835" y="926901"/>
            <a:ext cx="25108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1st-level transition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Ex. Transition base rate (+//0)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0EFF9-6E54-3C47-BBB6-F024F72C0443}"/>
              </a:ext>
            </a:extLst>
          </p:cNvPr>
          <p:cNvSpPr txBox="1"/>
          <p:nvPr/>
        </p:nvSpPr>
        <p:spPr>
          <a:xfrm>
            <a:off x="256752" y="3228958"/>
            <a:ext cx="2286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2nd-level move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Ex. Choice given player’s prior choice,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Choice given opponent’s prior choice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CB12D-BE3C-E444-A5E9-B6A68836F05A}"/>
              </a:ext>
            </a:extLst>
          </p:cNvPr>
          <p:cNvSpPr txBox="1"/>
          <p:nvPr/>
        </p:nvSpPr>
        <p:spPr>
          <a:xfrm>
            <a:off x="4614576" y="3227223"/>
            <a:ext cx="26060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2nd-level transition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Ex. Transition given prior outcome (W/L/T)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B4723A3-FE3C-BD4F-BFA4-2012C494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24820"/>
              </p:ext>
            </p:extLst>
          </p:nvPr>
        </p:nvGraphicFramePr>
        <p:xfrm>
          <a:off x="7381407" y="6470955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20" name="Frame 19">
            <a:extLst>
              <a:ext uri="{FF2B5EF4-FFF2-40B4-BE49-F238E27FC236}">
                <a16:creationId xmlns:a16="http://schemas.microsoft.com/office/drawing/2014/main" id="{21AC5707-6345-2649-BA1B-7656463A46A0}"/>
              </a:ext>
            </a:extLst>
          </p:cNvPr>
          <p:cNvSpPr>
            <a:spLocks/>
          </p:cNvSpPr>
          <p:nvPr/>
        </p:nvSpPr>
        <p:spPr>
          <a:xfrm>
            <a:off x="2480642" y="930341"/>
            <a:ext cx="1920240" cy="1031494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E4657E6-21BC-8B41-91E3-80EAFCB33841}"/>
              </a:ext>
            </a:extLst>
          </p:cNvPr>
          <p:cNvSpPr/>
          <p:nvPr/>
        </p:nvSpPr>
        <p:spPr>
          <a:xfrm>
            <a:off x="7336513" y="3209974"/>
            <a:ext cx="1920240" cy="1920240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05188F8-83FE-4B47-A37C-12317FCE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72889"/>
              </p:ext>
            </p:extLst>
          </p:nvPr>
        </p:nvGraphicFramePr>
        <p:xfrm>
          <a:off x="2534951" y="6470955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23" name="Frame 22">
            <a:extLst>
              <a:ext uri="{FF2B5EF4-FFF2-40B4-BE49-F238E27FC236}">
                <a16:creationId xmlns:a16="http://schemas.microsoft.com/office/drawing/2014/main" id="{0D350D2F-F050-8B4B-9A21-B3DFCA15638F}"/>
              </a:ext>
            </a:extLst>
          </p:cNvPr>
          <p:cNvSpPr/>
          <p:nvPr/>
        </p:nvSpPr>
        <p:spPr>
          <a:xfrm>
            <a:off x="2485442" y="6424655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4D5B2-9C95-1843-9A1F-37C97A116831}"/>
              </a:ext>
            </a:extLst>
          </p:cNvPr>
          <p:cNvSpPr txBox="1"/>
          <p:nvPr/>
        </p:nvSpPr>
        <p:spPr>
          <a:xfrm>
            <a:off x="236811" y="6429460"/>
            <a:ext cx="228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3rd-level move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Ex. Choice given player’s prior two choices,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Choice given player’s prior choice &amp; opponent’s prior choice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CC08FB-F866-904F-B68E-6D4B5D53823D}"/>
              </a:ext>
            </a:extLst>
          </p:cNvPr>
          <p:cNvSpPr txBox="1"/>
          <p:nvPr/>
        </p:nvSpPr>
        <p:spPr>
          <a:xfrm>
            <a:off x="4657776" y="6404822"/>
            <a:ext cx="25603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3rd-level transition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Ex. Transition given prior transition &amp; prior outcome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78C0FFF-807F-5741-BD1D-773E407DDE37}"/>
              </a:ext>
            </a:extLst>
          </p:cNvPr>
          <p:cNvSpPr/>
          <p:nvPr/>
        </p:nvSpPr>
        <p:spPr>
          <a:xfrm>
            <a:off x="7342117" y="6424655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81AFA6-BE7F-3745-A987-F0C4C68C0072}"/>
              </a:ext>
            </a:extLst>
          </p:cNvPr>
          <p:cNvCxnSpPr/>
          <p:nvPr/>
        </p:nvCxnSpPr>
        <p:spPr>
          <a:xfrm>
            <a:off x="3449350" y="2146852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05C37D-5D48-9D49-8131-182658799AAA}"/>
              </a:ext>
            </a:extLst>
          </p:cNvPr>
          <p:cNvCxnSpPr/>
          <p:nvPr/>
        </p:nvCxnSpPr>
        <p:spPr>
          <a:xfrm>
            <a:off x="3476326" y="5300869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4AEA6F-7FB8-E146-9E4A-1BF89E0C2D52}"/>
              </a:ext>
            </a:extLst>
          </p:cNvPr>
          <p:cNvCxnSpPr>
            <a:cxnSpLocks/>
          </p:cNvCxnSpPr>
          <p:nvPr/>
        </p:nvCxnSpPr>
        <p:spPr>
          <a:xfrm flipH="1">
            <a:off x="3663457" y="2130961"/>
            <a:ext cx="4572000" cy="85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24A0AD-4FEB-144D-8950-754CB0C2B333}"/>
              </a:ext>
            </a:extLst>
          </p:cNvPr>
          <p:cNvCxnSpPr>
            <a:cxnSpLocks/>
          </p:cNvCxnSpPr>
          <p:nvPr/>
        </p:nvCxnSpPr>
        <p:spPr>
          <a:xfrm flipH="1">
            <a:off x="3665411" y="5307163"/>
            <a:ext cx="4572000" cy="85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63A44-6A4B-BD46-B5A6-10802D5ED2EC}"/>
              </a:ext>
            </a:extLst>
          </p:cNvPr>
          <p:cNvCxnSpPr/>
          <p:nvPr/>
        </p:nvCxnSpPr>
        <p:spPr>
          <a:xfrm>
            <a:off x="8235457" y="2126974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827359-88C6-1A44-B36C-B36BE81E2C1C}"/>
              </a:ext>
            </a:extLst>
          </p:cNvPr>
          <p:cNvCxnSpPr/>
          <p:nvPr/>
        </p:nvCxnSpPr>
        <p:spPr>
          <a:xfrm>
            <a:off x="8240486" y="5300869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FC2C07A-D027-AA48-9537-6DD07AF94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2483"/>
              </p:ext>
            </p:extLst>
          </p:nvPr>
        </p:nvGraphicFramePr>
        <p:xfrm>
          <a:off x="12504229" y="6455014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37" name="Frame 36">
            <a:extLst>
              <a:ext uri="{FF2B5EF4-FFF2-40B4-BE49-F238E27FC236}">
                <a16:creationId xmlns:a16="http://schemas.microsoft.com/office/drawing/2014/main" id="{2B4ADE39-3269-1542-AD91-80432FDF8717}"/>
              </a:ext>
            </a:extLst>
          </p:cNvPr>
          <p:cNvSpPr/>
          <p:nvPr/>
        </p:nvSpPr>
        <p:spPr>
          <a:xfrm>
            <a:off x="12464939" y="6408714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A8DF63-8D01-3346-BF2E-12B0289D359D}"/>
              </a:ext>
            </a:extLst>
          </p:cNvPr>
          <p:cNvSpPr txBox="1"/>
          <p:nvPr/>
        </p:nvSpPr>
        <p:spPr>
          <a:xfrm>
            <a:off x="9613265" y="3227223"/>
            <a:ext cx="2743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2nd-level opponent transition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Not considered in our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4CF295-8C28-0341-AE3A-B8D9E036E459}"/>
              </a:ext>
            </a:extLst>
          </p:cNvPr>
          <p:cNvSpPr txBox="1"/>
          <p:nvPr/>
        </p:nvSpPr>
        <p:spPr>
          <a:xfrm>
            <a:off x="9613265" y="6470955"/>
            <a:ext cx="2743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3rd-level opponent transition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Not considered in our 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8A2A08-F9A7-CC4C-B0CE-D4A48983D441}"/>
              </a:ext>
            </a:extLst>
          </p:cNvPr>
          <p:cNvSpPr txBox="1"/>
          <p:nvPr/>
        </p:nvSpPr>
        <p:spPr>
          <a:xfrm>
            <a:off x="9691805" y="907914"/>
            <a:ext cx="2647727" cy="119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1st-level opponent transition strategies</a:t>
            </a:r>
          </a:p>
          <a:p>
            <a:r>
              <a:rPr lang="en-US" sz="1400" i="1" dirty="0">
                <a:latin typeface="Avenir Book" panose="02000503020000020003" pitchFamily="2" charset="0"/>
              </a:rPr>
              <a:t>Ex. Opponent transition base rate (+/–/0)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A46F36-99C1-444B-86AF-ED0DD29012B8}"/>
              </a:ext>
            </a:extLst>
          </p:cNvPr>
          <p:cNvCxnSpPr/>
          <p:nvPr/>
        </p:nvCxnSpPr>
        <p:spPr>
          <a:xfrm>
            <a:off x="13444362" y="2121519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E0EB0-96E5-A648-BA15-B4389A5B9767}"/>
              </a:ext>
            </a:extLst>
          </p:cNvPr>
          <p:cNvCxnSpPr/>
          <p:nvPr/>
        </p:nvCxnSpPr>
        <p:spPr>
          <a:xfrm>
            <a:off x="13449391" y="5295414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1AFA35-75ED-5349-929A-070A1D0DF44A}"/>
              </a:ext>
            </a:extLst>
          </p:cNvPr>
          <p:cNvCxnSpPr>
            <a:cxnSpLocks/>
          </p:cNvCxnSpPr>
          <p:nvPr/>
        </p:nvCxnSpPr>
        <p:spPr>
          <a:xfrm flipH="1">
            <a:off x="4363750" y="2146024"/>
            <a:ext cx="9067770" cy="871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CF671A-BC37-1643-B915-3AD2F2E2BF73}"/>
              </a:ext>
            </a:extLst>
          </p:cNvPr>
          <p:cNvCxnSpPr>
            <a:cxnSpLocks/>
          </p:cNvCxnSpPr>
          <p:nvPr/>
        </p:nvCxnSpPr>
        <p:spPr>
          <a:xfrm flipH="1">
            <a:off x="4363750" y="5327006"/>
            <a:ext cx="9067770" cy="871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48CE16-1B7E-E343-86D4-AAB4BD51CFBA}"/>
              </a:ext>
            </a:extLst>
          </p:cNvPr>
          <p:cNvCxnSpPr>
            <a:cxnSpLocks/>
          </p:cNvCxnSpPr>
          <p:nvPr/>
        </p:nvCxnSpPr>
        <p:spPr>
          <a:xfrm flipH="1">
            <a:off x="8859739" y="2151102"/>
            <a:ext cx="4572000" cy="85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E063E8-571C-274A-9F05-DC784C3C8FCC}"/>
              </a:ext>
            </a:extLst>
          </p:cNvPr>
          <p:cNvCxnSpPr>
            <a:cxnSpLocks/>
          </p:cNvCxnSpPr>
          <p:nvPr/>
        </p:nvCxnSpPr>
        <p:spPr>
          <a:xfrm flipH="1">
            <a:off x="8853312" y="5331330"/>
            <a:ext cx="4572000" cy="85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523D23-2E89-3948-ACC2-C7ACF24A3B38}"/>
              </a:ext>
            </a:extLst>
          </p:cNvPr>
          <p:cNvCxnSpPr>
            <a:cxnSpLocks/>
          </p:cNvCxnSpPr>
          <p:nvPr/>
        </p:nvCxnSpPr>
        <p:spPr>
          <a:xfrm>
            <a:off x="8235457" y="2130960"/>
            <a:ext cx="4572000" cy="850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1C9796-481F-E043-AEBB-89DF4F7BF7D7}"/>
              </a:ext>
            </a:extLst>
          </p:cNvPr>
          <p:cNvCxnSpPr>
            <a:cxnSpLocks/>
          </p:cNvCxnSpPr>
          <p:nvPr/>
        </p:nvCxnSpPr>
        <p:spPr>
          <a:xfrm>
            <a:off x="8235356" y="5314691"/>
            <a:ext cx="4572000" cy="850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27D8C52-2A71-8D46-8620-6DA77786F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32297"/>
              </p:ext>
            </p:extLst>
          </p:nvPr>
        </p:nvGraphicFramePr>
        <p:xfrm>
          <a:off x="7373075" y="984619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45" name="Frame 44">
            <a:extLst>
              <a:ext uri="{FF2B5EF4-FFF2-40B4-BE49-F238E27FC236}">
                <a16:creationId xmlns:a16="http://schemas.microsoft.com/office/drawing/2014/main" id="{B256814A-B0DA-B546-929D-BEE1A45AA5D1}"/>
              </a:ext>
            </a:extLst>
          </p:cNvPr>
          <p:cNvSpPr>
            <a:spLocks/>
          </p:cNvSpPr>
          <p:nvPr/>
        </p:nvSpPr>
        <p:spPr>
          <a:xfrm>
            <a:off x="7315200" y="928010"/>
            <a:ext cx="1920240" cy="1031494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0E6F89F-4481-244E-97DD-8EF82FE3A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16169"/>
              </p:ext>
            </p:extLst>
          </p:nvPr>
        </p:nvGraphicFramePr>
        <p:xfrm>
          <a:off x="12516384" y="984619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47" name="Frame 46">
            <a:extLst>
              <a:ext uri="{FF2B5EF4-FFF2-40B4-BE49-F238E27FC236}">
                <a16:creationId xmlns:a16="http://schemas.microsoft.com/office/drawing/2014/main" id="{F92762B5-DB32-EA4C-B21D-AB005B6D37C6}"/>
              </a:ext>
            </a:extLst>
          </p:cNvPr>
          <p:cNvSpPr>
            <a:spLocks/>
          </p:cNvSpPr>
          <p:nvPr/>
        </p:nvSpPr>
        <p:spPr>
          <a:xfrm>
            <a:off x="12458509" y="928010"/>
            <a:ext cx="1920240" cy="1031494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CD7FC9C-7715-5140-A0B0-4A381E6F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89128"/>
              </p:ext>
            </p:extLst>
          </p:nvPr>
        </p:nvGraphicFramePr>
        <p:xfrm>
          <a:off x="12504229" y="3271090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49" name="Frame 48">
            <a:extLst>
              <a:ext uri="{FF2B5EF4-FFF2-40B4-BE49-F238E27FC236}">
                <a16:creationId xmlns:a16="http://schemas.microsoft.com/office/drawing/2014/main" id="{91BE26B3-4A12-9848-BB17-BEE39E783397}"/>
              </a:ext>
            </a:extLst>
          </p:cNvPr>
          <p:cNvSpPr/>
          <p:nvPr/>
        </p:nvSpPr>
        <p:spPr>
          <a:xfrm>
            <a:off x="12458509" y="3227316"/>
            <a:ext cx="1920240" cy="1920240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3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1790</TotalTime>
  <Words>212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30</cp:revision>
  <dcterms:created xsi:type="dcterms:W3CDTF">2020-08-10T19:20:19Z</dcterms:created>
  <dcterms:modified xsi:type="dcterms:W3CDTF">2021-08-23T00:59:03Z</dcterms:modified>
</cp:coreProperties>
</file>