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83" r:id="rId4"/>
    <p:sldId id="284" r:id="rId5"/>
    <p:sldId id="285" r:id="rId6"/>
    <p:sldId id="286" r:id="rId7"/>
    <p:sldId id="288" r:id="rId8"/>
    <p:sldId id="287" r:id="rId9"/>
    <p:sldId id="289" r:id="rId10"/>
    <p:sldId id="290" r:id="rId11"/>
    <p:sldId id="291" r:id="rId12"/>
    <p:sldId id="292" r:id="rId13"/>
    <p:sldId id="293" r:id="rId14"/>
    <p:sldId id="295" r:id="rId15"/>
    <p:sldId id="294" r:id="rId16"/>
    <p:sldId id="298" r:id="rId17"/>
    <p:sldId id="297"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0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pPr/>
              <a:t>05/03/2014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pPr/>
              <a:t>‹#›</a:t>
            </a:fld>
            <a:endParaRPr lang="id-ID"/>
          </a:p>
        </p:txBody>
      </p:sp>
    </p:spTree>
    <p:extLst>
      <p:ext uri="{BB962C8B-B14F-4D97-AF65-F5344CB8AC3E}">
        <p14:creationId xmlns:p14="http://schemas.microsoft.com/office/powerpoint/2010/main" xmlns=""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62940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4617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pPr/>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pPr/>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pPr/>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3/5/2014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xmlns=""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9792" y="3284984"/>
            <a:ext cx="6063894" cy="1752600"/>
          </a:xfrm>
        </p:spPr>
        <p:txBody>
          <a:bodyPr>
            <a:normAutofit fontScale="85000" lnSpcReduction="10000"/>
          </a:bodyPr>
          <a:lstStyle/>
          <a:p>
            <a:pPr lvl="0" algn="ctr" defTabSz="914400" fontAlgn="base">
              <a:spcAft>
                <a:spcPct val="0"/>
              </a:spcAft>
              <a:buClr>
                <a:srgbClr val="330066"/>
              </a:buClr>
              <a:buSzPct val="70000"/>
            </a:pPr>
            <a:r>
              <a:rPr lang="id-ID" sz="4000" b="1" kern="0" dirty="0" smtClean="0">
                <a:solidFill>
                  <a:srgbClr val="330066"/>
                </a:solidFill>
                <a:latin typeface="Arial"/>
                <a:cs typeface="+mn-cs"/>
              </a:rPr>
              <a:t>NEGARA DAN KONSTITUSI</a:t>
            </a:r>
          </a:p>
          <a:p>
            <a:pPr lvl="0" algn="ctr" defTabSz="914400" fontAlgn="base">
              <a:spcAft>
                <a:spcPct val="0"/>
              </a:spcAft>
              <a:buClr>
                <a:srgbClr val="330066"/>
              </a:buClr>
              <a:buSzPct val="70000"/>
            </a:pPr>
            <a:endParaRPr lang="id-ID" sz="40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ke-5</a:t>
            </a:r>
            <a:endParaRPr lang="en-US" sz="2400" b="1" kern="0" dirty="0">
              <a:solidFill>
                <a:srgbClr val="000000"/>
              </a:solidFill>
              <a:latin typeface="Arial"/>
              <a:cs typeface="+mn-cs"/>
            </a:endParaRPr>
          </a:p>
          <a:p>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xmlns=""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id-ID" sz="3200" b="1" dirty="0" smtClean="0"/>
              <a:t>Konstitusi dapat diartikan sbb:</a:t>
            </a:r>
          </a:p>
          <a:p>
            <a:pPr marL="514350" indent="-514350">
              <a:buNone/>
            </a:pPr>
            <a:r>
              <a:rPr lang="en-US" sz="3200" dirty="0" smtClean="0"/>
              <a:t>	</a:t>
            </a:r>
            <a:r>
              <a:rPr lang="id-ID" sz="3200" dirty="0" smtClean="0"/>
              <a:t>Konstitusi </a:t>
            </a:r>
            <a:r>
              <a:rPr lang="id-ID" sz="3200" dirty="0" smtClean="0"/>
              <a:t>(hukum dasar) dalam arti luas </a:t>
            </a:r>
            <a:r>
              <a:rPr lang="id-ID" sz="3200" dirty="0" smtClean="0">
                <a:sym typeface="Wingdings" pitchFamily="2" charset="2"/>
              </a:rPr>
              <a:t> </a:t>
            </a:r>
            <a:r>
              <a:rPr lang="id-ID" sz="3200" dirty="0" smtClean="0"/>
              <a:t>meliputi hukum dasar tertulis dan tidak tertulis</a:t>
            </a:r>
          </a:p>
          <a:p>
            <a:pPr marL="514350" indent="-514350">
              <a:buAutoNum type="arabicPeriod"/>
            </a:pPr>
            <a:r>
              <a:rPr lang="id-ID" sz="3200" dirty="0" smtClean="0"/>
              <a:t>Konstitusi (hukum dasar) dalam arti luas </a:t>
            </a:r>
            <a:r>
              <a:rPr lang="id-ID" sz="3200" dirty="0" smtClean="0">
                <a:sym typeface="Wingdings" pitchFamily="2" charset="2"/>
              </a:rPr>
              <a:t>hukum dasar tertulis yaitu undang-undang dasar, yaitu konstitusi (hukum dasar tertulis</a:t>
            </a:r>
            <a:r>
              <a:rPr lang="id-ID" sz="3200" dirty="0" smtClean="0">
                <a:sym typeface="Wingdings" pitchFamily="2" charset="2"/>
              </a:rPr>
              <a:t>)</a:t>
            </a:r>
            <a:endParaRPr lang="en-US" sz="3200" dirty="0" smtClean="0">
              <a:sym typeface="Wingdings" pitchFamily="2" charset="2"/>
            </a:endParaRPr>
          </a:p>
          <a:p>
            <a:pPr marL="514350" indent="-514350">
              <a:buNone/>
            </a:pPr>
            <a:r>
              <a:rPr lang="en-US" sz="3200" dirty="0" smtClean="0">
                <a:sym typeface="Wingdings" pitchFamily="2" charset="2"/>
              </a:rPr>
              <a:t>2   </a:t>
            </a:r>
            <a:r>
              <a:rPr lang="en-US" sz="3200" dirty="0" err="1" smtClean="0">
                <a:sym typeface="Wingdings" pitchFamily="2" charset="2"/>
              </a:rPr>
              <a:t>Hukum</a:t>
            </a:r>
            <a:r>
              <a:rPr lang="en-US" sz="3200" dirty="0" smtClean="0">
                <a:sym typeface="Wingdings" pitchFamily="2" charset="2"/>
              </a:rPr>
              <a:t> </a:t>
            </a:r>
            <a:r>
              <a:rPr lang="en-US" sz="3200" dirty="0" err="1" smtClean="0">
                <a:sym typeface="Wingdings" pitchFamily="2" charset="2"/>
              </a:rPr>
              <a:t>dasar</a:t>
            </a:r>
            <a:r>
              <a:rPr lang="en-US" sz="3200" dirty="0" smtClean="0">
                <a:sym typeface="Wingdings" pitchFamily="2" charset="2"/>
              </a:rPr>
              <a:t> </a:t>
            </a:r>
            <a:r>
              <a:rPr lang="en-US" sz="3200" dirty="0" err="1" smtClean="0">
                <a:sym typeface="Wingdings" pitchFamily="2" charset="2"/>
              </a:rPr>
              <a:t>yg</a:t>
            </a:r>
            <a:r>
              <a:rPr lang="en-US" sz="3200" dirty="0" smtClean="0">
                <a:sym typeface="Wingdings" pitchFamily="2" charset="2"/>
              </a:rPr>
              <a:t> </a:t>
            </a:r>
            <a:r>
              <a:rPr lang="en-US" sz="3200" dirty="0" err="1" smtClean="0">
                <a:sym typeface="Wingdings" pitchFamily="2" charset="2"/>
              </a:rPr>
              <a:t>tdk</a:t>
            </a:r>
            <a:r>
              <a:rPr lang="en-US" sz="3200" dirty="0" smtClean="0">
                <a:sym typeface="Wingdings" pitchFamily="2" charset="2"/>
              </a:rPr>
              <a:t> </a:t>
            </a:r>
            <a:r>
              <a:rPr lang="en-US" sz="3200" dirty="0" err="1" smtClean="0">
                <a:sym typeface="Wingdings" pitchFamily="2" charset="2"/>
              </a:rPr>
              <a:t>tertulis</a:t>
            </a:r>
            <a:r>
              <a:rPr lang="en-US" sz="3200" dirty="0" smtClean="0">
                <a:sym typeface="Wingdings" pitchFamily="2" charset="2"/>
              </a:rPr>
              <a:t>- aturan2 </a:t>
            </a:r>
            <a:r>
              <a:rPr lang="en-US" sz="3200" dirty="0" err="1" smtClean="0">
                <a:sym typeface="Wingdings" pitchFamily="2" charset="2"/>
              </a:rPr>
              <a:t>dasar</a:t>
            </a:r>
            <a:r>
              <a:rPr lang="en-US" sz="3200" dirty="0" smtClean="0">
                <a:sym typeface="Wingdings" pitchFamily="2" charset="2"/>
              </a:rPr>
              <a:t> </a:t>
            </a:r>
            <a:r>
              <a:rPr lang="en-US" sz="3200" dirty="0" err="1" smtClean="0">
                <a:sym typeface="Wingdings" pitchFamily="2" charset="2"/>
              </a:rPr>
              <a:t>yg</a:t>
            </a:r>
            <a:r>
              <a:rPr lang="en-US" sz="3200" dirty="0" smtClean="0">
                <a:sym typeface="Wingdings" pitchFamily="2" charset="2"/>
              </a:rPr>
              <a:t> </a:t>
            </a:r>
            <a:r>
              <a:rPr lang="en-US" sz="3200" dirty="0" err="1" smtClean="0">
                <a:sym typeface="Wingdings" pitchFamily="2" charset="2"/>
              </a:rPr>
              <a:t>timbul</a:t>
            </a:r>
            <a:r>
              <a:rPr lang="en-US" sz="3200" dirty="0" smtClean="0">
                <a:sym typeface="Wingdings" pitchFamily="2" charset="2"/>
              </a:rPr>
              <a:t> </a:t>
            </a:r>
            <a:r>
              <a:rPr lang="en-US" sz="3200" dirty="0" err="1" smtClean="0">
                <a:sym typeface="Wingdings" pitchFamily="2" charset="2"/>
              </a:rPr>
              <a:t>dan</a:t>
            </a:r>
            <a:r>
              <a:rPr lang="en-US" sz="3200" dirty="0" smtClean="0">
                <a:sym typeface="Wingdings" pitchFamily="2" charset="2"/>
              </a:rPr>
              <a:t> </a:t>
            </a:r>
            <a:r>
              <a:rPr lang="en-US" sz="3200" dirty="0" err="1" smtClean="0">
                <a:sym typeface="Wingdings" pitchFamily="2" charset="2"/>
              </a:rPr>
              <a:t>terpelihara</a:t>
            </a:r>
            <a:r>
              <a:rPr lang="en-US" sz="3200" dirty="0" smtClean="0">
                <a:sym typeface="Wingdings" pitchFamily="2" charset="2"/>
              </a:rPr>
              <a:t> </a:t>
            </a:r>
            <a:r>
              <a:rPr lang="en-US" sz="3200" dirty="0" err="1" smtClean="0">
                <a:sym typeface="Wingdings" pitchFamily="2" charset="2"/>
              </a:rPr>
              <a:t>dlm</a:t>
            </a:r>
            <a:r>
              <a:rPr lang="en-US" sz="3200" dirty="0" smtClean="0">
                <a:sym typeface="Wingdings" pitchFamily="2" charset="2"/>
              </a:rPr>
              <a:t> </a:t>
            </a:r>
            <a:r>
              <a:rPr lang="en-US" sz="3200" dirty="0" err="1" smtClean="0">
                <a:sym typeface="Wingdings" pitchFamily="2" charset="2"/>
              </a:rPr>
              <a:t>praktek</a:t>
            </a:r>
            <a:r>
              <a:rPr lang="en-US" sz="3200" dirty="0" smtClean="0">
                <a:sym typeface="Wingdings" pitchFamily="2" charset="2"/>
              </a:rPr>
              <a:t> </a:t>
            </a:r>
            <a:r>
              <a:rPr lang="en-US" sz="3200" dirty="0" err="1" smtClean="0">
                <a:sym typeface="Wingdings" pitchFamily="2" charset="2"/>
              </a:rPr>
              <a:t>penyelenggaraan</a:t>
            </a:r>
            <a:r>
              <a:rPr lang="en-US" sz="3200" dirty="0" smtClean="0">
                <a:sym typeface="Wingdings" pitchFamily="2" charset="2"/>
              </a:rPr>
              <a:t> </a:t>
            </a:r>
            <a:r>
              <a:rPr lang="en-US" sz="3200" dirty="0" err="1" smtClean="0">
                <a:sym typeface="Wingdings" pitchFamily="2" charset="2"/>
              </a:rPr>
              <a:t>negara</a:t>
            </a:r>
            <a:r>
              <a:rPr lang="en-US" sz="3200" dirty="0" smtClean="0">
                <a:sym typeface="Wingdings" pitchFamily="2" charset="2"/>
              </a:rPr>
              <a:t>- </a:t>
            </a:r>
            <a:r>
              <a:rPr lang="en-US" sz="3200" b="1" dirty="0" err="1" smtClean="0">
                <a:sym typeface="Wingdings" pitchFamily="2" charset="2"/>
              </a:rPr>
              <a:t>Konvensi</a:t>
            </a:r>
            <a:endParaRPr lang="id-ID" sz="3200" b="1" dirty="0"/>
          </a:p>
        </p:txBody>
      </p:sp>
    </p:spTree>
    <p:extLst>
      <p:ext uri="{BB962C8B-B14F-4D97-AF65-F5344CB8AC3E}">
        <p14:creationId xmlns:p14="http://schemas.microsoft.com/office/powerpoint/2010/main" xmlns="" val="4013253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33400"/>
            <a:ext cx="8229600" cy="6142565"/>
          </a:xfrm>
        </p:spPr>
        <p:txBody>
          <a:bodyPr/>
          <a:lstStyle/>
          <a:p>
            <a:pPr marL="0" indent="0">
              <a:buNone/>
            </a:pPr>
            <a:r>
              <a:rPr lang="id-ID" sz="3200" b="1" dirty="0" smtClean="0"/>
              <a:t>2. </a:t>
            </a:r>
            <a:r>
              <a:rPr lang="id-ID" sz="3200" b="1" u="sng" dirty="0" smtClean="0"/>
              <a:t>Kedudukan Konstitusi</a:t>
            </a:r>
          </a:p>
          <a:p>
            <a:pPr>
              <a:buFont typeface="Arial" pitchFamily="34" charset="0"/>
              <a:buChar char="•"/>
            </a:pPr>
            <a:r>
              <a:rPr lang="id-ID" dirty="0" smtClean="0"/>
              <a:t>Meskipun konsitusi negara berbeda-beda, Secara umum berisi hal mendasar seperti aturan atau norma</a:t>
            </a:r>
            <a:r>
              <a:rPr lang="id-ID" dirty="0" smtClean="0"/>
              <a:t>.</a:t>
            </a:r>
            <a:endParaRPr lang="id-ID" dirty="0" smtClean="0"/>
          </a:p>
          <a:p>
            <a:pPr>
              <a:buFont typeface="Wingdings" pitchFamily="2" charset="2"/>
              <a:buChar char="§"/>
            </a:pPr>
            <a:r>
              <a:rPr lang="id-ID" sz="3200" dirty="0" smtClean="0"/>
              <a:t>Secara umum konstitusi negara memiliki kedudukan formal yang sama :</a:t>
            </a:r>
          </a:p>
          <a:p>
            <a:pPr marL="514350" indent="-514350">
              <a:buAutoNum type="arabicPeriod"/>
            </a:pPr>
            <a:r>
              <a:rPr lang="id-ID" sz="3200" dirty="0" smtClean="0"/>
              <a:t>Konstitusi sebagai hukum dasar</a:t>
            </a:r>
          </a:p>
          <a:p>
            <a:pPr marL="514350" indent="-514350">
              <a:buAutoNum type="arabicPeriod"/>
            </a:pPr>
            <a:r>
              <a:rPr lang="id-ID" sz="3200" dirty="0" smtClean="0">
                <a:sym typeface="Wingdings" pitchFamily="2" charset="2"/>
              </a:rPr>
              <a:t>Konstitusi sebagai hukum </a:t>
            </a:r>
            <a:r>
              <a:rPr lang="id-ID" sz="3200" dirty="0" smtClean="0">
                <a:sym typeface="Wingdings" pitchFamily="2" charset="2"/>
              </a:rPr>
              <a:t>ter</a:t>
            </a:r>
            <a:r>
              <a:rPr lang="en-US" sz="3200" dirty="0" err="1" smtClean="0">
                <a:sym typeface="Wingdings" pitchFamily="2" charset="2"/>
              </a:rPr>
              <a:t>tinggi</a:t>
            </a:r>
            <a:r>
              <a:rPr lang="id-ID" sz="3200" dirty="0" smtClean="0">
                <a:sym typeface="Wingdings" pitchFamily="2" charset="2"/>
              </a:rPr>
              <a:t> </a:t>
            </a:r>
            <a:endParaRPr lang="id-ID" sz="3200" dirty="0" smtClean="0"/>
          </a:p>
          <a:p>
            <a:pPr marL="342900" lvl="1" indent="0">
              <a:buNone/>
            </a:pPr>
            <a:endParaRPr lang="id-ID" sz="3200" dirty="0" smtClean="0"/>
          </a:p>
          <a:p>
            <a:pPr marL="0" indent="0">
              <a:buNone/>
            </a:pPr>
            <a:endParaRPr lang="id-ID" dirty="0" smtClean="0"/>
          </a:p>
          <a:p>
            <a:pPr marL="0" indent="0">
              <a:buNone/>
            </a:pPr>
            <a:endParaRPr lang="id-ID" b="1" u="sng" dirty="0" smtClean="0"/>
          </a:p>
          <a:p>
            <a:pPr marL="0" indent="0">
              <a:buNone/>
            </a:pPr>
            <a:endParaRPr lang="id-ID" dirty="0"/>
          </a:p>
        </p:txBody>
      </p:sp>
    </p:spTree>
    <p:extLst>
      <p:ext uri="{BB962C8B-B14F-4D97-AF65-F5344CB8AC3E}">
        <p14:creationId xmlns:p14="http://schemas.microsoft.com/office/powerpoint/2010/main" xmlns="" val="2980066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435280" cy="5976664"/>
          </a:xfrm>
        </p:spPr>
        <p:txBody>
          <a:bodyPr/>
          <a:lstStyle/>
          <a:p>
            <a:pPr marL="0" indent="0">
              <a:buNone/>
            </a:pPr>
            <a:r>
              <a:rPr lang="id-ID" b="1" u="sng" dirty="0" smtClean="0"/>
              <a:t>3. Isi, Tujuan, dan Fungsi Konstitusi Negara</a:t>
            </a:r>
          </a:p>
          <a:p>
            <a:pPr marL="0" indent="0">
              <a:buNone/>
            </a:pPr>
            <a:endParaRPr lang="id-ID" dirty="0" smtClean="0"/>
          </a:p>
          <a:p>
            <a:pPr>
              <a:buFont typeface="Wingdings" pitchFamily="2" charset="2"/>
              <a:buChar char="q"/>
            </a:pPr>
            <a:r>
              <a:rPr lang="id-ID" dirty="0" smtClean="0"/>
              <a:t>Prof.Hamid S. Attamini </a:t>
            </a:r>
            <a:r>
              <a:rPr lang="id-ID" dirty="0" smtClean="0">
                <a:sym typeface="Wingdings" pitchFamily="2" charset="2"/>
              </a:rPr>
              <a:t> </a:t>
            </a:r>
            <a:r>
              <a:rPr lang="id-ID" sz="1800" dirty="0" smtClean="0">
                <a:sym typeface="Wingdings" pitchFamily="2" charset="2"/>
              </a:rPr>
              <a:t>Konstitusi atau UUD merupakan pemberi pegangan dan pemberi batas, sekaligus merupakan petunjuk bagaimana suatu negara harus dijalankan.</a:t>
            </a:r>
          </a:p>
          <a:p>
            <a:pPr marL="0" indent="0">
              <a:buNone/>
            </a:pPr>
            <a:endParaRPr lang="id-ID" sz="1800" dirty="0" smtClean="0">
              <a:sym typeface="Wingdings" pitchFamily="2" charset="2"/>
            </a:endParaRPr>
          </a:p>
          <a:p>
            <a:pPr>
              <a:buFont typeface="Wingdings" pitchFamily="2" charset="2"/>
              <a:buChar char="q"/>
            </a:pPr>
            <a:r>
              <a:rPr lang="id-ID" dirty="0" smtClean="0">
                <a:sym typeface="Wingdings" pitchFamily="2" charset="2"/>
              </a:rPr>
              <a:t>Secara umum hal-hal yang diatur dalam Konstitusi Negara berisi tentang:</a:t>
            </a:r>
          </a:p>
          <a:p>
            <a:pPr marL="914400" lvl="1" indent="-457200">
              <a:buAutoNum type="arabicPeriod"/>
            </a:pPr>
            <a:r>
              <a:rPr lang="id-ID" dirty="0" smtClean="0">
                <a:sym typeface="Wingdings" pitchFamily="2" charset="2"/>
              </a:rPr>
              <a:t>Pembagian kekuasaan negara</a:t>
            </a:r>
          </a:p>
          <a:p>
            <a:pPr marL="914400" lvl="1" indent="-457200">
              <a:buAutoNum type="arabicPeriod"/>
            </a:pPr>
            <a:r>
              <a:rPr lang="id-ID" dirty="0" smtClean="0">
                <a:sym typeface="Wingdings" pitchFamily="2" charset="2"/>
              </a:rPr>
              <a:t>Hubungan antar lembaga negara</a:t>
            </a:r>
          </a:p>
          <a:p>
            <a:pPr marL="914400" lvl="1" indent="-457200">
              <a:buAutoNum type="arabicPeriod"/>
            </a:pPr>
            <a:r>
              <a:rPr lang="id-ID" dirty="0" smtClean="0">
                <a:sym typeface="Wingdings" pitchFamily="2" charset="2"/>
              </a:rPr>
              <a:t>Hubungan warga negara dengan negara</a:t>
            </a:r>
            <a:endParaRPr lang="id-ID" dirty="0"/>
          </a:p>
        </p:txBody>
      </p:sp>
    </p:spTree>
    <p:extLst>
      <p:ext uri="{BB962C8B-B14F-4D97-AF65-F5344CB8AC3E}">
        <p14:creationId xmlns:p14="http://schemas.microsoft.com/office/powerpoint/2010/main" xmlns="" val="1638190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sz="3200" b="1" dirty="0" smtClean="0"/>
              <a:t>Mirriam Budiardjo, Konstitusi atau UUD memuat ketentuan sbb</a:t>
            </a:r>
            <a:r>
              <a:rPr lang="id-ID" sz="3200" dirty="0" smtClean="0"/>
              <a:t>:</a:t>
            </a:r>
          </a:p>
          <a:p>
            <a:pPr marL="514350" indent="-514350">
              <a:buAutoNum type="arabicPeriod"/>
            </a:pPr>
            <a:r>
              <a:rPr lang="id-ID" sz="3200" dirty="0" smtClean="0"/>
              <a:t>Organisasi negara (ex: pembagian kekuasaan)</a:t>
            </a:r>
          </a:p>
          <a:p>
            <a:pPr marL="514350" indent="-514350">
              <a:buAutoNum type="arabicPeriod"/>
            </a:pPr>
            <a:r>
              <a:rPr lang="id-ID" sz="3200" dirty="0" smtClean="0"/>
              <a:t>Hak asasi manusia</a:t>
            </a:r>
          </a:p>
          <a:p>
            <a:pPr marL="514350" indent="-514350">
              <a:buAutoNum type="arabicPeriod"/>
            </a:pPr>
            <a:r>
              <a:rPr lang="id-ID" sz="3200" dirty="0" smtClean="0"/>
              <a:t>Larangan mengubah sifat-sifat tertentu dari UUD</a:t>
            </a:r>
          </a:p>
          <a:p>
            <a:pPr marL="0" indent="0">
              <a:buNone/>
            </a:pPr>
            <a:endParaRPr lang="id-ID" dirty="0"/>
          </a:p>
        </p:txBody>
      </p:sp>
    </p:spTree>
    <p:extLst>
      <p:ext uri="{BB962C8B-B14F-4D97-AF65-F5344CB8AC3E}">
        <p14:creationId xmlns:p14="http://schemas.microsoft.com/office/powerpoint/2010/main" xmlns="" val="4221413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7245"/>
          </a:xfrm>
        </p:spPr>
        <p:txBody>
          <a:bodyPr>
            <a:normAutofit lnSpcReduction="10000"/>
          </a:bodyPr>
          <a:lstStyle/>
          <a:p>
            <a:r>
              <a:rPr lang="id-ID" b="1" dirty="0" smtClean="0"/>
              <a:t>Isi konstitusi RI,diatur dalam UUD 1945:</a:t>
            </a:r>
          </a:p>
          <a:p>
            <a:pPr marL="0" indent="0">
              <a:buNone/>
            </a:pPr>
            <a:endParaRPr lang="id-ID" b="1" dirty="0" smtClean="0"/>
          </a:p>
          <a:p>
            <a:pPr marL="514350" indent="-514350">
              <a:buAutoNum type="arabicPeriod"/>
            </a:pPr>
            <a:r>
              <a:rPr lang="id-ID" dirty="0" smtClean="0"/>
              <a:t>Hal-hal yang sifatnya umum (ttg kekuasaan dan identitas negara)</a:t>
            </a:r>
          </a:p>
          <a:p>
            <a:pPr marL="514350" indent="-514350">
              <a:buAutoNum type="arabicPeriod"/>
            </a:pPr>
            <a:r>
              <a:rPr lang="id-ID" dirty="0" smtClean="0"/>
              <a:t>Hal yang menyangkut lembaga negara </a:t>
            </a:r>
          </a:p>
          <a:p>
            <a:pPr marL="514350" indent="-514350">
              <a:buAutoNum type="arabicPeriod"/>
            </a:pPr>
            <a:r>
              <a:rPr lang="id-ID" dirty="0" smtClean="0"/>
              <a:t>Hal yang menyangkut hubungan antara warga negara dengan negara</a:t>
            </a:r>
          </a:p>
          <a:p>
            <a:pPr marL="514350" indent="-514350">
              <a:buAutoNum type="arabicPeriod"/>
            </a:pPr>
            <a:r>
              <a:rPr lang="id-ID" dirty="0" smtClean="0"/>
              <a:t>Konsepsi atau cita-cita negara dalam berbagai bidang</a:t>
            </a:r>
          </a:p>
          <a:p>
            <a:pPr marL="514350" indent="-514350">
              <a:buAutoNum type="arabicPeriod"/>
            </a:pPr>
            <a:r>
              <a:rPr lang="id-ID" dirty="0" smtClean="0"/>
              <a:t>Hal mengenai perubahan UUD</a:t>
            </a:r>
          </a:p>
          <a:p>
            <a:pPr marL="514350" indent="-514350">
              <a:buAutoNum type="arabicPeriod"/>
            </a:pPr>
            <a:r>
              <a:rPr lang="id-ID" dirty="0" smtClean="0"/>
              <a:t>Ketentuan peralihan atau ketentuan transisi. </a:t>
            </a:r>
            <a:endParaRPr lang="id-ID" dirty="0"/>
          </a:p>
        </p:txBody>
      </p:sp>
    </p:spTree>
    <p:extLst>
      <p:ext uri="{BB962C8B-B14F-4D97-AF65-F5344CB8AC3E}">
        <p14:creationId xmlns:p14="http://schemas.microsoft.com/office/powerpoint/2010/main" xmlns="" val="268132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11261"/>
          </a:xfrm>
        </p:spPr>
        <p:txBody>
          <a:bodyPr>
            <a:normAutofit/>
          </a:bodyPr>
          <a:lstStyle/>
          <a:p>
            <a:r>
              <a:rPr lang="id-ID" b="1" dirty="0" smtClean="0"/>
              <a:t>Konstitusi memiliki 3 tujuan berdasarkan sifat membatasi kekuasaan pemerintahan :</a:t>
            </a:r>
          </a:p>
          <a:p>
            <a:pPr marL="514350" indent="-514350">
              <a:buAutoNum type="arabicPeriod"/>
            </a:pPr>
            <a:endParaRPr lang="id-ID" sz="2000" dirty="0" smtClean="0"/>
          </a:p>
          <a:p>
            <a:pPr marL="514350" indent="-514350">
              <a:buAutoNum type="arabicPeriod"/>
            </a:pPr>
            <a:r>
              <a:rPr lang="id-ID" sz="2000" dirty="0" smtClean="0"/>
              <a:t>Memberi pembatasan, pengawasan terhadap kekuasaan politik</a:t>
            </a:r>
          </a:p>
          <a:p>
            <a:pPr marL="514350" indent="-514350">
              <a:buAutoNum type="arabicPeriod"/>
            </a:pPr>
            <a:r>
              <a:rPr lang="id-ID" sz="2000" dirty="0" smtClean="0"/>
              <a:t>Melepaskan kontrol kekuasaan dari penguasa itu sendiri</a:t>
            </a:r>
          </a:p>
          <a:p>
            <a:pPr marL="514350" indent="-514350">
              <a:buAutoNum type="arabicPeriod"/>
            </a:pPr>
            <a:r>
              <a:rPr lang="id-ID" sz="2000" dirty="0" smtClean="0"/>
              <a:t>Memberi batasan ketetapan bagi para penguasa dalam menjalankan kekuasaannya</a:t>
            </a:r>
          </a:p>
          <a:p>
            <a:pPr marL="0" indent="0">
              <a:buNone/>
            </a:pPr>
            <a:endParaRPr lang="id-ID" dirty="0" smtClean="0"/>
          </a:p>
          <a:p>
            <a:pPr>
              <a:buFont typeface="Wingdings"/>
              <a:buChar char="à"/>
            </a:pPr>
            <a:r>
              <a:rPr lang="id-ID" dirty="0" smtClean="0">
                <a:sym typeface="Wingdings" pitchFamily="2" charset="2"/>
              </a:rPr>
              <a:t>Bertujuan menjamin pemenuhan hak-hak dasar warga negara</a:t>
            </a:r>
          </a:p>
          <a:p>
            <a:pPr marL="0" indent="0">
              <a:buNone/>
            </a:pPr>
            <a:endParaRPr lang="id-ID" dirty="0"/>
          </a:p>
        </p:txBody>
      </p:sp>
    </p:spTree>
    <p:extLst>
      <p:ext uri="{BB962C8B-B14F-4D97-AF65-F5344CB8AC3E}">
        <p14:creationId xmlns:p14="http://schemas.microsoft.com/office/powerpoint/2010/main" xmlns="" val="712887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0606"/>
            <a:ext cx="8507288" cy="5818754"/>
          </a:xfrm>
        </p:spPr>
        <p:txBody>
          <a:bodyPr>
            <a:normAutofit/>
          </a:bodyPr>
          <a:lstStyle/>
          <a:p>
            <a:r>
              <a:rPr lang="id-ID" b="1" dirty="0" smtClean="0"/>
              <a:t>Konstitusi negara memiliki fungsi sbb:</a:t>
            </a:r>
          </a:p>
          <a:p>
            <a:pPr marL="514350" indent="-514350">
              <a:buAutoNum type="arabicPeriod"/>
            </a:pPr>
            <a:r>
              <a:rPr lang="id-ID" dirty="0" smtClean="0"/>
              <a:t>Fungsi penentu atau pembatas kekuasaan negara</a:t>
            </a:r>
          </a:p>
          <a:p>
            <a:pPr marL="514350" indent="-514350">
              <a:buAutoNum type="arabicPeriod"/>
            </a:pPr>
            <a:r>
              <a:rPr lang="id-ID" dirty="0" smtClean="0"/>
              <a:t>Fungsi pengatur hubungan kekuasaan antar organ negara</a:t>
            </a:r>
          </a:p>
          <a:p>
            <a:pPr marL="514350" indent="-514350">
              <a:buAutoNum type="arabicPeriod"/>
            </a:pPr>
            <a:r>
              <a:rPr lang="id-ID" dirty="0" smtClean="0"/>
              <a:t>Pengatur hubungan kekuasaan antar organ negara dengan negara</a:t>
            </a:r>
          </a:p>
          <a:p>
            <a:pPr marL="514350" indent="-514350">
              <a:buAutoNum type="arabicPeriod"/>
            </a:pPr>
            <a:r>
              <a:rPr lang="id-ID" dirty="0" smtClean="0"/>
              <a:t>Pemberi atau sumber legitimasi terhadap kekuasaan negara atau kegiatan penyelenggaraan kekuasaan negara</a:t>
            </a:r>
          </a:p>
          <a:p>
            <a:pPr marL="0" indent="0">
              <a:buNone/>
            </a:pPr>
            <a:endParaRPr lang="id-ID" dirty="0"/>
          </a:p>
        </p:txBody>
      </p:sp>
    </p:spTree>
    <p:extLst>
      <p:ext uri="{BB962C8B-B14F-4D97-AF65-F5344CB8AC3E}">
        <p14:creationId xmlns:p14="http://schemas.microsoft.com/office/powerpoint/2010/main" xmlns="" val="3180635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smtClean="0"/>
              <a:t>5. Penyalur </a:t>
            </a:r>
            <a:r>
              <a:rPr lang="id-ID" dirty="0"/>
              <a:t>atau pengalih kewenangan dari </a:t>
            </a:r>
            <a:r>
              <a:rPr lang="id-ID" dirty="0" smtClean="0"/>
              <a:t>	sumber </a:t>
            </a:r>
            <a:r>
              <a:rPr lang="id-ID" dirty="0"/>
              <a:t>kekuasaan asli (rakyat) kepada </a:t>
            </a:r>
            <a:r>
              <a:rPr lang="id-ID" dirty="0" smtClean="0"/>
              <a:t>	organ </a:t>
            </a:r>
            <a:r>
              <a:rPr lang="id-ID" dirty="0"/>
              <a:t>negara</a:t>
            </a:r>
          </a:p>
          <a:p>
            <a:pPr marL="0" indent="0">
              <a:buNone/>
            </a:pPr>
            <a:r>
              <a:rPr lang="id-ID" dirty="0" smtClean="0"/>
              <a:t>6. Fungsi simbolik : sarana pemersatu </a:t>
            </a:r>
          </a:p>
          <a:p>
            <a:pPr marL="0" indent="0">
              <a:buNone/>
            </a:pPr>
            <a:r>
              <a:rPr lang="id-ID" dirty="0" smtClean="0"/>
              <a:t>7. Fungsi sebagai sarana pengendalian 	masyarakat baik dalam arti sempit (politik), 	maupun arti luas (sosial budaya)</a:t>
            </a:r>
          </a:p>
          <a:p>
            <a:pPr marL="0" indent="0">
              <a:buNone/>
            </a:pPr>
            <a:r>
              <a:rPr lang="id-ID" dirty="0" smtClean="0"/>
              <a:t>8. Sebagai sarana perekayasaan dan 	pembaharuan masyarakat </a:t>
            </a:r>
            <a:endParaRPr lang="id-ID" dirty="0"/>
          </a:p>
        </p:txBody>
      </p:sp>
    </p:spTree>
    <p:extLst>
      <p:ext uri="{BB962C8B-B14F-4D97-AF65-F5344CB8AC3E}">
        <p14:creationId xmlns:p14="http://schemas.microsoft.com/office/powerpoint/2010/main" xmlns="" val="749075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xmlns="" val="363730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900" b="1" kern="0" dirty="0" smtClean="0">
                <a:solidFill>
                  <a:srgbClr val="330066"/>
                </a:solidFill>
                <a:latin typeface="Arial"/>
                <a:cs typeface="+mj-cs"/>
              </a:rPr>
              <a:t>A. KONSTITUSIONALISME</a:t>
            </a:r>
            <a:endParaRPr lang="id-ID" dirty="0"/>
          </a:p>
        </p:txBody>
      </p:sp>
      <p:sp>
        <p:nvSpPr>
          <p:cNvPr id="3" name="Content Placeholder 2"/>
          <p:cNvSpPr>
            <a:spLocks noGrp="1"/>
          </p:cNvSpPr>
          <p:nvPr>
            <p:ph idx="1"/>
          </p:nvPr>
        </p:nvSpPr>
        <p:spPr>
          <a:xfrm>
            <a:off x="467544" y="1556792"/>
            <a:ext cx="8435280" cy="5003757"/>
          </a:xfrm>
        </p:spPr>
        <p:txBody>
          <a:bodyPr>
            <a:normAutofit fontScale="92500" lnSpcReduction="20000"/>
          </a:bodyPr>
          <a:lstStyle/>
          <a:p>
            <a:pPr marL="514350" indent="-514350">
              <a:buAutoNum type="arabicPeriod"/>
            </a:pPr>
            <a:r>
              <a:rPr lang="id-ID" b="1" u="sng" dirty="0" smtClean="0"/>
              <a:t>Gagasan tentang Konstitusionalisme</a:t>
            </a:r>
          </a:p>
          <a:p>
            <a:pPr marL="0" indent="0">
              <a:buNone/>
            </a:pPr>
            <a:endParaRPr lang="id-ID" b="1" u="sng" dirty="0" smtClean="0"/>
          </a:p>
          <a:p>
            <a:pPr marL="0" indent="0" algn="just">
              <a:buNone/>
            </a:pPr>
            <a:r>
              <a:rPr lang="id-ID" dirty="0" smtClean="0"/>
              <a:t>Bahwa pemerintahan merupakan suatu kumpulan aktivitas yang diselenggarakan atas nama rakyat, tetapi yang tunduk pada beberapa pembatasan yang dimaksud untuk memberi jaminan bahwa kekuasaan yang diperlukan untuk pemerintahan tidak disalahgunakan oleh mereka yang mendapat tugas untuk memerintah.</a:t>
            </a:r>
          </a:p>
          <a:p>
            <a:pPr marL="0" indent="0" algn="just">
              <a:buNone/>
            </a:pPr>
            <a:endParaRPr lang="id-ID" dirty="0" smtClean="0"/>
          </a:p>
          <a:p>
            <a:pPr>
              <a:buFont typeface="Wingdings" pitchFamily="2" charset="2"/>
              <a:buChar char="q"/>
            </a:pPr>
            <a:r>
              <a:rPr lang="id-ID" dirty="0" smtClean="0"/>
              <a:t>Pembatasan yang dimaksud termaktub dalam konstitusi</a:t>
            </a:r>
          </a:p>
          <a:p>
            <a:pPr marL="0" indent="0">
              <a:lnSpc>
                <a:spcPct val="90000"/>
              </a:lnSpc>
              <a:buNone/>
            </a:pPr>
            <a:r>
              <a:rPr lang="id-ID" sz="2500" b="1" i="1" dirty="0" smtClean="0"/>
              <a:t>	</a:t>
            </a:r>
          </a:p>
          <a:p>
            <a:pPr marL="0" indent="0">
              <a:lnSpc>
                <a:spcPct val="90000"/>
              </a:lnSpc>
              <a:buNone/>
            </a:pPr>
            <a:r>
              <a:rPr lang="id-ID" sz="2500" b="1" i="1" dirty="0"/>
              <a:t>	</a:t>
            </a:r>
            <a:endParaRPr lang="en-US" sz="2100" i="1" dirty="0"/>
          </a:p>
          <a:p>
            <a:pPr marL="0" indent="0">
              <a:buNone/>
            </a:pPr>
            <a:endParaRPr lang="id-ID" dirty="0"/>
          </a:p>
        </p:txBody>
      </p:sp>
    </p:spTree>
    <p:extLst>
      <p:ext uri="{BB962C8B-B14F-4D97-AF65-F5344CB8AC3E}">
        <p14:creationId xmlns:p14="http://schemas.microsoft.com/office/powerpoint/2010/main" xmlns="" val="114759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903150"/>
          </a:xfrm>
        </p:spPr>
        <p:txBody>
          <a:bodyPr>
            <a:normAutofit/>
          </a:bodyPr>
          <a:lstStyle/>
          <a:p>
            <a:r>
              <a:rPr lang="id-ID" dirty="0" smtClean="0"/>
              <a:t>Dalam gagasan Konstitusionalisme, isi daripada konsitusi negara ber</a:t>
            </a:r>
            <a:r>
              <a:rPr lang="en-US" dirty="0" smtClean="0"/>
              <a:t>c</a:t>
            </a:r>
            <a:r>
              <a:rPr lang="id-ID" dirty="0" smtClean="0"/>
              <a:t>irikan dua hal pokok, sbb:</a:t>
            </a:r>
          </a:p>
          <a:p>
            <a:pPr marL="514350" indent="-514350">
              <a:buAutoNum type="alphaLcPeriod"/>
            </a:pPr>
            <a:r>
              <a:rPr lang="id-ID" dirty="0" smtClean="0"/>
              <a:t>Konstitusi membatasi kekuasaan pemerintah /penguasa agar tidak bertindak sewenang-wenang.</a:t>
            </a:r>
          </a:p>
          <a:p>
            <a:pPr marL="514350" indent="-514350">
              <a:buAutoNum type="alphaLcPeriod"/>
            </a:pPr>
            <a:r>
              <a:rPr lang="id-ID" dirty="0" smtClean="0"/>
              <a:t>Konstitusi menjamin hak-hak dasar dan kebebasan warga negara</a:t>
            </a:r>
          </a:p>
          <a:p>
            <a:pPr marL="0" indent="0">
              <a:buNone/>
            </a:pPr>
            <a:endParaRPr lang="id-ID" dirty="0"/>
          </a:p>
          <a:p>
            <a:pPr marL="514350" indent="-514350">
              <a:buAutoNum type="alphaLcPeriod"/>
            </a:pPr>
            <a:endParaRPr lang="id-ID" dirty="0"/>
          </a:p>
        </p:txBody>
      </p:sp>
    </p:spTree>
    <p:extLst>
      <p:ext uri="{BB962C8B-B14F-4D97-AF65-F5344CB8AC3E}">
        <p14:creationId xmlns:p14="http://schemas.microsoft.com/office/powerpoint/2010/main" xmlns="" val="793683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831141"/>
          </a:xfrm>
        </p:spPr>
        <p:txBody>
          <a:bodyPr/>
          <a:lstStyle/>
          <a:p>
            <a:r>
              <a:rPr lang="id-ID" dirty="0"/>
              <a:t>Konstitusi atau UUD dianggap sebagai  perwujudan dari hukum tertinggi yang harus ditaati olah negara dan pejabat negara, sesuai dalil “</a:t>
            </a:r>
            <a:r>
              <a:rPr lang="id-ID" i="1" dirty="0"/>
              <a:t>Government by law, not by men</a:t>
            </a:r>
            <a:r>
              <a:rPr lang="id-ID" dirty="0"/>
              <a:t>” (pemerintahan berdasarkan hukum, bukan oleh manusia</a:t>
            </a:r>
            <a:r>
              <a:rPr lang="id-ID" dirty="0" smtClean="0"/>
              <a:t>)</a:t>
            </a:r>
          </a:p>
          <a:p>
            <a:endParaRPr lang="id-ID" dirty="0"/>
          </a:p>
        </p:txBody>
      </p:sp>
    </p:spTree>
    <p:extLst>
      <p:ext uri="{BB962C8B-B14F-4D97-AF65-F5344CB8AC3E}">
        <p14:creationId xmlns:p14="http://schemas.microsoft.com/office/powerpoint/2010/main" xmlns="" val="221620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507288" cy="4831141"/>
          </a:xfrm>
        </p:spPr>
        <p:txBody>
          <a:bodyPr>
            <a:normAutofit fontScale="92500" lnSpcReduction="20000"/>
          </a:bodyPr>
          <a:lstStyle/>
          <a:p>
            <a:r>
              <a:rPr lang="id-ID" sz="3200" dirty="0"/>
              <a:t>Abad ke 19 dan 20, rumusan yuridis gagasan negara konstitusionalisme (kekuasaan terbatas dan jaminan hak dasar warga negara</a:t>
            </a:r>
            <a:r>
              <a:rPr lang="id-ID" sz="3200" dirty="0" smtClean="0"/>
              <a:t>):</a:t>
            </a:r>
          </a:p>
          <a:p>
            <a:pPr lvl="1"/>
            <a:r>
              <a:rPr lang="id-ID" sz="3200" dirty="0" smtClean="0"/>
              <a:t>Daniel S.Lev  </a:t>
            </a:r>
            <a:r>
              <a:rPr lang="id-ID" sz="3200" dirty="0" smtClean="0">
                <a:sym typeface="Wingdings" pitchFamily="2" charset="2"/>
              </a:rPr>
              <a:t> konstitusionalisme sebagai paham negara terbatas</a:t>
            </a:r>
          </a:p>
          <a:p>
            <a:pPr lvl="1"/>
            <a:r>
              <a:rPr lang="id-ID" sz="3200" dirty="0" smtClean="0">
                <a:sym typeface="Wingdings" pitchFamily="2" charset="2"/>
              </a:rPr>
              <a:t>Para ahli hukum eropa barat kontinental  Rechtsstaat</a:t>
            </a:r>
          </a:p>
          <a:p>
            <a:pPr lvl="1"/>
            <a:r>
              <a:rPr lang="id-ID" sz="3200" dirty="0" smtClean="0">
                <a:sym typeface="Wingdings" pitchFamily="2" charset="2"/>
              </a:rPr>
              <a:t>Ahli anglo saxon  Rule of Law (negara hukum)</a:t>
            </a:r>
          </a:p>
          <a:p>
            <a:pPr lvl="1"/>
            <a:endParaRPr lang="id-ID" dirty="0" smtClean="0"/>
          </a:p>
          <a:p>
            <a:pPr marL="0" indent="0">
              <a:buNone/>
            </a:pPr>
            <a:r>
              <a:rPr lang="id-ID" dirty="0"/>
              <a:t>	</a:t>
            </a:r>
          </a:p>
          <a:p>
            <a:pPr lvl="1"/>
            <a:endParaRPr lang="id-ID" dirty="0"/>
          </a:p>
          <a:p>
            <a:endParaRPr lang="id-ID" dirty="0"/>
          </a:p>
        </p:txBody>
      </p:sp>
    </p:spTree>
    <p:extLst>
      <p:ext uri="{BB962C8B-B14F-4D97-AF65-F5344CB8AC3E}">
        <p14:creationId xmlns:p14="http://schemas.microsoft.com/office/powerpoint/2010/main" xmlns="" val="693514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lstStyle/>
          <a:p>
            <a:pPr marL="0" indent="0">
              <a:buNone/>
            </a:pPr>
            <a:r>
              <a:rPr lang="id-ID" b="1" u="sng" dirty="0" smtClean="0"/>
              <a:t>2. Negara Konstitusional</a:t>
            </a:r>
          </a:p>
          <a:p>
            <a:pPr marL="0" indent="0">
              <a:buNone/>
            </a:pPr>
            <a:endParaRPr lang="id-ID" dirty="0"/>
          </a:p>
          <a:p>
            <a:pPr marL="0" indent="0" algn="ctr">
              <a:buNone/>
            </a:pPr>
            <a:r>
              <a:rPr lang="id-ID" sz="3600" dirty="0" smtClean="0">
                <a:solidFill>
                  <a:srgbClr val="FF0000"/>
                </a:solidFill>
              </a:rPr>
              <a:t>Apakah negara yang berdasarkan diri pada suatu konsttitusi layak disebut sebagai negara konstitusional?</a:t>
            </a:r>
            <a:endParaRPr lang="id-ID" sz="3600" dirty="0">
              <a:solidFill>
                <a:srgbClr val="FF0000"/>
              </a:solidFill>
            </a:endParaRPr>
          </a:p>
        </p:txBody>
      </p:sp>
    </p:spTree>
    <p:extLst>
      <p:ext uri="{BB962C8B-B14F-4D97-AF65-F5344CB8AC3E}">
        <p14:creationId xmlns:p14="http://schemas.microsoft.com/office/powerpoint/2010/main" xmlns="" val="424305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smtClean="0"/>
              <a:t>Yang harus dimiliki negara Konstitusional:</a:t>
            </a:r>
          </a:p>
          <a:p>
            <a:pPr marL="514350" indent="-514350">
              <a:buAutoNum type="arabicPeriod"/>
            </a:pPr>
            <a:r>
              <a:rPr lang="id-ID" dirty="0" smtClean="0"/>
              <a:t>Memiliki konstitusi </a:t>
            </a:r>
          </a:p>
          <a:p>
            <a:pPr marL="514350" indent="-514350">
              <a:buAutoNum type="arabicPeriod"/>
            </a:pPr>
            <a:r>
              <a:rPr lang="id-ID" dirty="0" smtClean="0"/>
              <a:t>Menganut gagasan tentang konstitusionalisme (merupakan gagasan bahwa konstitusi suatu negara harus mampu memberi batasan kekuasaan pemerintahan serta memberi perlindungan pada hak-hak dasar warga negara </a:t>
            </a:r>
            <a:endParaRPr lang="id-ID" dirty="0"/>
          </a:p>
        </p:txBody>
      </p:sp>
    </p:spTree>
    <p:extLst>
      <p:ext uri="{BB962C8B-B14F-4D97-AF65-F5344CB8AC3E}">
        <p14:creationId xmlns:p14="http://schemas.microsoft.com/office/powerpoint/2010/main" xmlns="" val="3500776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3600" b="1" dirty="0" smtClean="0"/>
              <a:t>Pengertian negara Konstitutional</a:t>
            </a:r>
          </a:p>
          <a:p>
            <a:pPr marL="0" indent="0" algn="ctr">
              <a:buNone/>
            </a:pPr>
            <a:r>
              <a:rPr lang="id-ID" sz="3600" dirty="0" smtClean="0"/>
              <a:t>Menurut Adnan Nasution (1995), negara yang mengakui dan menjamin hak-hak warga negara serta membatasi dan mengatur kekuasaannya secara hukum.</a:t>
            </a:r>
            <a:endParaRPr lang="id-ID" sz="3600" dirty="0"/>
          </a:p>
        </p:txBody>
      </p:sp>
    </p:spTree>
    <p:extLst>
      <p:ext uri="{BB962C8B-B14F-4D97-AF65-F5344CB8AC3E}">
        <p14:creationId xmlns:p14="http://schemas.microsoft.com/office/powerpoint/2010/main" xmlns="" val="70280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B. KONSTITUSI NEGARA</a:t>
            </a:r>
            <a:endParaRPr lang="id-ID"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id-ID" sz="3200" b="1" u="sng" dirty="0" smtClean="0"/>
              <a:t>Pengertian Konstitusi</a:t>
            </a:r>
          </a:p>
          <a:p>
            <a:pPr marL="0" indent="0">
              <a:buNone/>
            </a:pPr>
            <a:r>
              <a:rPr lang="id-ID" dirty="0" smtClean="0"/>
              <a:t>Berasal dari istilah bahasa prancis “constituer”= membentuk</a:t>
            </a:r>
          </a:p>
          <a:p>
            <a:pPr marL="0" indent="0">
              <a:buNone/>
            </a:pPr>
            <a:r>
              <a:rPr lang="id-ID" dirty="0" smtClean="0"/>
              <a:t>Dalam kamus bahasa Indonesia artinya:</a:t>
            </a:r>
          </a:p>
          <a:p>
            <a:pPr marL="0" indent="0">
              <a:buNone/>
            </a:pPr>
            <a:r>
              <a:rPr lang="id-ID" dirty="0" smtClean="0"/>
              <a:t>a. Segala ketentuan dan aturan mengenai  	ketatanegaraan</a:t>
            </a:r>
          </a:p>
          <a:p>
            <a:pPr marL="0" indent="0">
              <a:buNone/>
            </a:pPr>
            <a:r>
              <a:rPr lang="id-ID" dirty="0" smtClean="0"/>
              <a:t>b. Undang-undang dasar suatu negara</a:t>
            </a:r>
          </a:p>
          <a:p>
            <a:pPr marL="0" indent="0">
              <a:buNone/>
            </a:pPr>
            <a:endParaRPr lang="id-ID" dirty="0"/>
          </a:p>
          <a:p>
            <a:pPr>
              <a:buFont typeface="Wingdings" pitchFamily="2" charset="2"/>
              <a:buChar char="Ø"/>
            </a:pPr>
            <a:r>
              <a:rPr lang="id-ID" dirty="0" smtClean="0"/>
              <a:t>Konstitusi dapat diartikan sebagai hukum dasar </a:t>
            </a:r>
            <a:r>
              <a:rPr lang="id-ID" dirty="0" smtClean="0">
                <a:sym typeface="Wingdings" pitchFamily="2" charset="2"/>
              </a:rPr>
              <a:t> para pendiri negra (founding fathers) menyebutkan, Undang-undang Dasar ialah hukum dasar tertulis.</a:t>
            </a:r>
            <a:endParaRPr lang="id-ID" dirty="0"/>
          </a:p>
        </p:txBody>
      </p:sp>
    </p:spTree>
    <p:extLst>
      <p:ext uri="{BB962C8B-B14F-4D97-AF65-F5344CB8AC3E}">
        <p14:creationId xmlns:p14="http://schemas.microsoft.com/office/powerpoint/2010/main" xmlns="" val="749258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1727</TotalTime>
  <Words>549</Words>
  <Application>Microsoft Office PowerPoint</Application>
  <PresentationFormat>On-screen Show (4:3)</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Tamplate Power Point</vt:lpstr>
      <vt:lpstr>Mata Kuliah: KEWARGANEGARAAN </vt:lpstr>
      <vt:lpstr>A. KONSTITUSIONALISME</vt:lpstr>
      <vt:lpstr>Slide 3</vt:lpstr>
      <vt:lpstr>Slide 4</vt:lpstr>
      <vt:lpstr>Slide 5</vt:lpstr>
      <vt:lpstr>Slide 6</vt:lpstr>
      <vt:lpstr>Slide 7</vt:lpstr>
      <vt:lpstr>Slide 8</vt:lpstr>
      <vt:lpstr>B. KONSTITUSI NEGARA</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BYON</cp:lastModifiedBy>
  <cp:revision>109</cp:revision>
  <dcterms:created xsi:type="dcterms:W3CDTF">2014-02-19T04:26:49Z</dcterms:created>
  <dcterms:modified xsi:type="dcterms:W3CDTF">2014-03-05T12:57:23Z</dcterms:modified>
</cp:coreProperties>
</file>