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99" r:id="rId3"/>
    <p:sldId id="302" r:id="rId4"/>
    <p:sldId id="303" r:id="rId5"/>
    <p:sldId id="305" r:id="rId6"/>
    <p:sldId id="306" r:id="rId7"/>
    <p:sldId id="307" r:id="rId8"/>
    <p:sldId id="308" r:id="rId9"/>
    <p:sldId id="310" r:id="rId10"/>
    <p:sldId id="309" r:id="rId11"/>
    <p:sldId id="311" r:id="rId12"/>
    <p:sldId id="301" r:id="rId13"/>
    <p:sldId id="314" r:id="rId14"/>
    <p:sldId id="315" r:id="rId15"/>
    <p:sldId id="316" r:id="rId16"/>
    <p:sldId id="317" r:id="rId17"/>
    <p:sldId id="318" r:id="rId18"/>
    <p:sldId id="320" r:id="rId19"/>
    <p:sldId id="321" r:id="rId20"/>
    <p:sldId id="322" r:id="rId21"/>
    <p:sldId id="324" r:id="rId22"/>
    <p:sldId id="323" r:id="rId23"/>
    <p:sldId id="326" r:id="rId24"/>
    <p:sldId id="325" r:id="rId25"/>
    <p:sldId id="327" r:id="rId26"/>
    <p:sldId id="328" r:id="rId27"/>
    <p:sldId id="330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1C254-2570-4D51-9CAF-B953EC5BE910}" type="datetimeFigureOut">
              <a:rPr lang="id-ID" smtClean="0"/>
              <a:pPr/>
              <a:t>01/12/2018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13829-D6F4-44DD-8C92-913189815A9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63586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 stikom bali.png"/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trans="10000" pencilSize="20"/>
                    </a14:imgEffect>
                    <a14:imgEffect>
                      <a14:sharpenSoften amount="10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36" r="16326" b="12846"/>
          <a:stretch/>
        </p:blipFill>
        <p:spPr>
          <a:xfrm>
            <a:off x="0" y="0"/>
            <a:ext cx="3576939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0"/>
            <a:ext cx="277791" cy="6858000"/>
            <a:chOff x="0" y="0"/>
            <a:chExt cx="277791" cy="6858000"/>
          </a:xfrm>
          <a:effectLst/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259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92597" y="0"/>
              <a:ext cx="92597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85194" y="0"/>
              <a:ext cx="92597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394306" y="4359376"/>
            <a:ext cx="6063894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3513"/>
            <a:ext cx="7772400" cy="1540837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logo stikom bali mini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4071" y="424514"/>
            <a:ext cx="1174129" cy="15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4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 stikom bali.png"/>
          <p:cNvPicPr>
            <a:picLocks noChangeAspect="1"/>
          </p:cNvPicPr>
          <p:nvPr userDrawn="1"/>
        </p:nvPicPr>
        <p:blipFill rotWithShape="1">
          <a:blip r:embed="rId2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 rot="5400000">
            <a:off x="2383481" y="97483"/>
            <a:ext cx="4377035" cy="91440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1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 stikom bali.png"/>
          <p:cNvPicPr>
            <a:picLocks noChangeAspect="1"/>
          </p:cNvPicPr>
          <p:nvPr userDrawn="1"/>
        </p:nvPicPr>
        <p:blipFill rotWithShape="1">
          <a:blip r:embed="rId2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 rot="5400000">
            <a:off x="2383481" y="97483"/>
            <a:ext cx="4377035" cy="9144002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0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57200" y="1600200"/>
            <a:ext cx="8229600" cy="47877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17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7158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1410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  <p:pic>
        <p:nvPicPr>
          <p:cNvPr id="12" name="Picture 11" descr="logo stikom bali min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799" y="406762"/>
            <a:ext cx="1325801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5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2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9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61117"/>
            <a:ext cx="3008313" cy="45650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2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rPr/>
              <a:pPr/>
              <a:t>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rPr/>
              <a:pPr/>
              <a:t>‹#›</a:t>
            </a:fld>
            <a:endParaRPr lang="en-US"/>
          </a:p>
        </p:txBody>
      </p:sp>
      <p:pic>
        <p:nvPicPr>
          <p:cNvPr id="8" name="Picture 7" descr="logo stikom bali min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00600"/>
            <a:ext cx="103758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0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 stikom bali.png"/>
          <p:cNvPicPr>
            <a:picLocks noChangeAspect="1"/>
          </p:cNvPicPr>
          <p:nvPr/>
        </p:nvPicPr>
        <p:blipFill rotWithShape="1">
          <a:blip r:embed="rId13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>
            <a:off x="5861224" y="0"/>
            <a:ext cx="3282776" cy="685800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0"/>
            <a:ext cx="277791" cy="6858000"/>
            <a:chOff x="0" y="0"/>
            <a:chExt cx="277791" cy="6858000"/>
          </a:xfrm>
          <a:effectLst/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259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2597" y="0"/>
              <a:ext cx="92597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185194" y="0"/>
              <a:ext cx="92597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747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8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12071"/>
            <a:ext cx="2133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9874E-C789-E844-A58F-8A537194A7CF}" type="datetimeFigureOut">
              <a:rPr lang="en-US"/>
              <a:pPr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12071"/>
            <a:ext cx="2895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12071"/>
            <a:ext cx="2133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42205-BBE1-D442-A8CB-33065BDBE9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6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Trajan Pro"/>
          <a:ea typeface="+mj-ea"/>
          <a:cs typeface="Trajan Pro"/>
        </a:defRPr>
      </a:lvl1pPr>
    </p:titleStyle>
    <p:bodyStyle>
      <a:lvl1pPr marL="457200" indent="-457200" algn="l" defTabSz="457200" rtl="0" eaLnBrk="1" latinLnBrk="0" hangingPunct="1">
        <a:spcBef>
          <a:spcPct val="20000"/>
        </a:spcBef>
        <a:buSzPct val="80000"/>
        <a:buFontTx/>
        <a:buBlip>
          <a:blip r:embed="rId15"/>
        </a:buBlip>
        <a:defRPr sz="28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800100" indent="-342900" algn="l" defTabSz="457200" rtl="0" eaLnBrk="1" latinLnBrk="0" hangingPunct="1">
        <a:spcBef>
          <a:spcPct val="20000"/>
        </a:spcBef>
        <a:buSzPct val="80000"/>
        <a:buFontTx/>
        <a:buBlip>
          <a:blip r:embed="rId16"/>
        </a:buBlip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257300" indent="-342900" algn="l" defTabSz="457200" rtl="0" eaLnBrk="1" latinLnBrk="0" hangingPunct="1">
        <a:spcBef>
          <a:spcPct val="20000"/>
        </a:spcBef>
        <a:buSzPct val="80000"/>
        <a:buFontTx/>
        <a:buBlip>
          <a:blip r:embed="rId17"/>
        </a:buBlip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57350" indent="-285750" algn="l" defTabSz="457200" rtl="0" eaLnBrk="1" latinLnBrk="0" hangingPunct="1">
        <a:spcBef>
          <a:spcPct val="20000"/>
        </a:spcBef>
        <a:buSzPct val="80000"/>
        <a:buFontTx/>
        <a:buBlip>
          <a:blip r:embed="rId18"/>
        </a:buBlip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114550" indent="-285750" algn="l" defTabSz="457200" rtl="0" eaLnBrk="1" latinLnBrk="0" hangingPunct="1">
        <a:spcBef>
          <a:spcPct val="20000"/>
        </a:spcBef>
        <a:buSzPct val="80000"/>
        <a:buFontTx/>
        <a:buBlip>
          <a:blip r:embed="rId19"/>
        </a:buBlip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699792" y="3284984"/>
            <a:ext cx="6063894" cy="1752600"/>
          </a:xfrm>
        </p:spPr>
        <p:txBody>
          <a:bodyPr>
            <a:normAutofit fontScale="85000" lnSpcReduction="10000"/>
          </a:bodyPr>
          <a:lstStyle/>
          <a:p>
            <a:pPr lvl="0" algn="ctr" defTabSz="914400" fontAlgn="base">
              <a:spcAft>
                <a:spcPct val="0"/>
              </a:spcAft>
              <a:buClr>
                <a:srgbClr val="330066"/>
              </a:buClr>
              <a:buSzPct val="70000"/>
            </a:pPr>
            <a:r>
              <a:rPr lang="id-ID" sz="4000" b="1" kern="0" dirty="0" smtClean="0">
                <a:solidFill>
                  <a:srgbClr val="330066"/>
                </a:solidFill>
                <a:latin typeface="Arial"/>
                <a:cs typeface="+mn-cs"/>
              </a:rPr>
              <a:t>NEGARA DAN KONSTITUSI</a:t>
            </a:r>
          </a:p>
          <a:p>
            <a:pPr lvl="0" algn="ctr" defTabSz="914400" fontAlgn="base">
              <a:spcAft>
                <a:spcPct val="0"/>
              </a:spcAft>
              <a:buClr>
                <a:srgbClr val="330066"/>
              </a:buClr>
              <a:buSzPct val="70000"/>
            </a:pPr>
            <a:endParaRPr lang="id-ID" sz="4000" b="1" kern="0" dirty="0" smtClean="0">
              <a:solidFill>
                <a:srgbClr val="000000"/>
              </a:solidFill>
              <a:latin typeface="Arial"/>
              <a:cs typeface="+mn-cs"/>
            </a:endParaRPr>
          </a:p>
          <a:p>
            <a:pPr lvl="0" defTabSz="914400" fontAlgn="base">
              <a:spcAft>
                <a:spcPct val="0"/>
              </a:spcAft>
              <a:buClr>
                <a:srgbClr val="330066"/>
              </a:buClr>
              <a:buSzPct val="70000"/>
            </a:pPr>
            <a:endParaRPr lang="id-ID" sz="1400" b="1" kern="0" dirty="0">
              <a:solidFill>
                <a:srgbClr val="000000"/>
              </a:solidFill>
              <a:latin typeface="Arial"/>
              <a:cs typeface="+mn-cs"/>
            </a:endParaRPr>
          </a:p>
          <a:p>
            <a:pPr lvl="0" algn="ctr" defTabSz="914400" fontAlgn="base">
              <a:spcAft>
                <a:spcPct val="0"/>
              </a:spcAft>
              <a:buClr>
                <a:srgbClr val="330066"/>
              </a:buClr>
              <a:buSzPct val="70000"/>
            </a:pPr>
            <a:r>
              <a:rPr lang="en-US" sz="2400" b="1" kern="0" dirty="0" smtClean="0">
                <a:solidFill>
                  <a:srgbClr val="000000"/>
                </a:solidFill>
                <a:latin typeface="Arial"/>
                <a:cs typeface="+mn-cs"/>
              </a:rPr>
              <a:t>P</a:t>
            </a:r>
            <a:r>
              <a:rPr lang="id-ID" sz="2400" b="1" kern="0" dirty="0" smtClean="0">
                <a:solidFill>
                  <a:srgbClr val="000000"/>
                </a:solidFill>
                <a:latin typeface="Arial"/>
                <a:cs typeface="+mn-cs"/>
              </a:rPr>
              <a:t>ertemuan ke-6</a:t>
            </a:r>
            <a:endParaRPr lang="en-US" sz="2400" b="1" kern="0" dirty="0">
              <a:solidFill>
                <a:srgbClr val="000000"/>
              </a:solidFill>
              <a:latin typeface="Arial"/>
              <a:cs typeface="+mn-cs"/>
            </a:endParaRPr>
          </a:p>
          <a:p>
            <a:endParaRPr lang="id-ID" sz="24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195736" y="908720"/>
            <a:ext cx="4752528" cy="1224136"/>
          </a:xfrm>
        </p:spPr>
        <p:txBody>
          <a:bodyPr/>
          <a:lstStyle/>
          <a:p>
            <a:pPr algn="ctr"/>
            <a:r>
              <a:rPr lang="id-ID" sz="2800" b="1" kern="0" dirty="0" smtClean="0">
                <a:solidFill>
                  <a:srgbClr val="330066"/>
                </a:solidFill>
                <a:latin typeface="Arial"/>
                <a:cs typeface="+mj-cs"/>
              </a:rPr>
              <a:t>Mata Kuliah:</a:t>
            </a:r>
            <a:br>
              <a:rPr lang="id-ID" sz="2800" b="1" kern="0" dirty="0" smtClean="0">
                <a:solidFill>
                  <a:srgbClr val="330066"/>
                </a:solidFill>
                <a:latin typeface="Arial"/>
                <a:cs typeface="+mj-cs"/>
              </a:rPr>
            </a:br>
            <a:r>
              <a:rPr lang="id-ID" sz="2800" b="1" kern="0" dirty="0" smtClean="0">
                <a:solidFill>
                  <a:srgbClr val="330066"/>
                </a:solidFill>
                <a:latin typeface="Arial"/>
                <a:cs typeface="+mj-cs"/>
              </a:rPr>
              <a:t>KEWARGANEGARAAN</a:t>
            </a:r>
            <a:r>
              <a:rPr lang="id-ID" sz="4400" b="1" kern="0" dirty="0" smtClean="0">
                <a:solidFill>
                  <a:srgbClr val="330066"/>
                </a:solidFill>
                <a:latin typeface="Arial"/>
                <a:cs typeface="+mj-cs"/>
              </a:rPr>
              <a:t/>
            </a:r>
            <a:br>
              <a:rPr lang="id-ID" sz="4400" b="1" kern="0" dirty="0" smtClean="0">
                <a:solidFill>
                  <a:srgbClr val="330066"/>
                </a:solidFill>
                <a:latin typeface="Arial"/>
                <a:cs typeface="+mj-cs"/>
              </a:rPr>
            </a:b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7093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75157"/>
          </a:xfrm>
        </p:spPr>
        <p:txBody>
          <a:bodyPr/>
          <a:lstStyle/>
          <a:p>
            <a:r>
              <a:rPr lang="id-ID" b="1" dirty="0" smtClean="0"/>
              <a:t>Kegagalan Lembaga konstituate memicu Dekrit Presiden 5 Juli 1959:</a:t>
            </a:r>
          </a:p>
          <a:p>
            <a:pPr marL="514350" indent="-514350">
              <a:buAutoNum type="arabicPeriod"/>
            </a:pPr>
            <a:r>
              <a:rPr lang="id-ID" dirty="0" smtClean="0"/>
              <a:t>Menetapkan pembubaran konstituante</a:t>
            </a:r>
          </a:p>
          <a:p>
            <a:pPr marL="514350" indent="-514350">
              <a:buAutoNum type="arabicPeriod"/>
            </a:pPr>
            <a:r>
              <a:rPr lang="id-ID" dirty="0" smtClean="0"/>
              <a:t>Berlakunya UUD 1945 dan tidak berlaku lagi UUDS 1950</a:t>
            </a:r>
          </a:p>
          <a:p>
            <a:pPr marL="514350" indent="-514350">
              <a:buAutoNum type="arabicPeriod"/>
            </a:pPr>
            <a:r>
              <a:rPr lang="id-ID" dirty="0" smtClean="0"/>
              <a:t>Pembentukan MPRS dan </a:t>
            </a:r>
            <a:r>
              <a:rPr lang="id-ID" dirty="0" smtClean="0"/>
              <a:t>DP</a:t>
            </a:r>
            <a:r>
              <a:rPr lang="en-US" dirty="0" smtClean="0"/>
              <a:t>R</a:t>
            </a:r>
            <a:r>
              <a:rPr lang="id-ID" dirty="0" smtClean="0"/>
              <a:t>S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8810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11261"/>
          </a:xfrm>
        </p:spPr>
        <p:txBody>
          <a:bodyPr/>
          <a:lstStyle/>
          <a:p>
            <a:pPr marL="0" lvl="0" indent="0" algn="ctr">
              <a:spcBef>
                <a:spcPts val="0"/>
              </a:spcBef>
              <a:buSzTx/>
              <a:buNone/>
            </a:pPr>
            <a:r>
              <a:rPr lang="id-ID" sz="3200" b="1" dirty="0" smtClean="0">
                <a:solidFill>
                  <a:prstClr val="black"/>
                </a:solidFill>
                <a:latin typeface="Calibri"/>
                <a:cs typeface="+mn-cs"/>
              </a:rPr>
              <a:t>Konstitusi IV UUD 1945</a:t>
            </a:r>
          </a:p>
          <a:p>
            <a:pPr marL="0" lvl="0" indent="0" algn="ctr">
              <a:spcBef>
                <a:spcPts val="0"/>
              </a:spcBef>
              <a:buSzTx/>
              <a:buNone/>
            </a:pPr>
            <a:r>
              <a:rPr lang="id-ID" sz="1800" dirty="0" smtClean="0">
                <a:solidFill>
                  <a:prstClr val="black"/>
                </a:solidFill>
                <a:latin typeface="Calibri"/>
                <a:cs typeface="+mn-cs"/>
              </a:rPr>
              <a:t>5 </a:t>
            </a:r>
            <a:r>
              <a:rPr lang="id-ID" sz="1800" dirty="0">
                <a:solidFill>
                  <a:prstClr val="black"/>
                </a:solidFill>
                <a:latin typeface="Calibri"/>
                <a:cs typeface="+mn-cs"/>
              </a:rPr>
              <a:t>Jul 1959 </a:t>
            </a:r>
            <a:r>
              <a:rPr lang="id-ID" sz="1800" dirty="0" smtClean="0">
                <a:solidFill>
                  <a:prstClr val="black"/>
                </a:solidFill>
                <a:latin typeface="Calibri"/>
                <a:cs typeface="+mn-cs"/>
              </a:rPr>
              <a:t>– Tahun 1999</a:t>
            </a:r>
            <a:endParaRPr lang="id-ID" sz="18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0" indent="0">
              <a:buNone/>
            </a:pPr>
            <a:endParaRPr lang="id-ID" dirty="0" smtClean="0"/>
          </a:p>
          <a:p>
            <a:pPr>
              <a:buFont typeface="Arial" pitchFamily="34" charset="0"/>
              <a:buChar char="•"/>
            </a:pPr>
            <a:r>
              <a:rPr lang="id-ID" b="1" dirty="0" smtClean="0"/>
              <a:t>Berlaku pada dua masa pemerintahan</a:t>
            </a:r>
            <a:r>
              <a:rPr lang="id-ID" dirty="0" smtClean="0"/>
              <a:t>:</a:t>
            </a:r>
          </a:p>
          <a:p>
            <a:pPr marL="514350" indent="-514350">
              <a:buAutoNum type="arabicPeriod"/>
            </a:pPr>
            <a:r>
              <a:rPr lang="id-ID" dirty="0" smtClean="0"/>
              <a:t>Masa pemerintahan Presiden Soekarno (tanggal 5 Juli </a:t>
            </a:r>
            <a:r>
              <a:rPr lang="id-ID" dirty="0" smtClean="0"/>
              <a:t>19</a:t>
            </a:r>
            <a:r>
              <a:rPr lang="en-US" smtClean="0"/>
              <a:t>59</a:t>
            </a:r>
            <a:r>
              <a:rPr lang="id-ID" smtClean="0"/>
              <a:t> </a:t>
            </a:r>
            <a:r>
              <a:rPr lang="id-ID" dirty="0" smtClean="0"/>
              <a:t>– 1966)</a:t>
            </a:r>
          </a:p>
          <a:p>
            <a:pPr marL="514350" indent="-514350">
              <a:buAutoNum type="arabicPeriod"/>
            </a:pPr>
            <a:r>
              <a:rPr lang="id-ID" dirty="0" smtClean="0"/>
              <a:t>Masa pemerintahan Presiden Soeharto (1966 – 1998)</a:t>
            </a:r>
          </a:p>
          <a:p>
            <a:pPr marL="0" indent="0">
              <a:buNone/>
            </a:pPr>
            <a:endParaRPr lang="id-ID" dirty="0"/>
          </a:p>
          <a:p>
            <a:pPr>
              <a:buFont typeface="Arial" pitchFamily="34" charset="0"/>
              <a:buChar char="•"/>
            </a:pPr>
            <a:r>
              <a:rPr lang="id-ID" dirty="0" smtClean="0"/>
              <a:t>Setelah berakhirnya masa pemerintahan Presiden Seoharto, UUD 1945 mengalami perubahan/amandemen.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3886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720080"/>
          </a:xfrm>
        </p:spPr>
        <p:txBody>
          <a:bodyPr/>
          <a:lstStyle/>
          <a:p>
            <a:r>
              <a:rPr lang="id-ID" sz="2800" b="1" dirty="0"/>
              <a:t>2. Proses Amandemen UUD 1945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Istilah Amandemen merupakan hak parlemen untuk mengubah/mengusulkan perubahan rancangan undang-undang</a:t>
            </a:r>
          </a:p>
          <a:p>
            <a:pPr marL="0" indent="0">
              <a:buNone/>
            </a:pPr>
            <a:endParaRPr lang="id-ID" dirty="0" smtClean="0"/>
          </a:p>
          <a:p>
            <a:r>
              <a:rPr lang="id-ID" dirty="0" smtClean="0"/>
              <a:t>Perubahan konstitusi mencakup dua pengertian:</a:t>
            </a:r>
          </a:p>
          <a:p>
            <a:pPr marL="514350" indent="-514350">
              <a:buAutoNum type="alphaLcPeriod"/>
            </a:pPr>
            <a:r>
              <a:rPr lang="id-ID" sz="2000" dirty="0" smtClean="0"/>
              <a:t>Amandemen konstitusi (constitutional amandment)</a:t>
            </a:r>
          </a:p>
          <a:p>
            <a:pPr marL="514350" indent="-514350">
              <a:buAutoNum type="alphaLcPeriod"/>
            </a:pPr>
            <a:r>
              <a:rPr lang="id-ID" sz="2000" dirty="0" smtClean="0"/>
              <a:t>Pembaharuan konstitusi (constitutional reform)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0655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53802"/>
          </a:xfrm>
        </p:spPr>
        <p:txBody>
          <a:bodyPr/>
          <a:lstStyle/>
          <a:p>
            <a:r>
              <a:rPr lang="id-ID" sz="2400" b="1" dirty="0" smtClean="0"/>
              <a:t/>
            </a:r>
            <a:br>
              <a:rPr lang="id-ID" sz="2400" b="1" dirty="0" smtClean="0"/>
            </a:br>
            <a:r>
              <a:rPr lang="id-ID" sz="2400" b="1" dirty="0" smtClean="0"/>
              <a:t>Amandemen Konstitusi  UUD 1945</a:t>
            </a:r>
            <a:endParaRPr lang="id-ID" sz="24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8235061"/>
              </p:ext>
            </p:extLst>
          </p:nvPr>
        </p:nvGraphicFramePr>
        <p:xfrm>
          <a:off x="539552" y="1700808"/>
          <a:ext cx="8003232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400"/>
                <a:gridCol w="1440160"/>
                <a:gridCol w="1656184"/>
                <a:gridCol w="2077888"/>
                <a:gridCol w="2314600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No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Amandemen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Pelaksanaan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Pengesahan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Perubahan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Pertama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Sidang</a:t>
                      </a:r>
                      <a:r>
                        <a:rPr lang="id-ID" baseline="0" dirty="0" smtClean="0"/>
                        <a:t> umum MPR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19 Oktober 1999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9 pasal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Kedua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Sidang tahunan MPR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18 Agustus</a:t>
                      </a:r>
                      <a:r>
                        <a:rPr lang="id-ID" baseline="0" dirty="0" smtClean="0"/>
                        <a:t> 2000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25 pasal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Ketiga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Sidang tahunan MPR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10 Nopember 2001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23 pasal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Keempat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Sidang</a:t>
                      </a:r>
                      <a:r>
                        <a:rPr lang="id-ID" baseline="0" dirty="0" smtClean="0"/>
                        <a:t> tahunan MPR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10 Agustus</a:t>
                      </a:r>
                      <a:r>
                        <a:rPr lang="id-ID" baseline="0" dirty="0" smtClean="0"/>
                        <a:t> 2002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13 pasal</a:t>
                      </a:r>
                      <a:r>
                        <a:rPr lang="id-ID" baseline="0" dirty="0" smtClean="0"/>
                        <a:t> serta 3 pasal aturan peralihan dan 2 pasal aturan tambahan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18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8392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d-ID" b="1" dirty="0" smtClean="0"/>
              <a:t>3. Isi UUD Negara Indonesia Tahun 1945</a:t>
            </a:r>
          </a:p>
          <a:p>
            <a:pPr marL="0" indent="0" algn="r">
              <a:buNone/>
            </a:pPr>
            <a:r>
              <a:rPr lang="id-ID" sz="2400" dirty="0" smtClean="0"/>
              <a:t>Terdiri dari dua bagian:</a:t>
            </a:r>
          </a:p>
          <a:p>
            <a:pPr marL="342900" indent="-342900" algn="r">
              <a:buAutoNum type="alphaLcPeriod"/>
            </a:pPr>
            <a:r>
              <a:rPr lang="id-ID" sz="2400" dirty="0" smtClean="0"/>
              <a:t>Bagian Pembukaan </a:t>
            </a:r>
          </a:p>
          <a:p>
            <a:pPr marL="342900" indent="-342900" algn="r">
              <a:buAutoNum type="alphaLcPeriod"/>
            </a:pPr>
            <a:r>
              <a:rPr lang="id-ID" sz="2400" dirty="0" smtClean="0"/>
              <a:t>Bagian Pasal-pasal</a:t>
            </a:r>
          </a:p>
          <a:p>
            <a:pPr lvl="0"/>
            <a:r>
              <a:rPr lang="en-US" dirty="0" err="1">
                <a:solidFill>
                  <a:prstClr val="black"/>
                </a:solidFill>
              </a:rPr>
              <a:t>Pembukaan</a:t>
            </a:r>
            <a:r>
              <a:rPr lang="en-US" dirty="0">
                <a:solidFill>
                  <a:prstClr val="black"/>
                </a:solidFill>
              </a:rPr>
              <a:t> UUD 1945</a:t>
            </a:r>
            <a:endParaRPr lang="id-ID" dirty="0">
              <a:solidFill>
                <a:prstClr val="black"/>
              </a:solidFill>
            </a:endParaRPr>
          </a:p>
          <a:p>
            <a:pPr marL="342900" lvl="0" indent="-342900" defTabSz="914400" fontAlgn="base"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</a:rPr>
              <a:t>Disahkan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</a:rPr>
              <a:t>tanggal</a:t>
            </a:r>
            <a:r>
              <a:rPr lang="en-US" sz="3000" kern="0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</a:rPr>
              <a:t>18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</a:rPr>
              <a:t>Agustus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</a:rPr>
              <a:t> 1945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</a:rPr>
              <a:t>oleh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</a:rPr>
              <a:t> PPKI,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</a:rPr>
              <a:t>diundangkan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</a:rPr>
              <a:t>dalam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</a:rPr>
              <a:t>dalam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</a:rPr>
              <a:t>berita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</a:rPr>
              <a:t>Republik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</a:rPr>
              <a:t> Indonesia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</a:rPr>
              <a:t>Tahun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</a:rPr>
              <a:t> II No. 7.</a:t>
            </a:r>
          </a:p>
          <a:p>
            <a:pPr marL="342900" lvl="0" indent="-342900" defTabSz="914400" fontAlgn="base">
              <a:spcAft>
                <a:spcPct val="0"/>
              </a:spcAft>
              <a:buClr>
                <a:srgbClr val="CC9900"/>
              </a:buClr>
              <a:buSzPct val="65000"/>
              <a:buNone/>
            </a:pPr>
            <a:endParaRPr lang="en-US" sz="2000" kern="0" dirty="0">
              <a:solidFill>
                <a:srgbClr val="000000"/>
              </a:solidFill>
              <a:latin typeface="Arial"/>
              <a:cs typeface="+mn-cs"/>
            </a:endParaRPr>
          </a:p>
          <a:p>
            <a:pPr marL="342900" lvl="0" indent="-342900" defTabSz="914400" fontAlgn="base"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US" sz="2000" u="sng" kern="0" dirty="0" err="1">
                <a:solidFill>
                  <a:srgbClr val="000000"/>
                </a:solidFill>
                <a:latin typeface="Arial"/>
                <a:cs typeface="+mn-cs"/>
              </a:rPr>
              <a:t>Alinea</a:t>
            </a:r>
            <a:r>
              <a:rPr lang="en-US" sz="2000" u="sng" kern="0" dirty="0">
                <a:solidFill>
                  <a:srgbClr val="000000"/>
                </a:solidFill>
                <a:latin typeface="Arial"/>
                <a:cs typeface="+mn-cs"/>
              </a:rPr>
              <a:t> I,II </a:t>
            </a:r>
            <a:r>
              <a:rPr lang="en-US" sz="2000" u="sng" kern="0" dirty="0" err="1">
                <a:solidFill>
                  <a:srgbClr val="000000"/>
                </a:solidFill>
                <a:latin typeface="Arial"/>
                <a:cs typeface="+mn-cs"/>
              </a:rPr>
              <a:t>dan</a:t>
            </a:r>
            <a:r>
              <a:rPr lang="en-US" sz="2000" u="sng" kern="0" dirty="0">
                <a:solidFill>
                  <a:srgbClr val="000000"/>
                </a:solidFill>
                <a:latin typeface="Arial"/>
                <a:cs typeface="+mn-cs"/>
              </a:rPr>
              <a:t> III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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memuat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serangkaian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pernyataan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 yang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menjelaskan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peristiwa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 yang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mendahului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terbentuknya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</a:rPr>
              <a:t>negara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</a:rPr>
              <a:t> Indonesia. (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</a:rPr>
              <a:t>memuat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</a:rPr>
              <a:t>segolongan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</a:rPr>
              <a:t>pernyataan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</a:rPr>
              <a:t> yang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</a:rPr>
              <a:t>tidak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</a:rPr>
              <a:t>memiliki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</a:rPr>
              <a:t>hubungan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</a:rPr>
              <a:t>kausal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</a:rPr>
              <a:t>organis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</a:rPr>
              <a:t>dengan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</a:rPr>
              <a:t>pasal-pasalnya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</a:rPr>
              <a:t>)</a:t>
            </a:r>
          </a:p>
          <a:p>
            <a:pPr marL="342900" lvl="0" indent="-342900" defTabSz="914400" fontAlgn="base"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endParaRPr lang="en-US" sz="2000" kern="0" dirty="0">
              <a:solidFill>
                <a:srgbClr val="000000"/>
              </a:solidFill>
              <a:latin typeface="Arial"/>
              <a:cs typeface="+mn-cs"/>
            </a:endParaRPr>
          </a:p>
          <a:p>
            <a:pPr marL="342900" lvl="0" indent="-342900" defTabSz="914400" fontAlgn="base"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US" sz="2000" u="sng" kern="0" dirty="0" err="1">
                <a:solidFill>
                  <a:srgbClr val="000000"/>
                </a:solidFill>
                <a:latin typeface="Arial"/>
                <a:cs typeface="+mn-cs"/>
              </a:rPr>
              <a:t>Alinea</a:t>
            </a:r>
            <a:r>
              <a:rPr lang="en-US" sz="2000" u="sng" kern="0" dirty="0">
                <a:solidFill>
                  <a:srgbClr val="000000"/>
                </a:solidFill>
                <a:latin typeface="Arial"/>
                <a:cs typeface="+mn-cs"/>
              </a:rPr>
              <a:t> IV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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memuat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dasar-dasar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 fundamental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negara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yaitu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tujuan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negara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,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ketentuan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uud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negara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,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bentuk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negara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dan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dasar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filsafat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negara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pancasila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. (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memiliki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hubungan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erat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antara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kausal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organis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dengan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pasal-pasal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 UUD 1945)</a:t>
            </a:r>
            <a:endParaRPr lang="en-US" sz="2000" kern="0" dirty="0">
              <a:solidFill>
                <a:srgbClr val="000000"/>
              </a:solidFill>
              <a:latin typeface="Arial"/>
              <a:cs typeface="+mn-cs"/>
            </a:endParaRPr>
          </a:p>
          <a:p>
            <a:pPr marL="0" indent="0">
              <a:buNone/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40368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9213"/>
          </a:xfrm>
        </p:spPr>
        <p:txBody>
          <a:bodyPr/>
          <a:lstStyle/>
          <a:p>
            <a:pPr marL="0" indent="0">
              <a:buNone/>
            </a:pPr>
            <a:r>
              <a:rPr lang="en-US" sz="3200" b="1" kern="0" dirty="0" err="1" smtClean="0">
                <a:solidFill>
                  <a:srgbClr val="006633"/>
                </a:solidFill>
                <a:latin typeface="Garamond"/>
                <a:ea typeface="+mj-ea"/>
                <a:cs typeface="+mj-cs"/>
              </a:rPr>
              <a:t>Pengertian</a:t>
            </a:r>
            <a:r>
              <a:rPr lang="en-US" sz="3200" b="1" kern="0" dirty="0" smtClean="0">
                <a:solidFill>
                  <a:srgbClr val="006633"/>
                </a:solidFill>
                <a:latin typeface="Garamond"/>
                <a:ea typeface="+mj-ea"/>
                <a:cs typeface="+mj-cs"/>
              </a:rPr>
              <a:t> </a:t>
            </a:r>
            <a:r>
              <a:rPr lang="en-US" sz="3200" b="1" kern="0" dirty="0" err="1">
                <a:solidFill>
                  <a:srgbClr val="006633"/>
                </a:solidFill>
                <a:latin typeface="Garamond"/>
                <a:ea typeface="+mj-ea"/>
                <a:cs typeface="+mj-cs"/>
              </a:rPr>
              <a:t>isi</a:t>
            </a:r>
            <a:r>
              <a:rPr lang="en-US" sz="3200" b="1" kern="0" dirty="0">
                <a:solidFill>
                  <a:srgbClr val="006633"/>
                </a:solidFill>
                <a:latin typeface="Garamond"/>
                <a:ea typeface="+mj-ea"/>
                <a:cs typeface="+mj-cs"/>
              </a:rPr>
              <a:t> </a:t>
            </a:r>
            <a:r>
              <a:rPr lang="en-US" sz="3200" b="1" kern="0" dirty="0" err="1">
                <a:solidFill>
                  <a:srgbClr val="006633"/>
                </a:solidFill>
                <a:latin typeface="Garamond"/>
                <a:ea typeface="+mj-ea"/>
                <a:cs typeface="+mj-cs"/>
              </a:rPr>
              <a:t>Pembukaan</a:t>
            </a:r>
            <a:r>
              <a:rPr lang="en-US" sz="3200" b="1" kern="0" dirty="0">
                <a:solidFill>
                  <a:srgbClr val="006633"/>
                </a:solidFill>
                <a:latin typeface="Garamond"/>
                <a:ea typeface="+mj-ea"/>
                <a:cs typeface="+mj-cs"/>
              </a:rPr>
              <a:t> UUD </a:t>
            </a:r>
            <a:r>
              <a:rPr lang="en-US" sz="3200" b="1" kern="0" dirty="0" smtClean="0">
                <a:solidFill>
                  <a:srgbClr val="006633"/>
                </a:solidFill>
                <a:latin typeface="Garamond"/>
                <a:ea typeface="+mj-ea"/>
                <a:cs typeface="+mj-cs"/>
              </a:rPr>
              <a:t>1945</a:t>
            </a:r>
            <a:endParaRPr lang="id-ID" sz="3200" b="1" kern="0" dirty="0" smtClean="0">
              <a:solidFill>
                <a:srgbClr val="006633"/>
              </a:solidFill>
              <a:latin typeface="Garamond"/>
              <a:ea typeface="+mj-ea"/>
              <a:cs typeface="+mj-cs"/>
            </a:endParaRPr>
          </a:p>
          <a:p>
            <a:pPr marL="571500" lvl="0" indent="-571500" defTabSz="914400" fontAlgn="base"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AutoNum type="arabicPeriod"/>
            </a:pP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</a:rPr>
              <a:t>Alinea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</a:rPr>
              <a:t>Pertama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</a:rPr>
              <a:t>	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 </a:t>
            </a:r>
            <a:r>
              <a:rPr lang="en-US" sz="1600" kern="0" dirty="0" err="1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terkandung</a:t>
            </a:r>
            <a:r>
              <a:rPr lang="en-US" sz="16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Hak</a:t>
            </a:r>
            <a:r>
              <a:rPr lang="en-US" sz="16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asasi</a:t>
            </a:r>
            <a:r>
              <a:rPr lang="en-US" sz="16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Bangsa</a:t>
            </a:r>
            <a:r>
              <a:rPr lang="en-US" sz="16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 &amp; </a:t>
            </a:r>
            <a:r>
              <a:rPr lang="en-US" sz="1600" kern="0" dirty="0" err="1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Manusia</a:t>
            </a:r>
            <a:endParaRPr lang="en-US" sz="1600" kern="0" dirty="0">
              <a:solidFill>
                <a:srgbClr val="000000"/>
              </a:solidFill>
              <a:latin typeface="Arial"/>
              <a:cs typeface="+mn-cs"/>
            </a:endParaRPr>
          </a:p>
          <a:p>
            <a:pPr marL="571500" lvl="0" indent="-571500" defTabSz="914400" fontAlgn="base"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AutoNum type="arabicPeriod"/>
            </a:pP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</a:rPr>
              <a:t>Alinea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</a:rPr>
              <a:t>Kedua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</a:rPr>
              <a:t>	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 </a:t>
            </a:r>
            <a:r>
              <a:rPr lang="en-US" sz="1600" kern="0" dirty="0" err="1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Cita-cita</a:t>
            </a:r>
            <a:r>
              <a:rPr lang="en-US" sz="16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Bangsa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</a:rPr>
              <a:t>	</a:t>
            </a:r>
          </a:p>
          <a:p>
            <a:pPr marL="571500" lvl="0" indent="-571500" defTabSz="914400" fontAlgn="base"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AutoNum type="arabicPeriod"/>
            </a:pP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</a:rPr>
              <a:t>Alinea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</a:rPr>
              <a:t>Ketiga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</a:rPr>
              <a:t>	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 * </a:t>
            </a:r>
            <a:r>
              <a:rPr lang="en-US" sz="1600" kern="0" dirty="0" err="1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Pengakuan</a:t>
            </a:r>
            <a:r>
              <a:rPr lang="en-US" sz="16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kebesaran</a:t>
            </a:r>
            <a:r>
              <a:rPr lang="en-US" sz="16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 TYME</a:t>
            </a:r>
            <a:endParaRPr lang="en-US" sz="1600" kern="0" dirty="0">
              <a:solidFill>
                <a:srgbClr val="000000"/>
              </a:solidFill>
              <a:latin typeface="Arial"/>
              <a:cs typeface="+mn-cs"/>
            </a:endParaRPr>
          </a:p>
          <a:p>
            <a:pPr marL="1722438" lvl="4" indent="-381000" defTabSz="914400" fontAlgn="base">
              <a:spcAft>
                <a:spcPct val="0"/>
              </a:spcAft>
              <a:buClr>
                <a:srgbClr val="CC9900"/>
              </a:buClr>
              <a:buSzPct val="75000"/>
              <a:buNone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                                  * </a:t>
            </a:r>
            <a:r>
              <a:rPr lang="en-US" sz="1600" kern="0" dirty="0" err="1">
                <a:solidFill>
                  <a:srgbClr val="000000"/>
                </a:solidFill>
                <a:latin typeface="Arial"/>
              </a:rPr>
              <a:t>Pernyataan</a:t>
            </a:r>
            <a:r>
              <a:rPr lang="en-US" sz="16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Arial"/>
              </a:rPr>
              <a:t>Kembali</a:t>
            </a:r>
            <a:r>
              <a:rPr lang="en-US" sz="16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Arial"/>
              </a:rPr>
              <a:t>Proklamasi</a:t>
            </a:r>
            <a:endParaRPr lang="en-US" sz="1600" kern="0" dirty="0">
              <a:solidFill>
                <a:srgbClr val="000000"/>
              </a:solidFill>
              <a:latin typeface="Arial"/>
            </a:endParaRPr>
          </a:p>
          <a:p>
            <a:pPr marL="571500" lvl="0" indent="-571500" defTabSz="914400" fontAlgn="base"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AutoNum type="arabicPeriod"/>
            </a:pP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</a:rPr>
              <a:t>Alinea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+mn-cs"/>
              </a:rPr>
              <a:t>Keempat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</a:rPr>
              <a:t>	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  <a:sym typeface="Wingdings" pitchFamily="2" charset="2"/>
              </a:rPr>
              <a:t></a:t>
            </a:r>
            <a:endParaRPr lang="en-US" sz="2000" kern="0" dirty="0">
              <a:solidFill>
                <a:srgbClr val="000000"/>
              </a:solidFill>
              <a:latin typeface="Arial"/>
              <a:cs typeface="+mn-cs"/>
            </a:endParaRPr>
          </a:p>
          <a:p>
            <a:pPr marL="1404938" lvl="3" indent="-381000" defTabSz="914400" fontAlgn="base">
              <a:spcAft>
                <a:spcPct val="0"/>
              </a:spcAft>
              <a:buClr>
                <a:srgbClr val="3B812F"/>
              </a:buClr>
              <a:buSzPct val="70000"/>
              <a:buFont typeface="Wingdings" pitchFamily="2" charset="2"/>
              <a:buAutoNum type="alphaLcPeriod"/>
            </a:pPr>
            <a:r>
              <a:rPr lang="en-US" sz="1700" kern="0" dirty="0" err="1">
                <a:solidFill>
                  <a:srgbClr val="000000"/>
                </a:solidFill>
                <a:latin typeface="Arial"/>
              </a:rPr>
              <a:t>Tujuan</a:t>
            </a:r>
            <a:r>
              <a:rPr lang="en-US" sz="1700" kern="0" dirty="0">
                <a:solidFill>
                  <a:srgbClr val="000000"/>
                </a:solidFill>
                <a:latin typeface="Arial"/>
              </a:rPr>
              <a:t> Negara</a:t>
            </a:r>
          </a:p>
          <a:p>
            <a:pPr marL="1722438" lvl="4" indent="-381000" defTabSz="914400" fontAlgn="base">
              <a:spcAft>
                <a:spcPct val="0"/>
              </a:spcAft>
              <a:buClr>
                <a:srgbClr val="CC9900"/>
              </a:buClr>
              <a:buSzPct val="75000"/>
              <a:buFont typeface="Wingdings" pitchFamily="2" charset="2"/>
              <a:buChar char="Ø"/>
            </a:pPr>
            <a:r>
              <a:rPr lang="en-US" sz="1600" kern="0" dirty="0" err="1">
                <a:solidFill>
                  <a:srgbClr val="000000"/>
                </a:solidFill>
                <a:latin typeface="Arial"/>
              </a:rPr>
              <a:t>Tujuan</a:t>
            </a:r>
            <a:r>
              <a:rPr lang="en-US" sz="16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Arial"/>
              </a:rPr>
              <a:t>Khusus</a:t>
            </a:r>
            <a:endParaRPr lang="en-US" sz="1600" kern="0" dirty="0">
              <a:solidFill>
                <a:srgbClr val="000000"/>
              </a:solidFill>
              <a:latin typeface="Arial"/>
            </a:endParaRPr>
          </a:p>
          <a:p>
            <a:pPr marL="1722438" lvl="4" indent="-381000" defTabSz="914400" fontAlgn="base">
              <a:spcAft>
                <a:spcPct val="0"/>
              </a:spcAft>
              <a:buClr>
                <a:srgbClr val="CC9900"/>
              </a:buClr>
              <a:buSzPct val="75000"/>
              <a:buFont typeface="Wingdings" pitchFamily="2" charset="2"/>
              <a:buChar char="Ø"/>
            </a:pPr>
            <a:r>
              <a:rPr lang="en-US" sz="1600" kern="0" dirty="0" err="1">
                <a:solidFill>
                  <a:srgbClr val="000000"/>
                </a:solidFill>
                <a:latin typeface="Arial"/>
              </a:rPr>
              <a:t>Tujuan</a:t>
            </a:r>
            <a:r>
              <a:rPr lang="en-US" sz="16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Arial"/>
              </a:rPr>
              <a:t>Umum</a:t>
            </a:r>
            <a:endParaRPr lang="en-US" sz="1600" kern="0" dirty="0">
              <a:solidFill>
                <a:srgbClr val="000000"/>
              </a:solidFill>
              <a:latin typeface="Arial"/>
            </a:endParaRPr>
          </a:p>
          <a:p>
            <a:pPr marL="1404938" lvl="3" indent="-381000" defTabSz="914400" fontAlgn="base">
              <a:spcAft>
                <a:spcPct val="0"/>
              </a:spcAft>
              <a:buClr>
                <a:srgbClr val="3B812F"/>
              </a:buClr>
              <a:buSzPct val="70000"/>
              <a:buFont typeface="Wingdings" pitchFamily="2" charset="2"/>
              <a:buAutoNum type="alphaLcPeriod"/>
            </a:pPr>
            <a:r>
              <a:rPr lang="en-US" sz="1700" kern="0" dirty="0">
                <a:solidFill>
                  <a:srgbClr val="000000"/>
                </a:solidFill>
                <a:latin typeface="Arial"/>
              </a:rPr>
              <a:t>Negara Indonesia </a:t>
            </a:r>
            <a:r>
              <a:rPr lang="en-US" sz="1700" kern="0" dirty="0" err="1">
                <a:solidFill>
                  <a:srgbClr val="000000"/>
                </a:solidFill>
                <a:latin typeface="Arial"/>
              </a:rPr>
              <a:t>berdasarkan</a:t>
            </a:r>
            <a:r>
              <a:rPr lang="en-US" sz="1700" kern="0" dirty="0">
                <a:solidFill>
                  <a:srgbClr val="000000"/>
                </a:solidFill>
                <a:latin typeface="Arial"/>
              </a:rPr>
              <a:t> UUD</a:t>
            </a:r>
          </a:p>
          <a:p>
            <a:pPr marL="1404938" lvl="3" indent="-381000" defTabSz="914400" fontAlgn="base">
              <a:spcAft>
                <a:spcPct val="0"/>
              </a:spcAft>
              <a:buClr>
                <a:srgbClr val="3B812F"/>
              </a:buClr>
              <a:buSzPct val="70000"/>
              <a:buFont typeface="Wingdings" pitchFamily="2" charset="2"/>
              <a:buAutoNum type="alphaLcPeriod"/>
            </a:pPr>
            <a:r>
              <a:rPr lang="en-US" sz="1700" kern="0" dirty="0" err="1">
                <a:solidFill>
                  <a:srgbClr val="000000"/>
                </a:solidFill>
                <a:latin typeface="Arial"/>
              </a:rPr>
              <a:t>Bentuk</a:t>
            </a:r>
            <a:r>
              <a:rPr lang="en-US" sz="17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Arial"/>
              </a:rPr>
              <a:t>negara</a:t>
            </a:r>
            <a:endParaRPr lang="en-US" sz="1700" kern="0" dirty="0">
              <a:solidFill>
                <a:srgbClr val="000000"/>
              </a:solidFill>
              <a:latin typeface="Arial"/>
            </a:endParaRPr>
          </a:p>
          <a:p>
            <a:pPr marL="1404938" lvl="3" indent="-381000" defTabSz="914400" fontAlgn="base">
              <a:spcAft>
                <a:spcPct val="0"/>
              </a:spcAft>
              <a:buClr>
                <a:srgbClr val="3B812F"/>
              </a:buClr>
              <a:buSzPct val="70000"/>
              <a:buFont typeface="Wingdings" pitchFamily="2" charset="2"/>
              <a:buAutoNum type="alphaLcPeriod"/>
            </a:pPr>
            <a:r>
              <a:rPr lang="en-US" sz="1700" kern="0" dirty="0" err="1">
                <a:solidFill>
                  <a:srgbClr val="000000"/>
                </a:solidFill>
                <a:latin typeface="Arial"/>
              </a:rPr>
              <a:t>Dasar</a:t>
            </a:r>
            <a:r>
              <a:rPr lang="en-US" sz="17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Arial"/>
              </a:rPr>
              <a:t>Filsafat</a:t>
            </a:r>
            <a:r>
              <a:rPr lang="en-US" sz="1700" kern="0" dirty="0">
                <a:solidFill>
                  <a:srgbClr val="000000"/>
                </a:solidFill>
                <a:latin typeface="Arial"/>
              </a:rPr>
              <a:t> Negara</a:t>
            </a:r>
            <a:endParaRPr lang="en-US" sz="1500" kern="0" dirty="0">
              <a:solidFill>
                <a:srgbClr val="000000"/>
              </a:solidFill>
              <a:latin typeface="Arial"/>
            </a:endParaRP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5459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839253"/>
          </a:xfrm>
        </p:spPr>
        <p:txBody>
          <a:bodyPr>
            <a:normAutofit/>
          </a:bodyPr>
          <a:lstStyle/>
          <a:p>
            <a:r>
              <a:rPr lang="id-ID" dirty="0" smtClean="0"/>
              <a:t>Pokok-pokok pikiran yang terkandung dalam Pembukaan UUD 1945:</a:t>
            </a:r>
          </a:p>
          <a:p>
            <a:pPr marL="0" indent="0">
              <a:buNone/>
            </a:pPr>
            <a:endParaRPr lang="id-ID" dirty="0" smtClean="0"/>
          </a:p>
          <a:p>
            <a:pPr marL="514350" indent="-514350">
              <a:buAutoNum type="alphaLcPeriod"/>
            </a:pPr>
            <a:r>
              <a:rPr lang="id-ID" sz="2400" dirty="0" smtClean="0"/>
              <a:t>Negara melindungi segenap bangsa Indonesia dan seluruh tumpah darah Indonesia dengan berdasar atas persatuan</a:t>
            </a:r>
          </a:p>
          <a:p>
            <a:pPr marL="514350" indent="-514350">
              <a:buAutoNum type="alphaLcPeriod"/>
            </a:pPr>
            <a:r>
              <a:rPr lang="id-ID" sz="2400" dirty="0" smtClean="0"/>
              <a:t>Negara hendak mewujudkan keadilan sosial bagi seluruh rakyak Indonesia</a:t>
            </a:r>
          </a:p>
          <a:p>
            <a:pPr marL="514350" indent="-514350">
              <a:buAutoNum type="alphaLcPeriod"/>
            </a:pPr>
            <a:r>
              <a:rPr lang="id-ID" sz="2400" dirty="0" smtClean="0"/>
              <a:t>Negara berkedaulatan rakyat, berdasar atas asas kerakyatan dan permusyawaratan perwakilan</a:t>
            </a:r>
          </a:p>
          <a:p>
            <a:pPr marL="514350" indent="-514350">
              <a:buAutoNum type="alphaLcPeriod"/>
            </a:pPr>
            <a:r>
              <a:rPr lang="id-ID" sz="2400" dirty="0" smtClean="0"/>
              <a:t>Negara berdasar atas Ketuhanan Yang Maha Esa menurut dasar kemanusiaan yang adil dan beradab.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891748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 smtClean="0"/>
              <a:t>Bagian Pasal-Pasal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Berisi pokok-pokok dari isi konstitusi. Setelah amandemen sebanyak 4 kali jumlah pasal menjadi 73 pasal ditambah 3 pasal aturan peralihan dan 2 pasal aturan tambahan.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39306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19256" cy="576064"/>
          </a:xfrm>
        </p:spPr>
        <p:txBody>
          <a:bodyPr/>
          <a:lstStyle/>
          <a:p>
            <a:r>
              <a:rPr lang="id-ID" dirty="0" smtClean="0"/>
              <a:t>Isi dari bagian pasal-pasal UUD 1945 :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459861"/>
              </p:ext>
            </p:extLst>
          </p:nvPr>
        </p:nvGraphicFramePr>
        <p:xfrm>
          <a:off x="611560" y="1340768"/>
          <a:ext cx="82296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400"/>
                <a:gridCol w="720080"/>
                <a:gridCol w="4464496"/>
                <a:gridCol w="2530624"/>
              </a:tblGrid>
              <a:tr h="326805"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No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Bab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Tentang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Pasal</a:t>
                      </a:r>
                      <a:endParaRPr lang="id-ID" dirty="0"/>
                    </a:p>
                  </a:txBody>
                  <a:tcPr/>
                </a:tc>
              </a:tr>
              <a:tr h="326805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Bentuk</a:t>
                      </a:r>
                      <a:r>
                        <a:rPr lang="id-ID" baseline="0" dirty="0" smtClean="0"/>
                        <a:t> dan kedaulatan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Pasal 1</a:t>
                      </a:r>
                      <a:endParaRPr lang="id-ID" dirty="0"/>
                    </a:p>
                  </a:txBody>
                  <a:tcPr/>
                </a:tc>
              </a:tr>
              <a:tr h="326805"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II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Majelis permusyawarahan</a:t>
                      </a:r>
                      <a:r>
                        <a:rPr lang="id-ID" baseline="0" dirty="0" smtClean="0"/>
                        <a:t> Rakyat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Pasal 2</a:t>
                      </a:r>
                      <a:r>
                        <a:rPr lang="id-ID" baseline="0" dirty="0" smtClean="0"/>
                        <a:t> s/d </a:t>
                      </a:r>
                      <a:r>
                        <a:rPr lang="id-ID" dirty="0" smtClean="0"/>
                        <a:t>pasal 4</a:t>
                      </a:r>
                      <a:endParaRPr lang="id-ID" dirty="0"/>
                    </a:p>
                  </a:txBody>
                  <a:tcPr/>
                </a:tc>
              </a:tr>
              <a:tr h="326805"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III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Kekuasaan pemerintahan negara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Pasal 4 s/d pasal 16 , (bab IV tentang DPA dihapus)</a:t>
                      </a:r>
                      <a:endParaRPr lang="id-ID" dirty="0"/>
                    </a:p>
                  </a:txBody>
                  <a:tcPr/>
                </a:tc>
              </a:tr>
              <a:tr h="326805"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V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Kementerian negara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Pasal 17</a:t>
                      </a:r>
                      <a:endParaRPr lang="id-ID" dirty="0"/>
                    </a:p>
                  </a:txBody>
                  <a:tcPr/>
                </a:tc>
              </a:tr>
              <a:tr h="326805">
                <a:tc>
                  <a:txBody>
                    <a:bodyPr/>
                    <a:lstStyle/>
                    <a:p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VI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Pemerintah daerah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Pasal</a:t>
                      </a:r>
                      <a:r>
                        <a:rPr lang="id-ID" baseline="0" dirty="0" smtClean="0"/>
                        <a:t> 18 s/d 18B</a:t>
                      </a:r>
                      <a:endParaRPr lang="id-ID" dirty="0"/>
                    </a:p>
                  </a:txBody>
                  <a:tcPr/>
                </a:tc>
              </a:tr>
              <a:tr h="326805">
                <a:tc>
                  <a:txBody>
                    <a:bodyPr/>
                    <a:lstStyle/>
                    <a:p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VII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Dewan perwakilan</a:t>
                      </a:r>
                      <a:r>
                        <a:rPr lang="id-ID" baseline="0" dirty="0" smtClean="0"/>
                        <a:t> rakyat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Pasal 19 s/d 22B</a:t>
                      </a:r>
                      <a:endParaRPr lang="id-ID" dirty="0"/>
                    </a:p>
                  </a:txBody>
                  <a:tcPr/>
                </a:tc>
              </a:tr>
              <a:tr h="326805">
                <a:tc>
                  <a:txBody>
                    <a:bodyPr/>
                    <a:lstStyle/>
                    <a:p>
                      <a:r>
                        <a:rPr lang="id-ID" dirty="0" smtClean="0"/>
                        <a:t>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VIIA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Dewan</a:t>
                      </a:r>
                      <a:r>
                        <a:rPr lang="id-ID" baseline="0" dirty="0" smtClean="0"/>
                        <a:t> perwakilan daerah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Pasal 22C s/d 22D</a:t>
                      </a:r>
                      <a:endParaRPr lang="id-ID" dirty="0"/>
                    </a:p>
                  </a:txBody>
                  <a:tcPr/>
                </a:tc>
              </a:tr>
              <a:tr h="326805">
                <a:tc>
                  <a:txBody>
                    <a:bodyPr/>
                    <a:lstStyle/>
                    <a:p>
                      <a:r>
                        <a:rPr lang="id-ID" dirty="0" smtClean="0"/>
                        <a:t>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VIIB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Pemilihan umum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Pasal 22E</a:t>
                      </a:r>
                      <a:endParaRPr lang="id-ID" dirty="0"/>
                    </a:p>
                  </a:txBody>
                  <a:tcPr/>
                </a:tc>
              </a:tr>
              <a:tr h="326805">
                <a:tc>
                  <a:txBody>
                    <a:bodyPr/>
                    <a:lstStyle/>
                    <a:p>
                      <a:r>
                        <a:rPr lang="id-ID" dirty="0" smtClean="0"/>
                        <a:t>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VIII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Hal keuangan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Pasal 23 s/d 23D</a:t>
                      </a:r>
                      <a:endParaRPr lang="id-ID" dirty="0"/>
                    </a:p>
                  </a:txBody>
                  <a:tcPr/>
                </a:tc>
              </a:tr>
              <a:tr h="326805">
                <a:tc>
                  <a:txBody>
                    <a:bodyPr/>
                    <a:lstStyle/>
                    <a:p>
                      <a:r>
                        <a:rPr lang="id-ID" dirty="0" smtClean="0"/>
                        <a:t>10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VIIIA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Badan pemeriksa keuangan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Pasal 23 E s/d</a:t>
                      </a:r>
                      <a:r>
                        <a:rPr lang="id-ID" baseline="0" dirty="0" smtClean="0"/>
                        <a:t> 23G</a:t>
                      </a:r>
                      <a:endParaRPr lang="id-ID" dirty="0"/>
                    </a:p>
                  </a:txBody>
                  <a:tcPr/>
                </a:tc>
              </a:tr>
              <a:tr h="326805">
                <a:tc>
                  <a:txBody>
                    <a:bodyPr/>
                    <a:lstStyle/>
                    <a:p>
                      <a:r>
                        <a:rPr lang="id-ID" dirty="0" smtClean="0"/>
                        <a:t>11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IX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Kekuasaan kehakiman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Pasal24 s/d 25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505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19256" cy="576064"/>
          </a:xfrm>
        </p:spPr>
        <p:txBody>
          <a:bodyPr/>
          <a:lstStyle/>
          <a:p>
            <a:r>
              <a:rPr lang="id-ID" dirty="0" smtClean="0"/>
              <a:t>Lanj;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138753"/>
              </p:ext>
            </p:extLst>
          </p:nvPr>
        </p:nvGraphicFramePr>
        <p:xfrm>
          <a:off x="611560" y="1340768"/>
          <a:ext cx="82296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400"/>
                <a:gridCol w="720080"/>
                <a:gridCol w="4464496"/>
                <a:gridCol w="2530624"/>
              </a:tblGrid>
              <a:tr h="326805"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No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Bab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Tentang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Pasal</a:t>
                      </a:r>
                      <a:endParaRPr lang="id-ID" dirty="0"/>
                    </a:p>
                  </a:txBody>
                  <a:tcPr/>
                </a:tc>
              </a:tr>
              <a:tr h="326805">
                <a:tc>
                  <a:txBody>
                    <a:bodyPr/>
                    <a:lstStyle/>
                    <a:p>
                      <a:r>
                        <a:rPr lang="id-ID" dirty="0" smtClean="0"/>
                        <a:t>12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IX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Kekuasaan kehakiman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Pasal 25</a:t>
                      </a:r>
                      <a:r>
                        <a:rPr lang="id-ID" baseline="0" dirty="0" smtClean="0"/>
                        <a:t> A</a:t>
                      </a:r>
                      <a:endParaRPr lang="id-ID" dirty="0"/>
                    </a:p>
                  </a:txBody>
                  <a:tcPr/>
                </a:tc>
              </a:tr>
              <a:tr h="326805">
                <a:tc>
                  <a:txBody>
                    <a:bodyPr/>
                    <a:lstStyle/>
                    <a:p>
                      <a:r>
                        <a:rPr lang="id-ID" dirty="0" smtClean="0"/>
                        <a:t>13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X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Warga</a:t>
                      </a:r>
                      <a:r>
                        <a:rPr lang="id-ID" baseline="0" dirty="0" smtClean="0"/>
                        <a:t> negara dan penduduk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Pasal 26</a:t>
                      </a:r>
                      <a:r>
                        <a:rPr lang="id-ID" baseline="0" dirty="0" smtClean="0"/>
                        <a:t> s/d 28</a:t>
                      </a:r>
                      <a:endParaRPr lang="id-ID" dirty="0"/>
                    </a:p>
                  </a:txBody>
                  <a:tcPr/>
                </a:tc>
              </a:tr>
              <a:tr h="326805">
                <a:tc>
                  <a:txBody>
                    <a:bodyPr/>
                    <a:lstStyle/>
                    <a:p>
                      <a:r>
                        <a:rPr lang="id-ID" dirty="0" smtClean="0"/>
                        <a:t>14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XI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HAM dan kewajiban dasar negara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Pasal 28A s/d 28J</a:t>
                      </a:r>
                      <a:endParaRPr lang="id-ID" dirty="0"/>
                    </a:p>
                  </a:txBody>
                  <a:tcPr/>
                </a:tc>
              </a:tr>
              <a:tr h="326805">
                <a:tc>
                  <a:txBody>
                    <a:bodyPr/>
                    <a:lstStyle/>
                    <a:p>
                      <a:r>
                        <a:rPr lang="id-ID" dirty="0" smtClean="0"/>
                        <a:t>15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XI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Agama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Pasal 29</a:t>
                      </a:r>
                      <a:endParaRPr lang="id-ID" dirty="0"/>
                    </a:p>
                  </a:txBody>
                  <a:tcPr/>
                </a:tc>
              </a:tr>
              <a:tr h="326805">
                <a:tc>
                  <a:txBody>
                    <a:bodyPr/>
                    <a:lstStyle/>
                    <a:p>
                      <a:r>
                        <a:rPr lang="id-ID" dirty="0" smtClean="0"/>
                        <a:t>16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XII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Pertahanan dan keamanan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Pasal</a:t>
                      </a:r>
                      <a:r>
                        <a:rPr lang="id-ID" baseline="0" dirty="0" smtClean="0"/>
                        <a:t> 30</a:t>
                      </a:r>
                      <a:endParaRPr lang="id-ID" dirty="0"/>
                    </a:p>
                  </a:txBody>
                  <a:tcPr/>
                </a:tc>
              </a:tr>
              <a:tr h="326805">
                <a:tc>
                  <a:txBody>
                    <a:bodyPr/>
                    <a:lstStyle/>
                    <a:p>
                      <a:r>
                        <a:rPr lang="id-ID" dirty="0" smtClean="0"/>
                        <a:t>17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XIII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Pendidikan</a:t>
                      </a:r>
                      <a:r>
                        <a:rPr lang="id-ID" baseline="0" dirty="0" smtClean="0"/>
                        <a:t> dan kebudayaan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Pasal 31 s/d 32</a:t>
                      </a:r>
                      <a:endParaRPr lang="id-ID" dirty="0"/>
                    </a:p>
                  </a:txBody>
                  <a:tcPr/>
                </a:tc>
              </a:tr>
              <a:tr h="326805">
                <a:tc>
                  <a:txBody>
                    <a:bodyPr/>
                    <a:lstStyle/>
                    <a:p>
                      <a:r>
                        <a:rPr lang="id-ID" dirty="0" smtClean="0"/>
                        <a:t>18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XIV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Perekonomian Nasional dan kesejahteraan sosial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Pasal 33 s/d 34</a:t>
                      </a:r>
                      <a:endParaRPr lang="id-ID" dirty="0"/>
                    </a:p>
                  </a:txBody>
                  <a:tcPr/>
                </a:tc>
              </a:tr>
              <a:tr h="326805">
                <a:tc>
                  <a:txBody>
                    <a:bodyPr/>
                    <a:lstStyle/>
                    <a:p>
                      <a:r>
                        <a:rPr lang="id-ID" dirty="0" smtClean="0"/>
                        <a:t>19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XV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Bendera,</a:t>
                      </a:r>
                      <a:r>
                        <a:rPr lang="id-ID" baseline="0" dirty="0" smtClean="0"/>
                        <a:t> bahasa, lambang negara serta lagu kebangsaan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Pasal 35 s/d 36C</a:t>
                      </a:r>
                      <a:endParaRPr lang="id-ID" dirty="0"/>
                    </a:p>
                  </a:txBody>
                  <a:tcPr/>
                </a:tc>
              </a:tr>
              <a:tr h="326805">
                <a:tc>
                  <a:txBody>
                    <a:bodyPr/>
                    <a:lstStyle/>
                    <a:p>
                      <a:r>
                        <a:rPr lang="id-ID" dirty="0" smtClean="0"/>
                        <a:t>20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XVI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Perubahan Undang-undang</a:t>
                      </a:r>
                      <a:r>
                        <a:rPr lang="id-ID" baseline="0" dirty="0" smtClean="0"/>
                        <a:t> Dasar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Pasal 37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35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C. UUD 1945 SEBAGAI KONSTITUSI </a:t>
            </a:r>
            <a:br>
              <a:rPr lang="id-ID" b="1" dirty="0"/>
            </a:br>
            <a:r>
              <a:rPr lang="id-ID" b="1" dirty="0"/>
              <a:t>	 NEGARA INDONESIA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637255"/>
              </p:ext>
            </p:extLst>
          </p:nvPr>
        </p:nvGraphicFramePr>
        <p:xfrm>
          <a:off x="385192" y="2132856"/>
          <a:ext cx="8507288" cy="3747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258"/>
                <a:gridCol w="2710175"/>
                <a:gridCol w="1318464"/>
                <a:gridCol w="3955391"/>
              </a:tblGrid>
              <a:tr h="402629">
                <a:tc>
                  <a:txBody>
                    <a:bodyPr/>
                    <a:lstStyle/>
                    <a:p>
                      <a:r>
                        <a:rPr lang="id-ID" dirty="0" smtClean="0"/>
                        <a:t>No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Periode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Berlaku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Isi</a:t>
                      </a:r>
                      <a:endParaRPr lang="id-ID" dirty="0"/>
                    </a:p>
                  </a:txBody>
                  <a:tcPr/>
                </a:tc>
              </a:tr>
              <a:tr h="1231509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18 Agt</a:t>
                      </a:r>
                      <a:r>
                        <a:rPr lang="id-ID" baseline="0" dirty="0" smtClean="0"/>
                        <a:t> 1945 – 27 Des 1949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UUD 1945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Pembukaan,</a:t>
                      </a:r>
                      <a:r>
                        <a:rPr lang="id-ID" baseline="0" dirty="0" smtClean="0"/>
                        <a:t> batang tubuh  (16 bab), 37 pasal, 4 pasal aturan peralihan, 2 ayat aturan tambahan, dan bagian penjelasan.</a:t>
                      </a:r>
                      <a:endParaRPr lang="id-ID" dirty="0"/>
                    </a:p>
                  </a:txBody>
                  <a:tcPr/>
                </a:tc>
              </a:tr>
              <a:tr h="526102"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27 Des 1949</a:t>
                      </a:r>
                      <a:r>
                        <a:rPr lang="id-ID" baseline="0" dirty="0" smtClean="0"/>
                        <a:t> – 17 Agt 1950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UUD</a:t>
                      </a:r>
                      <a:r>
                        <a:rPr lang="id-ID" baseline="0" dirty="0" smtClean="0"/>
                        <a:t> RIS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6 Bab, 197 pasal, dan beberapa bagian</a:t>
                      </a:r>
                      <a:endParaRPr lang="id-ID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aseline="0" dirty="0" smtClean="0"/>
                        <a:t>17 Agt 1950 – 5 Jul 1959</a:t>
                      </a:r>
                      <a:endParaRPr lang="id-ID" dirty="0" smtClean="0"/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UUDS 1950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6 Bab,</a:t>
                      </a:r>
                      <a:r>
                        <a:rPr lang="id-ID" baseline="0" dirty="0" smtClean="0"/>
                        <a:t> 146 pasal, dan beberapa bagian</a:t>
                      </a:r>
                      <a:endParaRPr lang="id-ID" dirty="0"/>
                    </a:p>
                  </a:txBody>
                  <a:tcPr/>
                </a:tc>
              </a:tr>
              <a:tr h="947314"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5 Jul 1959 - sekarang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UUD 1945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Pembagian: 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id-ID" baseline="0" dirty="0" smtClean="0"/>
                        <a:t>UUD 1945 belum diamandemen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id-ID" b="1" baseline="0" dirty="0" smtClean="0">
                          <a:solidFill>
                            <a:srgbClr val="0070C0"/>
                          </a:solidFill>
                        </a:rPr>
                        <a:t>UUD 1945 sudah diamandemen</a:t>
                      </a:r>
                      <a:endParaRPr lang="id-ID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23528" y="1445746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SzPct val="80000"/>
            </a:pPr>
            <a:r>
              <a:rPr lang="id-ID" sz="2400" b="1" dirty="0">
                <a:solidFill>
                  <a:prstClr val="black"/>
                </a:solidFill>
                <a:latin typeface="Century Gothic"/>
              </a:rPr>
              <a:t>1. Konstitusi yang pernah berlaku di Indonesia</a:t>
            </a:r>
          </a:p>
        </p:txBody>
      </p:sp>
    </p:spTree>
    <p:extLst>
      <p:ext uri="{BB962C8B-B14F-4D97-AF65-F5344CB8AC3E}">
        <p14:creationId xmlns:p14="http://schemas.microsoft.com/office/powerpoint/2010/main" val="32945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997818"/>
          </a:xfrm>
        </p:spPr>
        <p:txBody>
          <a:bodyPr/>
          <a:lstStyle/>
          <a:p>
            <a:r>
              <a:rPr lang="id-ID" sz="2800" b="1" dirty="0" smtClean="0"/>
              <a:t>D. SISTEM KETATANEGARAAN INDONESIA</a:t>
            </a:r>
            <a:endParaRPr lang="id-ID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Menurut UUD 1945:</a:t>
            </a:r>
          </a:p>
          <a:p>
            <a:pPr marL="514350" indent="-514350">
              <a:buAutoNum type="alphaLcPeriod"/>
            </a:pPr>
            <a:r>
              <a:rPr lang="id-ID" dirty="0" smtClean="0"/>
              <a:t>Bentuk negara adalah kesatuan</a:t>
            </a:r>
          </a:p>
          <a:p>
            <a:pPr marL="514350" indent="-514350">
              <a:buAutoNum type="alphaLcPeriod"/>
            </a:pPr>
            <a:r>
              <a:rPr lang="id-ID" dirty="0" smtClean="0"/>
              <a:t>Bentuk negara adalah republik</a:t>
            </a:r>
          </a:p>
          <a:p>
            <a:pPr marL="514350" indent="-514350">
              <a:buAutoNum type="alphaLcPeriod"/>
            </a:pPr>
            <a:r>
              <a:rPr lang="id-ID" dirty="0" smtClean="0"/>
              <a:t>Sistem pemerintahan adalah presidensiil</a:t>
            </a:r>
          </a:p>
          <a:p>
            <a:pPr marL="514350" indent="-514350">
              <a:buAutoNum type="alphaLcPeriod"/>
            </a:pPr>
            <a:r>
              <a:rPr lang="id-ID" dirty="0" smtClean="0"/>
              <a:t>Sistem politik demokrasi atau kedaulatan rakyat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11917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55122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id-ID" b="1" dirty="0" smtClean="0"/>
              <a:t>Bentuk Negara Kesatuan</a:t>
            </a:r>
          </a:p>
          <a:p>
            <a:pPr marL="0" indent="0">
              <a:buNone/>
            </a:pPr>
            <a:endParaRPr lang="id-ID" b="1" dirty="0" smtClean="0"/>
          </a:p>
          <a:p>
            <a:pPr>
              <a:buFont typeface="Arial" pitchFamily="34" charset="0"/>
              <a:buChar char="•"/>
            </a:pPr>
            <a:r>
              <a:rPr lang="id-ID" sz="2400" dirty="0" smtClean="0"/>
              <a:t>Tertuang dalam Pasal 1 ayat (1) UUD 1945</a:t>
            </a:r>
          </a:p>
          <a:p>
            <a:pPr>
              <a:buFont typeface="Arial" pitchFamily="34" charset="0"/>
              <a:buChar char="•"/>
            </a:pPr>
            <a:r>
              <a:rPr lang="id-ID" sz="2400" dirty="0" smtClean="0"/>
              <a:t>Negara Kesatuan adalah negara yang bersusunan tunggal. Bentuk negara yang tidak terdiri atas negara-negara bagian atau negara yang didalamnya tidak terdapat daerah yang bersifat negara.</a:t>
            </a:r>
          </a:p>
          <a:p>
            <a:pPr>
              <a:buFont typeface="Arial" pitchFamily="34" charset="0"/>
              <a:buChar char="•"/>
            </a:pPr>
            <a:r>
              <a:rPr lang="id-ID" sz="2400" dirty="0" smtClean="0"/>
              <a:t>Terdapat seorang kepala negara </a:t>
            </a:r>
          </a:p>
          <a:p>
            <a:pPr>
              <a:buFont typeface="Arial" pitchFamily="34" charset="0"/>
              <a:buChar char="•"/>
            </a:pPr>
            <a:r>
              <a:rPr lang="id-ID" sz="2400" dirty="0" smtClean="0"/>
              <a:t>Satu Undang-undang dasar negara </a:t>
            </a:r>
          </a:p>
          <a:p>
            <a:pPr>
              <a:buFont typeface="Arial" pitchFamily="34" charset="0"/>
              <a:buChar char="•"/>
            </a:pPr>
            <a:r>
              <a:rPr lang="id-ID" sz="2400" dirty="0" smtClean="0"/>
              <a:t>Satu kepala pemerintahan</a:t>
            </a:r>
          </a:p>
          <a:p>
            <a:pPr>
              <a:buFont typeface="Arial" pitchFamily="34" charset="0"/>
              <a:buChar char="•"/>
            </a:pPr>
            <a:r>
              <a:rPr lang="id-ID" sz="2400" dirty="0" smtClean="0"/>
              <a:t>Satu parlemen (badan perwakilan rakyat)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54275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67245"/>
          </a:xfrm>
        </p:spPr>
        <p:txBody>
          <a:bodyPr>
            <a:normAutofit/>
          </a:bodyPr>
          <a:lstStyle/>
          <a:p>
            <a:r>
              <a:rPr lang="id-ID" sz="2400" b="1" dirty="0" smtClean="0"/>
              <a:t>Kekuasaan mengatur  urusan pemerintahan negara dijalankan dengan 2 cara</a:t>
            </a:r>
            <a:r>
              <a:rPr lang="id-ID" sz="2400" dirty="0" smtClean="0"/>
              <a:t>:</a:t>
            </a:r>
          </a:p>
          <a:p>
            <a:pPr marL="0" indent="0">
              <a:buNone/>
            </a:pPr>
            <a:endParaRPr lang="id-ID" sz="2400" dirty="0" smtClean="0"/>
          </a:p>
          <a:p>
            <a:pPr marL="0" indent="0">
              <a:buNone/>
            </a:pPr>
            <a:r>
              <a:rPr lang="id-ID" sz="2400" dirty="0" smtClean="0"/>
              <a:t>	1. Asas Sentralisasi </a:t>
            </a:r>
            <a:r>
              <a:rPr lang="id-ID" sz="2400" dirty="0">
                <a:sym typeface="Wingdings" pitchFamily="2" charset="2"/>
              </a:rPr>
              <a:t>:</a:t>
            </a:r>
            <a:r>
              <a:rPr lang="id-ID" sz="2400" dirty="0" smtClean="0"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r>
              <a:rPr lang="id-ID" sz="2400" dirty="0">
                <a:sym typeface="Wingdings" pitchFamily="2" charset="2"/>
              </a:rPr>
              <a:t>	</a:t>
            </a:r>
            <a:r>
              <a:rPr lang="id-ID" sz="2400" dirty="0" smtClean="0">
                <a:sym typeface="Wingdings" pitchFamily="2" charset="2"/>
              </a:rPr>
              <a:t>	</a:t>
            </a:r>
            <a:r>
              <a:rPr lang="id-ID" sz="1800" dirty="0" smtClean="0">
                <a:sym typeface="Wingdings" pitchFamily="2" charset="2"/>
              </a:rPr>
              <a:t>“Centrum” = pusat atau memusat.</a:t>
            </a:r>
          </a:p>
          <a:p>
            <a:pPr marL="457200" lvl="1" indent="0">
              <a:buNone/>
            </a:pPr>
            <a:r>
              <a:rPr lang="id-ID" sz="1800" dirty="0" smtClean="0">
                <a:sym typeface="Wingdings" pitchFamily="2" charset="2"/>
              </a:rPr>
              <a:t>	Kekuasaan pemerintahan itu dipusatkan pada 			pemerintah pusat</a:t>
            </a:r>
          </a:p>
          <a:p>
            <a:pPr marL="457200" lvl="1" indent="0">
              <a:buNone/>
            </a:pPr>
            <a:r>
              <a:rPr lang="id-ID" sz="2400" dirty="0" smtClean="0"/>
              <a:t>2. Asas Desentralisasi</a:t>
            </a:r>
          </a:p>
          <a:p>
            <a:pPr marL="457200" lvl="1" indent="0">
              <a:buNone/>
            </a:pPr>
            <a:r>
              <a:rPr lang="id-ID" dirty="0"/>
              <a:t>	</a:t>
            </a:r>
            <a:r>
              <a:rPr lang="id-ID" sz="1800" dirty="0" smtClean="0"/>
              <a:t>“De dan Centrum”= De artinya lepas atau 	melepas, 	Decentrum artinya melepas atau 	menjauh dari pusat.</a:t>
            </a:r>
          </a:p>
          <a:p>
            <a:pPr marL="457200" lvl="1" indent="0">
              <a:buNone/>
            </a:pPr>
            <a:r>
              <a:rPr lang="id-ID" sz="1800" dirty="0"/>
              <a:t>	</a:t>
            </a:r>
            <a:r>
              <a:rPr lang="id-ID" sz="1800" dirty="0" smtClean="0">
                <a:sym typeface="Wingdings" pitchFamily="2" charset="2"/>
              </a:rPr>
              <a:t> terdapat kekuasaan yang melepas atau 	menjauh dari 	kekuasaan yang ada di pusat, 	kekuasaan itu nantinya ada di 	daerah 	(otonom).</a:t>
            </a:r>
            <a:endParaRPr lang="id-ID" sz="1800" dirty="0" smtClean="0"/>
          </a:p>
          <a:p>
            <a:pPr>
              <a:buAutoNum type="arabicPeriod"/>
            </a:pPr>
            <a:endParaRPr lang="id-ID" sz="2400" dirty="0" smtClean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32863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dirty="0" smtClean="0"/>
              <a:t>2. Bentuk Pemerintahan Republik</a:t>
            </a:r>
            <a:endParaRPr lang="id-ID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75157"/>
          </a:xfrm>
        </p:spPr>
        <p:txBody>
          <a:bodyPr/>
          <a:lstStyle/>
          <a:p>
            <a:pPr marL="609600" indent="-609600"/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Pemerintahan</a:t>
            </a:r>
            <a:endParaRPr lang="en-US" dirty="0"/>
          </a:p>
          <a:p>
            <a:pPr marL="990600" lvl="1" indent="-533400"/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Nicollo</a:t>
            </a:r>
            <a:r>
              <a:rPr lang="en-US" dirty="0"/>
              <a:t> Machiavelli :</a:t>
            </a:r>
          </a:p>
          <a:p>
            <a:pPr marL="1752600" lvl="3" indent="-381000">
              <a:buFontTx/>
              <a:buAutoNum type="alphaLcPeriod"/>
            </a:pPr>
            <a:r>
              <a:rPr lang="en-US" sz="3200" dirty="0" err="1"/>
              <a:t>Monarki</a:t>
            </a:r>
            <a:r>
              <a:rPr lang="en-US" sz="3200" dirty="0"/>
              <a:t> </a:t>
            </a:r>
            <a:r>
              <a:rPr lang="en-US" dirty="0"/>
              <a:t>(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pemerintahan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kerajaan</a:t>
            </a:r>
            <a:r>
              <a:rPr lang="en-US" dirty="0"/>
              <a:t>. </a:t>
            </a:r>
            <a:r>
              <a:rPr lang="en-US" dirty="0" err="1"/>
              <a:t>Pemimpin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pemerintahannya</a:t>
            </a:r>
            <a:r>
              <a:rPr lang="en-US" dirty="0"/>
              <a:t> </a:t>
            </a:r>
            <a:r>
              <a:rPr lang="en-US" dirty="0" err="1"/>
              <a:t>bergelar</a:t>
            </a:r>
            <a:r>
              <a:rPr lang="en-US" dirty="0"/>
              <a:t> raja, </a:t>
            </a:r>
            <a:r>
              <a:rPr lang="en-US" dirty="0" err="1"/>
              <a:t>ratu,kaisar</a:t>
            </a:r>
            <a:r>
              <a:rPr lang="en-US" dirty="0"/>
              <a:t>/sultan,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pemerintahannya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keturunan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pewarisan</a:t>
            </a:r>
            <a:r>
              <a:rPr lang="en-US" dirty="0"/>
              <a:t>.) : </a:t>
            </a:r>
            <a:r>
              <a:rPr lang="en-US" dirty="0" err="1"/>
              <a:t>inggris</a:t>
            </a:r>
            <a:r>
              <a:rPr lang="en-US" dirty="0"/>
              <a:t>, </a:t>
            </a:r>
            <a:r>
              <a:rPr lang="en-US" dirty="0" err="1"/>
              <a:t>malaysia</a:t>
            </a:r>
            <a:r>
              <a:rPr lang="en-US" dirty="0"/>
              <a:t>, </a:t>
            </a:r>
            <a:r>
              <a:rPr lang="en-US" dirty="0" err="1"/>
              <a:t>jepang</a:t>
            </a:r>
            <a:r>
              <a:rPr lang="en-US" dirty="0"/>
              <a:t>, </a:t>
            </a:r>
            <a:r>
              <a:rPr lang="en-US" dirty="0" err="1"/>
              <a:t>arab</a:t>
            </a:r>
            <a:r>
              <a:rPr lang="en-US" dirty="0"/>
              <a:t> </a:t>
            </a:r>
            <a:r>
              <a:rPr lang="en-US" dirty="0" err="1"/>
              <a:t>saudi</a:t>
            </a:r>
            <a:r>
              <a:rPr lang="en-US" dirty="0"/>
              <a:t>, </a:t>
            </a:r>
            <a:r>
              <a:rPr lang="en-US" dirty="0" err="1"/>
              <a:t>thailand</a:t>
            </a:r>
            <a:r>
              <a:rPr lang="en-US" dirty="0"/>
              <a:t>)</a:t>
            </a:r>
            <a:endParaRPr lang="en-US" sz="3200" dirty="0"/>
          </a:p>
          <a:p>
            <a:pPr marL="1752600" lvl="3" indent="-381000">
              <a:buFontTx/>
              <a:buAutoNum type="alphaLcPeriod"/>
            </a:pPr>
            <a:r>
              <a:rPr lang="en-US" sz="3200" dirty="0" err="1">
                <a:sym typeface="Wingdings" pitchFamily="2" charset="2"/>
              </a:rPr>
              <a:t>Republik</a:t>
            </a:r>
            <a:r>
              <a:rPr lang="en-US" sz="3200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( </a:t>
            </a:r>
            <a:r>
              <a:rPr lang="en-US" dirty="0" err="1">
                <a:sym typeface="Wingdings" pitchFamily="2" charset="2"/>
              </a:rPr>
              <a:t>Bentuk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Pemerintahan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yg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dipimpin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oleh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seorang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presiden</a:t>
            </a:r>
            <a:r>
              <a:rPr lang="en-US" dirty="0">
                <a:sym typeface="Wingdings" pitchFamily="2" charset="2"/>
              </a:rPr>
              <a:t> /</a:t>
            </a:r>
            <a:r>
              <a:rPr lang="en-US" dirty="0" err="1">
                <a:sym typeface="Wingdings" pitchFamily="2" charset="2"/>
              </a:rPr>
              <a:t>perdana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mentri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penunjukan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pemimpin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berdasarkan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pemilihan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bentuk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pemerintahannya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adalah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republik</a:t>
            </a:r>
            <a:r>
              <a:rPr lang="en-US" dirty="0">
                <a:sym typeface="Wingdings" pitchFamily="2" charset="2"/>
              </a:rPr>
              <a:t>) : </a:t>
            </a:r>
            <a:r>
              <a:rPr lang="en-US" dirty="0" err="1">
                <a:sym typeface="Wingdings" pitchFamily="2" charset="2"/>
              </a:rPr>
              <a:t>AS,Idia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Perancis</a:t>
            </a:r>
            <a:r>
              <a:rPr lang="en-US" dirty="0">
                <a:sym typeface="Wingdings" pitchFamily="2" charset="2"/>
              </a:rPr>
              <a:t>, Korea  Selatan.</a:t>
            </a:r>
          </a:p>
        </p:txBody>
      </p:sp>
    </p:spTree>
    <p:extLst>
      <p:ext uri="{BB962C8B-B14F-4D97-AF65-F5344CB8AC3E}">
        <p14:creationId xmlns:p14="http://schemas.microsoft.com/office/powerpoint/2010/main" val="1055078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dirty="0" smtClean="0"/>
              <a:t>3. Sistem Pemerintahan Presidensiil</a:t>
            </a:r>
            <a:endParaRPr lang="id-ID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b="1" dirty="0" smtClean="0"/>
              <a:t>Pembagian sistem pemerintahan dibagi menjadi 2</a:t>
            </a:r>
          </a:p>
          <a:p>
            <a:pPr marL="0" indent="0">
              <a:buNone/>
            </a:pPr>
            <a:r>
              <a:rPr lang="id-ID" sz="2400" dirty="0" smtClean="0"/>
              <a:t>1. Parlementer</a:t>
            </a:r>
          </a:p>
          <a:p>
            <a:pPr marL="0" indent="0">
              <a:buNone/>
            </a:pPr>
            <a:r>
              <a:rPr lang="id-ID" sz="2400" dirty="0"/>
              <a:t>	</a:t>
            </a:r>
            <a:r>
              <a:rPr lang="id-ID" sz="2400" dirty="0" smtClean="0">
                <a:sym typeface="Wingdings" pitchFamily="2" charset="2"/>
              </a:rPr>
              <a:t> apabila badan eksekutif mendapat 						pengawasan langsung dari badan legislatif</a:t>
            </a:r>
            <a:endParaRPr lang="id-ID" sz="2400" dirty="0" smtClean="0"/>
          </a:p>
          <a:p>
            <a:pPr marL="0" indent="0">
              <a:buNone/>
            </a:pPr>
            <a:r>
              <a:rPr lang="id-ID" sz="2400" dirty="0" smtClean="0"/>
              <a:t>2. Presidensiil</a:t>
            </a:r>
          </a:p>
          <a:p>
            <a:pPr marL="0" indent="0">
              <a:buNone/>
            </a:pPr>
            <a:r>
              <a:rPr lang="id-ID" sz="2400" dirty="0"/>
              <a:t>	</a:t>
            </a:r>
            <a:r>
              <a:rPr lang="id-ID" sz="2400" dirty="0" smtClean="0">
                <a:sym typeface="Wingdings" pitchFamily="2" charset="2"/>
              </a:rPr>
              <a:t> apabila badan eksekutif  berada di luar 					pengawasan langsung badan legislatif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69495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695237"/>
          </a:xfrm>
        </p:spPr>
        <p:txBody>
          <a:bodyPr>
            <a:normAutofit/>
          </a:bodyPr>
          <a:lstStyle/>
          <a:p>
            <a:r>
              <a:rPr lang="id-ID" sz="2400" b="1" dirty="0" smtClean="0"/>
              <a:t>Ciri-ciri pemerintahan presidensiil:</a:t>
            </a:r>
          </a:p>
          <a:p>
            <a:pPr marL="514350" indent="-514350">
              <a:buAutoNum type="arabicPeriod"/>
            </a:pPr>
            <a:r>
              <a:rPr lang="id-ID" sz="2400" dirty="0" smtClean="0"/>
              <a:t>Penyelenggaraan negara berada di tangan presiden</a:t>
            </a:r>
          </a:p>
          <a:p>
            <a:pPr marL="514350" indent="-514350">
              <a:buAutoNum type="arabicPeriod"/>
            </a:pPr>
            <a:r>
              <a:rPr lang="id-ID" sz="2400" dirty="0" smtClean="0"/>
              <a:t>Kabinet (dewan menteri) dibentuk oleh presiden</a:t>
            </a:r>
          </a:p>
          <a:p>
            <a:pPr marL="514350" indent="-514350">
              <a:buAutoNum type="arabicPeriod"/>
            </a:pPr>
            <a:r>
              <a:rPr lang="id-ID" sz="2400" dirty="0" smtClean="0"/>
              <a:t>Presiden tidak bertanggungjawab kepada parlemen</a:t>
            </a:r>
          </a:p>
          <a:p>
            <a:pPr marL="514350" indent="-514350">
              <a:buAutoNum type="arabicPeriod"/>
            </a:pPr>
            <a:r>
              <a:rPr lang="id-ID" sz="2400" dirty="0" smtClean="0"/>
              <a:t>Presiden tidak dapat membubarkan parlemen seperti dalam sistem parlementer</a:t>
            </a:r>
          </a:p>
          <a:p>
            <a:pPr marL="514350" indent="-514350">
              <a:buAutoNum type="arabicPeriod"/>
            </a:pPr>
            <a:r>
              <a:rPr lang="id-ID" sz="2400" dirty="0" smtClean="0"/>
              <a:t>Parlemen memiliki kekuasaan legislatif dan sebagai lembaga perwakilan</a:t>
            </a:r>
          </a:p>
          <a:p>
            <a:pPr marL="514350" indent="-514350">
              <a:buAutoNum type="arabicPeriod"/>
            </a:pPr>
            <a:r>
              <a:rPr lang="id-ID" sz="2400" dirty="0" smtClean="0"/>
              <a:t>Presiden tidak berada di bawah pengawasan langsung parlemen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071749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86"/>
          </a:xfrm>
        </p:spPr>
        <p:txBody>
          <a:bodyPr/>
          <a:lstStyle/>
          <a:p>
            <a:r>
              <a:rPr lang="id-ID" sz="2400" b="1" dirty="0" smtClean="0"/>
              <a:t>Kelebihan dan Kekurangan Pemerintahan Presidensiil: </a:t>
            </a:r>
            <a:endParaRPr lang="id-ID" sz="24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5825598"/>
              </p:ext>
            </p:extLst>
          </p:nvPr>
        </p:nvGraphicFramePr>
        <p:xfrm>
          <a:off x="611560" y="1412776"/>
          <a:ext cx="8229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408"/>
                <a:gridCol w="3816424"/>
                <a:gridCol w="3826768"/>
              </a:tblGrid>
              <a:tr h="343451">
                <a:tc>
                  <a:txBody>
                    <a:bodyPr/>
                    <a:lstStyle/>
                    <a:p>
                      <a:r>
                        <a:rPr lang="id-ID" dirty="0" smtClean="0"/>
                        <a:t>No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Kelebihan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Kelemahan</a:t>
                      </a:r>
                      <a:endParaRPr lang="id-ID" dirty="0"/>
                    </a:p>
                  </a:txBody>
                  <a:tcPr/>
                </a:tc>
              </a:tr>
              <a:tr h="1100926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Badan</a:t>
                      </a:r>
                      <a:r>
                        <a:rPr lang="id-ID" baseline="0" dirty="0" smtClean="0"/>
                        <a:t> eksekutif lebih stabil kedudukannya karena tidak tergantung pada parlemen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Kekuasaan eksekutif di luar pengawasan langsung legislatif sehingga dapat menciptakan kekuasaan mutlak </a:t>
                      </a:r>
                      <a:endParaRPr lang="id-ID" dirty="0"/>
                    </a:p>
                  </a:txBody>
                  <a:tcPr/>
                </a:tc>
              </a:tr>
              <a:tr h="592806"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Masa jabatan badan eksekutif lebih jelas dengan jangka waktu tertentu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Sistem pertanggujawabannya  kurang jelas</a:t>
                      </a:r>
                      <a:endParaRPr lang="id-ID" dirty="0"/>
                    </a:p>
                  </a:txBody>
                  <a:tcPr/>
                </a:tc>
              </a:tr>
              <a:tr h="1354986"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Penyusunan</a:t>
                      </a:r>
                      <a:r>
                        <a:rPr lang="id-ID" baseline="0" dirty="0" smtClean="0"/>
                        <a:t> program kerja kabinet mudah disesuaikan dengan jangka waktu masa jabatannya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Pembuatan keputusan/kebijakan</a:t>
                      </a:r>
                      <a:r>
                        <a:rPr lang="id-ID" baseline="0" dirty="0" smtClean="0"/>
                        <a:t> publik umumnya hasil tawar-menawar antara eksekutif dan legislatif sehingga dapat terjadi keputusan tidak tegas dan memakan waktu yag lama </a:t>
                      </a:r>
                      <a:endParaRPr lang="id-ID" dirty="0"/>
                    </a:p>
                  </a:txBody>
                  <a:tcPr/>
                </a:tc>
              </a:tr>
              <a:tr h="1100926"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Legislatif bukan tempat kaderisasi untuk jabatan eksekutif karena dapat diisi</a:t>
                      </a:r>
                      <a:r>
                        <a:rPr lang="id-ID" baseline="0" dirty="0" smtClean="0"/>
                        <a:t> oleh orang luar termasuk anggota parlemen sendiri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408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dirty="0" smtClean="0"/>
              <a:t>4. Sistem Politik Demokrasi</a:t>
            </a:r>
            <a:endParaRPr lang="id-ID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4903149"/>
          </a:xfrm>
        </p:spPr>
        <p:txBody>
          <a:bodyPr>
            <a:normAutofit/>
          </a:bodyPr>
          <a:lstStyle/>
          <a:p>
            <a:r>
              <a:rPr lang="id-ID" sz="2400" b="1" dirty="0" smtClean="0"/>
              <a:t>Secara teoritis, klasifikasi sistem politik dibagi dua:</a:t>
            </a:r>
          </a:p>
          <a:p>
            <a:pPr marL="514350" indent="-514350">
              <a:buAutoNum type="arabicPeriod"/>
            </a:pPr>
            <a:r>
              <a:rPr lang="id-ID" sz="2400" dirty="0" smtClean="0"/>
              <a:t>Sistem politik demokrasi</a:t>
            </a:r>
          </a:p>
          <a:p>
            <a:pPr marL="514350" indent="-514350">
              <a:buAutoNum type="arabicPeriod"/>
            </a:pPr>
            <a:r>
              <a:rPr lang="id-ID" sz="2400" dirty="0" smtClean="0"/>
              <a:t>Sistem politik otoritarian/nondemokrasi/otoriter</a:t>
            </a:r>
          </a:p>
          <a:p>
            <a:pPr marL="0" indent="0">
              <a:buNone/>
            </a:pPr>
            <a:endParaRPr lang="id-ID" sz="2400" dirty="0"/>
          </a:p>
          <a:p>
            <a:pPr>
              <a:buFont typeface="Wingdings" pitchFamily="2" charset="2"/>
              <a:buChar char="q"/>
            </a:pPr>
            <a:r>
              <a:rPr lang="id-ID" sz="2400" b="1" dirty="0" smtClean="0"/>
              <a:t>Pembagian atas sistem politik demokrasi dan sistem politik otoriter didasarkan atas:</a:t>
            </a:r>
          </a:p>
          <a:p>
            <a:pPr>
              <a:buAutoNum type="arabicPeriod"/>
            </a:pPr>
            <a:r>
              <a:rPr lang="id-ID" sz="2400" dirty="0" smtClean="0"/>
              <a:t>Kewenangan pemerintah terhadap aspek-aspek kehidupan warganya</a:t>
            </a:r>
          </a:p>
          <a:p>
            <a:pPr>
              <a:buAutoNum type="arabicPeriod"/>
            </a:pPr>
            <a:r>
              <a:rPr lang="id-ID" sz="2400" dirty="0" smtClean="0"/>
              <a:t>Tanggung jawab pemerintah terhadap warga negara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82831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4400" b="1" dirty="0" smtClean="0"/>
              <a:t>TERIMAKASIH</a:t>
            </a:r>
            <a:endParaRPr lang="id-ID" sz="4400" b="1" dirty="0"/>
          </a:p>
        </p:txBody>
      </p:sp>
    </p:spTree>
    <p:extLst>
      <p:ext uri="{BB962C8B-B14F-4D97-AF65-F5344CB8AC3E}">
        <p14:creationId xmlns:p14="http://schemas.microsoft.com/office/powerpoint/2010/main" val="363730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435280" cy="5479213"/>
          </a:xfrm>
        </p:spPr>
        <p:txBody>
          <a:bodyPr/>
          <a:lstStyle/>
          <a:p>
            <a:pPr marL="0" indent="0" algn="ctr">
              <a:buNone/>
            </a:pPr>
            <a:r>
              <a:rPr lang="id-ID" b="1" u="sng" dirty="0" smtClean="0"/>
              <a:t>Konstitusi I, UUD 1945</a:t>
            </a:r>
          </a:p>
          <a:p>
            <a:pPr marL="0" lvl="0" indent="0" algn="ctr">
              <a:spcBef>
                <a:spcPts val="0"/>
              </a:spcBef>
              <a:buSzTx/>
              <a:buNone/>
            </a:pPr>
            <a:r>
              <a:rPr lang="id-ID" sz="1800" dirty="0" smtClean="0">
                <a:solidFill>
                  <a:prstClr val="black"/>
                </a:solidFill>
                <a:latin typeface="Calibri"/>
                <a:cs typeface="+mn-cs"/>
              </a:rPr>
              <a:t>18 </a:t>
            </a:r>
            <a:r>
              <a:rPr lang="id-ID" sz="1800" dirty="0">
                <a:solidFill>
                  <a:prstClr val="black"/>
                </a:solidFill>
                <a:latin typeface="Calibri"/>
                <a:cs typeface="+mn-cs"/>
              </a:rPr>
              <a:t>Agt 1945 – 27 Des </a:t>
            </a:r>
            <a:r>
              <a:rPr lang="id-ID" sz="1800" dirty="0" smtClean="0">
                <a:solidFill>
                  <a:prstClr val="black"/>
                </a:solidFill>
                <a:latin typeface="Calibri"/>
                <a:cs typeface="+mn-cs"/>
              </a:rPr>
              <a:t>1949</a:t>
            </a:r>
          </a:p>
          <a:p>
            <a:pPr marL="0" lvl="0" indent="0" algn="ctr">
              <a:spcBef>
                <a:spcPts val="0"/>
              </a:spcBef>
              <a:buSzTx/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pertamakali ditetapkan PPKI, 18 Agustus 	1945, merupakan hasil karya dari BPUPKI 	melalui sidang dari tanggal 29 Mei 1945-1 	Juni 1945 dan 10 Juli-16 Juli 1945. </a:t>
            </a:r>
            <a:endParaRPr lang="id-ID" dirty="0"/>
          </a:p>
          <a:p>
            <a:pPr marL="0" indent="0">
              <a:buNone/>
            </a:pPr>
            <a:r>
              <a:rPr lang="id-ID" dirty="0" smtClean="0"/>
              <a:t>	</a:t>
            </a:r>
            <a:r>
              <a:rPr lang="id-ID" dirty="0" smtClean="0">
                <a:sym typeface="Wingdings" pitchFamily="2" charset="2"/>
              </a:rPr>
              <a:t>rancangan pembukaan dan hukum dasar 	negara, setelah perubahan oleh PPKI 	ditetapkan menjadi UUD RI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7026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9213"/>
          </a:xfrm>
        </p:spPr>
        <p:txBody>
          <a:bodyPr/>
          <a:lstStyle/>
          <a:p>
            <a:r>
              <a:rPr lang="id-ID" b="1" dirty="0" smtClean="0"/>
              <a:t>Sidang PPKI Pertama (18 Agustus 1945):</a:t>
            </a:r>
          </a:p>
          <a:p>
            <a:pPr marL="0" indent="0">
              <a:buNone/>
            </a:pPr>
            <a:endParaRPr lang="id-ID" b="1" dirty="0" smtClean="0"/>
          </a:p>
          <a:p>
            <a:pPr marL="514350" indent="-514350">
              <a:buAutoNum type="alphaLcPeriod"/>
            </a:pPr>
            <a:r>
              <a:rPr lang="id-ID" dirty="0" smtClean="0"/>
              <a:t>Mengesahkan rancangan pembukaan hukum dasar negara dan hukum dasar sebagai UUD NKRI</a:t>
            </a:r>
          </a:p>
          <a:p>
            <a:pPr marL="514350" indent="-514350">
              <a:buAutoNum type="alphaLcPeriod"/>
            </a:pPr>
            <a:r>
              <a:rPr lang="id-ID" dirty="0" smtClean="0"/>
              <a:t>Memilih Ir.Soekarno dan Drs.Mohammad Hatta sebagai presiden dan wakil presiden</a:t>
            </a:r>
          </a:p>
          <a:p>
            <a:pPr marL="514350" indent="-514350">
              <a:buAutoNum type="alphaLcPeriod"/>
            </a:pPr>
            <a:r>
              <a:rPr lang="id-ID" dirty="0" smtClean="0"/>
              <a:t>Membentuk sebuah komite nasional Indonesia pusat (KNIP) untuk membantu presiden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3789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195106"/>
              </p:ext>
            </p:extLst>
          </p:nvPr>
        </p:nvGraphicFramePr>
        <p:xfrm>
          <a:off x="395536" y="1628801"/>
          <a:ext cx="8496944" cy="326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4176464"/>
                <a:gridCol w="3744416"/>
              </a:tblGrid>
              <a:tr h="344579">
                <a:tc>
                  <a:txBody>
                    <a:bodyPr/>
                    <a:lstStyle/>
                    <a:p>
                      <a:r>
                        <a:rPr lang="id-ID" dirty="0" smtClean="0"/>
                        <a:t>No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Sebelumnya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Sesudahnya</a:t>
                      </a:r>
                      <a:endParaRPr lang="id-ID" dirty="0"/>
                    </a:p>
                  </a:txBody>
                  <a:tcPr/>
                </a:tc>
              </a:tr>
              <a:tr h="344579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Istilah “Hukum dasar”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“Undang-undang Dasar”</a:t>
                      </a:r>
                      <a:endParaRPr lang="id-ID" dirty="0"/>
                    </a:p>
                  </a:txBody>
                  <a:tcPr/>
                </a:tc>
              </a:tr>
              <a:tr h="344579"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Istilah “mukadimah”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“Pembukaan”</a:t>
                      </a:r>
                      <a:endParaRPr lang="id-ID" dirty="0"/>
                    </a:p>
                  </a:txBody>
                  <a:tcPr/>
                </a:tc>
              </a:tr>
              <a:tr h="603014"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Istilah</a:t>
                      </a:r>
                      <a:r>
                        <a:rPr lang="id-ID" baseline="0" dirty="0" smtClean="0"/>
                        <a:t> “</a:t>
                      </a:r>
                      <a:r>
                        <a:rPr lang="id-ID" dirty="0" smtClean="0"/>
                        <a:t>Dalam suatu dasar hukum”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“Dalam suatu undang-undang dasar “</a:t>
                      </a:r>
                      <a:endParaRPr lang="id-ID" dirty="0"/>
                    </a:p>
                  </a:txBody>
                  <a:tcPr/>
                </a:tc>
              </a:tr>
              <a:tr h="603014"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Tidak</a:t>
                      </a:r>
                      <a:r>
                        <a:rPr lang="id-ID" baseline="0" dirty="0" smtClean="0"/>
                        <a:t> ada ketentuan perubahan UUD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Diadakannya ketentuan</a:t>
                      </a:r>
                      <a:r>
                        <a:rPr lang="id-ID" baseline="0" dirty="0" smtClean="0"/>
                        <a:t> tentang perubahan undang-undang dasar</a:t>
                      </a:r>
                      <a:endParaRPr lang="id-ID" dirty="0"/>
                    </a:p>
                  </a:txBody>
                  <a:tcPr/>
                </a:tc>
              </a:tr>
              <a:tr h="928586">
                <a:tc>
                  <a:txBody>
                    <a:bodyPr/>
                    <a:lstStyle/>
                    <a:p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Rumusan</a:t>
                      </a:r>
                      <a:r>
                        <a:rPr lang="id-ID" baseline="0" dirty="0" smtClean="0"/>
                        <a:t> “Ketuhanan dengan kewajiban menjalankan syariat Islam bagi pemeluk-pemeluknya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“Ketuhanan Yang Maha Esa”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3568" y="620688"/>
            <a:ext cx="7632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/>
              <a:t>Perubahan dalam Sidang PPKI tersebut sehingga ada penetapan  UUD 1945:</a:t>
            </a:r>
          </a:p>
        </p:txBody>
      </p:sp>
    </p:spTree>
    <p:extLst>
      <p:ext uri="{BB962C8B-B14F-4D97-AF65-F5344CB8AC3E}">
        <p14:creationId xmlns:p14="http://schemas.microsoft.com/office/powerpoint/2010/main" val="12119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764704"/>
            <a:ext cx="8229600" cy="4643717"/>
          </a:xfrm>
        </p:spPr>
        <p:txBody>
          <a:bodyPr>
            <a:normAutofit fontScale="85000" lnSpcReduction="20000"/>
          </a:bodyPr>
          <a:lstStyle/>
          <a:p>
            <a:r>
              <a:rPr lang="id-ID" b="1" dirty="0" smtClean="0"/>
              <a:t>Penetapan UUD 1945 sebagai konstitusi negara Indonesia dilakukan 2 tahap:</a:t>
            </a:r>
          </a:p>
          <a:p>
            <a:pPr marL="0" indent="0">
              <a:buNone/>
            </a:pPr>
            <a:endParaRPr lang="id-ID" dirty="0" smtClean="0"/>
          </a:p>
          <a:p>
            <a:pPr marL="514350" indent="-514350">
              <a:buAutoNum type="arabicPeriod"/>
            </a:pPr>
            <a:r>
              <a:rPr lang="id-ID" dirty="0" smtClean="0"/>
              <a:t>Pengesahan Pembukaan UUD Negara Indonesia (4 alenia)</a:t>
            </a:r>
          </a:p>
          <a:p>
            <a:pPr marL="514350" indent="-514350">
              <a:buAutoNum type="arabicPeriod"/>
            </a:pPr>
            <a:r>
              <a:rPr lang="id-ID" dirty="0" smtClean="0"/>
              <a:t>Pengesahan Batang Tubuh UUD Negara Indonesia (16 bab,37 pasal, 4 pasal aturan peralihan dan 2 ayat aturan tambahan) bagian penjelasan dilampirkan</a:t>
            </a:r>
          </a:p>
          <a:p>
            <a:pPr marL="0" indent="0">
              <a:buNone/>
            </a:pPr>
            <a:endParaRPr lang="id-ID" dirty="0" smtClean="0"/>
          </a:p>
          <a:p>
            <a:pPr>
              <a:buFont typeface="Wingdings" pitchFamily="2" charset="2"/>
              <a:buChar char="q"/>
            </a:pPr>
            <a:r>
              <a:rPr lang="id-ID" dirty="0" smtClean="0"/>
              <a:t>Perubahan resmi dalam berita acara RI Tahun II No.7 tanggal 15 Feb 1946 terdiri atas: Pembukaan, batang tubuh, dan penjelasan.</a:t>
            </a:r>
          </a:p>
          <a:p>
            <a:pPr marL="0" indent="0">
              <a:buNone/>
            </a:pPr>
            <a:r>
              <a:rPr lang="id-ID" dirty="0"/>
              <a:t>	</a:t>
            </a: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>
              <a:buFont typeface="Wingdings" pitchFamily="2" charset="2"/>
              <a:buChar char="q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6020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548680"/>
            <a:ext cx="8229600" cy="864096"/>
          </a:xfrm>
        </p:spPr>
        <p:txBody>
          <a:bodyPr/>
          <a:lstStyle/>
          <a:p>
            <a:pPr lvl="0" algn="ctr">
              <a:spcBef>
                <a:spcPts val="0"/>
              </a:spcBef>
            </a:pPr>
            <a:r>
              <a:rPr lang="id-ID" sz="2800" b="1" dirty="0" smtClean="0"/>
              <a:t>Konstitusi II, UUD RIS</a:t>
            </a:r>
            <a:br>
              <a:rPr lang="id-ID" sz="2800" b="1" dirty="0" smtClean="0"/>
            </a:br>
            <a:r>
              <a:rPr lang="id-ID" sz="1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27 Des 1949 – 17 Agt 1950</a:t>
            </a:r>
            <a:br>
              <a:rPr lang="id-ID" sz="1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id-ID" sz="2800" b="1" dirty="0" smtClean="0"/>
              <a:t> </a:t>
            </a:r>
            <a:endParaRPr lang="id-ID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03149"/>
          </a:xfrm>
        </p:spPr>
        <p:txBody>
          <a:bodyPr/>
          <a:lstStyle/>
          <a:p>
            <a:r>
              <a:rPr lang="id-ID" b="1" dirty="0" smtClean="0"/>
              <a:t>Konstitusi RIS atau UUD RIS terdiri atas:</a:t>
            </a:r>
          </a:p>
          <a:p>
            <a:pPr marL="514350" indent="-514350">
              <a:buAutoNum type="alphaLcPeriod"/>
            </a:pPr>
            <a:r>
              <a:rPr lang="id-ID" dirty="0" smtClean="0"/>
              <a:t>Mukadimah (4 alenia)</a:t>
            </a:r>
          </a:p>
          <a:p>
            <a:pPr marL="514350" indent="-514350">
              <a:buAutoNum type="alphaLcPeriod"/>
            </a:pPr>
            <a:r>
              <a:rPr lang="id-ID" dirty="0" smtClean="0"/>
              <a:t>Bagian batang tubuh (6 bab, 197 pasal, dan lampiran)</a:t>
            </a:r>
          </a:p>
          <a:p>
            <a:pPr marL="514350" indent="-514350">
              <a:buAutoNum type="alphaLcPeriod"/>
            </a:pPr>
            <a:r>
              <a:rPr lang="id-ID" dirty="0" smtClean="0"/>
              <a:t>Bentuk negara adalah serikat, bentuk pemerintahan adalah republik</a:t>
            </a:r>
          </a:p>
          <a:p>
            <a:pPr marL="514350" indent="-514350">
              <a:buAutoNum type="alphaLcPeriod"/>
            </a:pPr>
            <a:r>
              <a:rPr lang="id-ID" dirty="0" smtClean="0"/>
              <a:t>Sistem pemerintahan adalah parlementer (kepala negara seorang perdana menteri, saat itu Moh.Hatta)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5610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908720"/>
            <a:ext cx="7488832" cy="936104"/>
          </a:xfrm>
        </p:spPr>
        <p:txBody>
          <a:bodyPr/>
          <a:lstStyle/>
          <a:p>
            <a:pPr lvl="0" algn="ctr">
              <a:spcBef>
                <a:spcPts val="0"/>
              </a:spcBef>
              <a:defRPr/>
            </a:pPr>
            <a:r>
              <a:rPr lang="id-ID" b="1" dirty="0" smtClean="0"/>
              <a:t>Konstitusi III UUDS 1950</a:t>
            </a:r>
            <a:br>
              <a:rPr lang="id-ID" b="1" dirty="0" smtClean="0"/>
            </a:br>
            <a:r>
              <a:rPr lang="id-ID" sz="18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17 Agt 1950 – 5 Jul 1959</a:t>
            </a:r>
            <a:br>
              <a:rPr lang="id-ID" sz="18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id-ID" dirty="0" smtClean="0"/>
              <a:t/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Berganti setelah Indonesia kembali ke bentuk negara kesatuan</a:t>
            </a:r>
          </a:p>
          <a:p>
            <a:r>
              <a:rPr lang="id-ID" dirty="0" smtClean="0"/>
              <a:t>Dituangkan dalam Undang-undang Federal No.7 Tahun 1950 tentang perubahan Konstitusi RI Serikat menjadi UUDS RI</a:t>
            </a:r>
          </a:p>
          <a:p>
            <a:r>
              <a:rPr lang="id-ID" dirty="0" smtClean="0"/>
              <a:t>Bersifat sementara karena lembaga pembuat UUD (konstituante)menyusun UUD yang bersifat tetap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2949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9213"/>
          </a:xfrm>
        </p:spPr>
        <p:txBody>
          <a:bodyPr>
            <a:normAutofit/>
          </a:bodyPr>
          <a:lstStyle/>
          <a:p>
            <a:r>
              <a:rPr lang="id-ID" b="1" dirty="0" smtClean="0"/>
              <a:t>UUDS 1950 terdiri dari:</a:t>
            </a:r>
          </a:p>
          <a:p>
            <a:pPr marL="514350" indent="-514350">
              <a:buAutoNum type="alphaLcPeriod"/>
            </a:pPr>
            <a:r>
              <a:rPr lang="id-ID" dirty="0" smtClean="0"/>
              <a:t>Mukadiah (4 alenia)</a:t>
            </a:r>
          </a:p>
          <a:p>
            <a:pPr marL="514350" indent="-514350">
              <a:buAutoNum type="alphaLcPeriod"/>
            </a:pPr>
            <a:r>
              <a:rPr lang="id-ID" dirty="0" smtClean="0"/>
              <a:t>Batang tubuh (6 bab dan 146 pasal)</a:t>
            </a:r>
          </a:p>
          <a:p>
            <a:pPr marL="0" indent="0">
              <a:buNone/>
            </a:pPr>
            <a:endParaRPr lang="id-ID" dirty="0"/>
          </a:p>
          <a:p>
            <a:pPr>
              <a:buFont typeface="Wingdings" pitchFamily="2" charset="2"/>
              <a:buChar char="q"/>
            </a:pPr>
            <a:r>
              <a:rPr lang="id-ID" b="1" dirty="0" smtClean="0"/>
              <a:t>Isi pokok yang diatur dalam UUDS 1950:</a:t>
            </a:r>
          </a:p>
          <a:p>
            <a:pPr marL="514350" indent="-514350">
              <a:buAutoNum type="alphaLcPeriod"/>
            </a:pPr>
            <a:r>
              <a:rPr lang="id-ID" sz="2400" dirty="0" smtClean="0"/>
              <a:t>Bentuk negara kesatuan dan bentuk pemerintahan republik</a:t>
            </a:r>
          </a:p>
          <a:p>
            <a:pPr marL="514350" indent="-514350">
              <a:buAutoNum type="alphaLcPeriod"/>
            </a:pPr>
            <a:r>
              <a:rPr lang="id-ID" sz="2400" dirty="0" smtClean="0"/>
              <a:t>Sistem pemerintahan adalah parlementer</a:t>
            </a:r>
          </a:p>
          <a:p>
            <a:pPr marL="514350" indent="-514350">
              <a:buAutoNum type="alphaLcPeriod"/>
            </a:pPr>
            <a:r>
              <a:rPr lang="id-ID" sz="2400" dirty="0" smtClean="0"/>
              <a:t>Adanya badan konstituante yang menyusun UUD tetap sebagai pengganti UUDS 1950</a:t>
            </a:r>
          </a:p>
          <a:p>
            <a:pPr marL="514350" indent="-514350">
              <a:buAutoNum type="alphaL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6007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mplate Power Point">
  <a:themeElements>
    <a:clrScheme name="STIKOM Bali 1">
      <a:dk1>
        <a:sysClr val="windowText" lastClr="000000"/>
      </a:dk1>
      <a:lt1>
        <a:sysClr val="window" lastClr="FFFFFF"/>
      </a:lt1>
      <a:dk2>
        <a:srgbClr val="0B283B"/>
      </a:dk2>
      <a:lt2>
        <a:srgbClr val="F5E98D"/>
      </a:lt2>
      <a:accent1>
        <a:srgbClr val="0D6B9F"/>
      </a:accent1>
      <a:accent2>
        <a:srgbClr val="D5AB1A"/>
      </a:accent2>
      <a:accent3>
        <a:srgbClr val="E62129"/>
      </a:accent3>
      <a:accent4>
        <a:srgbClr val="9AADCB"/>
      </a:accent4>
      <a:accent5>
        <a:srgbClr val="EAD21A"/>
      </a:accent5>
      <a:accent6>
        <a:srgbClr val="F29C79"/>
      </a:accent6>
      <a:hlink>
        <a:srgbClr val="165076"/>
      </a:hlink>
      <a:folHlink>
        <a:srgbClr val="A61F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Tamplate Power Point</Template>
  <TotalTime>1644</TotalTime>
  <Words>1406</Words>
  <Application>Microsoft Office PowerPoint</Application>
  <PresentationFormat>On-screen Show (4:3)</PresentationFormat>
  <Paragraphs>312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Tamplate Power Point</vt:lpstr>
      <vt:lpstr>Mata Kuliah: KEWARGANEGARAAN </vt:lpstr>
      <vt:lpstr>C. UUD 1945 SEBAGAI KONSTITUSI    NEGARA INDONESIA</vt:lpstr>
      <vt:lpstr>PowerPoint Presentation</vt:lpstr>
      <vt:lpstr>PowerPoint Presentation</vt:lpstr>
      <vt:lpstr>PowerPoint Presentation</vt:lpstr>
      <vt:lpstr>PowerPoint Presentation</vt:lpstr>
      <vt:lpstr>Konstitusi II, UUD RIS 27 Des 1949 – 17 Agt 1950  </vt:lpstr>
      <vt:lpstr>Konstitusi III UUDS 1950 17 Agt 1950 – 5 Jul 1959  </vt:lpstr>
      <vt:lpstr>PowerPoint Presentation</vt:lpstr>
      <vt:lpstr>PowerPoint Presentation</vt:lpstr>
      <vt:lpstr>PowerPoint Presentation</vt:lpstr>
      <vt:lpstr>2. Proses Amandemen UUD 1945</vt:lpstr>
      <vt:lpstr> Amandemen Konstitusi  UUD 1945</vt:lpstr>
      <vt:lpstr>PowerPoint Presentation</vt:lpstr>
      <vt:lpstr>PowerPoint Presentation</vt:lpstr>
      <vt:lpstr>PowerPoint Presentation</vt:lpstr>
      <vt:lpstr>PowerPoint Presentation</vt:lpstr>
      <vt:lpstr>Isi dari bagian pasal-pasal UUD 1945 :</vt:lpstr>
      <vt:lpstr>Lanj;</vt:lpstr>
      <vt:lpstr>D. SISTEM KETATANEGARAAN INDONESIA</vt:lpstr>
      <vt:lpstr>PowerPoint Presentation</vt:lpstr>
      <vt:lpstr>PowerPoint Presentation</vt:lpstr>
      <vt:lpstr>2. Bentuk Pemerintahan Republik</vt:lpstr>
      <vt:lpstr>3. Sistem Pemerintahan Presidensiil</vt:lpstr>
      <vt:lpstr>PowerPoint Presentation</vt:lpstr>
      <vt:lpstr>Kelebihan dan Kekurangan Pemerintahan Presidensiil: </vt:lpstr>
      <vt:lpstr>4. Sistem Politik Demokrasi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Amik</dc:creator>
  <cp:lastModifiedBy>USER</cp:lastModifiedBy>
  <cp:revision>114</cp:revision>
  <dcterms:created xsi:type="dcterms:W3CDTF">2014-02-19T04:26:49Z</dcterms:created>
  <dcterms:modified xsi:type="dcterms:W3CDTF">2018-11-30T16:23:27Z</dcterms:modified>
</cp:coreProperties>
</file>