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306" r:id="rId4"/>
    <p:sldId id="305" r:id="rId5"/>
    <p:sldId id="304" r:id="rId6"/>
    <p:sldId id="308" r:id="rId7"/>
    <p:sldId id="307" r:id="rId8"/>
    <p:sldId id="309" r:id="rId9"/>
    <p:sldId id="310" r:id="rId10"/>
    <p:sldId id="287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pPr/>
              <a:t>11/06/2014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864094" cy="1752600"/>
          </a:xfrm>
        </p:spPr>
        <p:txBody>
          <a:bodyPr>
            <a:normAutofit/>
          </a:bodyPr>
          <a:lstStyle/>
          <a:p>
            <a:pPr lvl="0"/>
            <a:r>
              <a:rPr lang="id-ID" sz="2400" b="1" dirty="0" smtClean="0"/>
              <a:t>DEMOKRASI DAN PENDIDIKAN DEMOKRASI</a:t>
            </a:r>
            <a:endParaRPr lang="id-ID" sz="24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 8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E. PENDIDIKAN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Syarat-syarat dasar untuk terselenggaranya pemerintah yang demokratis di bawah </a:t>
            </a:r>
            <a:r>
              <a:rPr lang="id-ID" sz="2400" i="1" dirty="0" smtClean="0"/>
              <a:t>Rule of Law</a:t>
            </a:r>
            <a:r>
              <a:rPr lang="id-ID" sz="2400" dirty="0" smtClean="0"/>
              <a:t> (Mirriam Budiarjo, 1977):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Perlindungan konstitusionil 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Badan kehakiman yang bebas dan tidak memihak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Pemilihan umum yang bebas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Kebebasan untuk menyatakan pendapat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Kebebasan untuk berserikat/berorganisasi dan beroposisi</a:t>
            </a:r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22962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TERIMAKASIH</a:t>
            </a:r>
            <a:endParaRPr lang="id-ID" sz="4400" b="1" dirty="0"/>
          </a:p>
        </p:txBody>
      </p:sp>
    </p:spTree>
    <p:extLst>
      <p:ext uri="{BB962C8B-B14F-4D97-AF65-F5344CB8AC3E}">
        <p14:creationId xmlns="" xmlns:p14="http://schemas.microsoft.com/office/powerpoint/2010/main" val="3637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D. SISTEM POLITIK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787733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1. Landasan Sistem Politik Demokrasi di Indonesia</a:t>
            </a:r>
          </a:p>
          <a:p>
            <a:pPr marL="0" indent="0">
              <a:buNone/>
            </a:pPr>
            <a:r>
              <a:rPr lang="id-ID" sz="2400" dirty="0" smtClean="0"/>
              <a:t>Terdapat dalam: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Pembukaan UUD 1945 alenia 4 “...maka disusunlah kemerdekaan kebangsaan Indonesia itu dalam suatu UUD Negara RI yang terbentuk dalam suatu susunan Negara RI yang berkedaulatan rakyat...”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Pasal 1ayat (2) UUD 1945 yang menyatakan bahwa kedaulatan di tangan rakyat dan dilakukan menurut ketentuan UUD</a:t>
            </a:r>
          </a:p>
          <a:p>
            <a:pPr marL="514350" indent="-514350">
              <a:buAutoNum type="alphaLcPeriod"/>
            </a:pPr>
            <a:endParaRPr lang="id-ID" dirty="0" smtClean="0"/>
          </a:p>
          <a:p>
            <a:pPr marL="0" indent="0">
              <a:buNone/>
            </a:pPr>
            <a:endParaRPr lang="id-ID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863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2. Sendi-Sendi </a:t>
            </a:r>
            <a:r>
              <a:rPr lang="id-ID" b="1" dirty="0"/>
              <a:t>P</a:t>
            </a:r>
            <a:r>
              <a:rPr lang="id-ID" b="1" dirty="0" smtClean="0"/>
              <a:t>okok </a:t>
            </a:r>
            <a:r>
              <a:rPr lang="id-ID" b="1" dirty="0"/>
              <a:t>S</a:t>
            </a:r>
            <a:r>
              <a:rPr lang="id-ID" b="1" dirty="0" smtClean="0"/>
              <a:t>istem </a:t>
            </a:r>
            <a:r>
              <a:rPr lang="id-ID" b="1" dirty="0"/>
              <a:t>P</a:t>
            </a:r>
            <a:r>
              <a:rPr lang="id-ID" b="1" dirty="0" smtClean="0"/>
              <a:t>olitik </a:t>
            </a:r>
            <a:r>
              <a:rPr lang="id-ID" b="1" dirty="0"/>
              <a:t>D</a:t>
            </a:r>
            <a:r>
              <a:rPr lang="id-ID" b="1" dirty="0" smtClean="0"/>
              <a:t>emokrasi Indonesia:</a:t>
            </a:r>
          </a:p>
          <a:p>
            <a:pPr marL="514350" indent="-514350">
              <a:buAutoNum type="alphaLcPeriod"/>
            </a:pPr>
            <a:r>
              <a:rPr lang="id-ID" dirty="0" smtClean="0"/>
              <a:t>Ide kedaulatan rakyat</a:t>
            </a:r>
          </a:p>
          <a:p>
            <a:pPr marL="514350" indent="-514350">
              <a:buAutoNum type="alphaLcPeriod"/>
            </a:pPr>
            <a:r>
              <a:rPr lang="id-ID" dirty="0" smtClean="0"/>
              <a:t>Negara berdasar atas hukum</a:t>
            </a:r>
          </a:p>
          <a:p>
            <a:pPr marL="514350" indent="-514350">
              <a:buAutoNum type="alphaLcPeriod"/>
            </a:pPr>
            <a:r>
              <a:rPr lang="id-ID" dirty="0" smtClean="0"/>
              <a:t>Bentuk republik</a:t>
            </a:r>
          </a:p>
          <a:p>
            <a:pPr marL="514350" indent="-514350">
              <a:buAutoNum type="alphaLcPeriod"/>
            </a:pPr>
            <a:r>
              <a:rPr lang="id-ID" dirty="0" smtClean="0"/>
              <a:t>Pemerintahan berdasarkan konstitusi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Pemerintahan yang bertanggungjawab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perwakilan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pemerintahan presidensiil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2155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496944" cy="555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3. Mekanisme dalam Sistem Politik Demokrasi Indonesia</a:t>
            </a:r>
          </a:p>
          <a:p>
            <a:pPr>
              <a:buFont typeface="Wingdings" pitchFamily="2" charset="2"/>
              <a:buChar char="v"/>
            </a:pPr>
            <a:r>
              <a:rPr lang="id-ID" b="1" dirty="0" smtClean="0"/>
              <a:t>Pokok-pokok dalam sistem politik Indonesia 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Bentuk negara kesatuan dengan prinsip otonomi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Bentuk pemerintahan republik, sedangkan sistem pemerintahan presidensiil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Presiden adalah kepala negara sekaligus kepala pemerintahan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Kabinet atau menteri diangkat oleh presiden, dan presiden dibantu juga oleh dewan pertimbangan</a:t>
            </a:r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1778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97515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e. Parlemen terdiri dari DPR dan DPD yang 	merupakan angota MPR.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/>
              <a:t>DPR </a:t>
            </a:r>
            <a:r>
              <a:rPr lang="id-ID" dirty="0" smtClean="0">
                <a:sym typeface="Wingdings" pitchFamily="2" charset="2"/>
              </a:rPr>
              <a:t> wakil rakyat melalui pemilu (kekuasaan legislatif dan mengawasi jalannya pemerintahan)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DPD  wakil dari masing-masing provinsi mll pemilu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DPRD Provinsi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DPRD Kabupaten/Kota</a:t>
            </a:r>
          </a:p>
          <a:p>
            <a:pPr marL="457200" lvl="1" indent="0">
              <a:buNone/>
            </a:pPr>
            <a:endParaRPr lang="id-ID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id-ID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4087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3149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/>
              <a:t>f</a:t>
            </a:r>
            <a:r>
              <a:rPr lang="id-ID" sz="2400" dirty="0" smtClean="0"/>
              <a:t>. 	Pemilu diselenggarakan untuk memilih presiden 	dan wakil presiden, anggota DPR, anggota DPD, 	anggota DPRD Provinsi, anggota DPRD 	Kabupaten/Kota dan kepala daerah</a:t>
            </a:r>
          </a:p>
          <a:p>
            <a:pPr marL="0" indent="0">
              <a:buNone/>
            </a:pPr>
            <a:r>
              <a:rPr lang="id-ID" sz="2400" dirty="0" smtClean="0"/>
              <a:t>g. 	Sistem multipartai</a:t>
            </a:r>
          </a:p>
          <a:p>
            <a:pPr>
              <a:buAutoNum type="alphaLcPeriod" startAt="8"/>
            </a:pPr>
            <a:r>
              <a:rPr lang="id-ID" sz="2400" dirty="0" smtClean="0"/>
              <a:t>Kekuasaan yudikatif dijalankan oleh Makamah Agung dan badan peradilan dibawahnya yaitu Pengadilan Tinggi dan Pengadilan Negeri, serta Makamah Konstitusi</a:t>
            </a:r>
          </a:p>
          <a:p>
            <a:pPr>
              <a:buAutoNum type="alphaLcPeriod" startAt="8"/>
            </a:pPr>
            <a:r>
              <a:rPr lang="id-ID" sz="2400" dirty="0" smtClean="0"/>
              <a:t>Lembaga negara lainnya adalah BPK dan KY </a:t>
            </a:r>
          </a:p>
          <a:p>
            <a:pPr>
              <a:buAutoNum type="alphaLcPeriod" startAt="8"/>
            </a:pPr>
            <a:endParaRPr lang="id-ID" sz="2400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87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7778"/>
          </a:xfrm>
        </p:spPr>
        <p:txBody>
          <a:bodyPr/>
          <a:lstStyle/>
          <a:p>
            <a:r>
              <a:rPr lang="id-ID" sz="2800" b="1" dirty="0" smtClean="0"/>
              <a:t>Kelembagaan NKRI menurut UUD 1945</a:t>
            </a:r>
            <a:endParaRPr lang="id-ID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0133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419872" y="1700808"/>
            <a:ext cx="187220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UUD 1945</a:t>
            </a:r>
            <a:endParaRPr lang="id-ID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4355976" y="2615208"/>
            <a:ext cx="2515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3695328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8416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BPK</a:t>
            </a:r>
            <a:endParaRPr lang="id-ID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6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79712" y="4149080"/>
            <a:ext cx="10801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MPR</a:t>
            </a:r>
          </a:p>
          <a:p>
            <a:pPr algn="ctr"/>
            <a:r>
              <a:rPr lang="id-ID" dirty="0" smtClean="0"/>
              <a:t>DPR/DPD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36912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3888" y="4149080"/>
            <a:ext cx="12492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PRESIDEN/</a:t>
            </a:r>
          </a:p>
          <a:p>
            <a:pPr algn="ctr"/>
            <a:r>
              <a:rPr lang="id-ID" dirty="0" smtClean="0"/>
              <a:t>WAKIL</a:t>
            </a:r>
            <a:endParaRPr lang="id-ID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707904" y="392220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55976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24128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MA/MK</a:t>
            </a:r>
            <a:endParaRPr lang="id-ID" dirty="0"/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>
            <a:off x="6181328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08304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KY</a:t>
            </a:r>
            <a:endParaRPr lang="id-ID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884368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7904" y="5063480"/>
            <a:ext cx="0" cy="381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59832" y="5448293"/>
            <a:ext cx="110179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KABINET</a:t>
            </a:r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4501746" y="5445224"/>
            <a:ext cx="172819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DEWAN</a:t>
            </a:r>
          </a:p>
          <a:p>
            <a:pPr algn="ctr"/>
            <a:r>
              <a:rPr lang="id-ID" dirty="0" smtClean="0"/>
              <a:t>PERTIMBANGAN</a:t>
            </a:r>
            <a:endParaRPr lang="id-ID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716016" y="5063480"/>
            <a:ext cx="0" cy="381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41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55122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4. Masa Depan Demokrasi</a:t>
            </a:r>
          </a:p>
          <a:p>
            <a:pPr>
              <a:buFont typeface="Wingdings" pitchFamily="2" charset="2"/>
              <a:buChar char="v"/>
            </a:pPr>
            <a:r>
              <a:rPr lang="id-ID" sz="2400" dirty="0" smtClean="0"/>
              <a:t>Menurut Soerensen, 2003 kondisi yang dianggap mendukung pembangunan demokrasi yang stabil: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Para pemimpin tidak menggunakan instrumen kekerasan yaitupolisi dan militer untuk meraih dan mempertahankan kekuasaan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Terdapatnya organisasi masyarakat pluralis yang modern dan dinamis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Potensi konflik dalam pluralisme subkultural dipertahankan pada level yang masih dapat ditoleransi</a:t>
            </a:r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AutoNum type="alphaLcPeriod"/>
            </a:pP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8389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78773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d. </a:t>
            </a:r>
            <a:r>
              <a:rPr lang="id-ID" dirty="0"/>
              <a:t>Diantara penduduk </a:t>
            </a:r>
            <a:r>
              <a:rPr lang="id-ID" dirty="0" smtClean="0"/>
              <a:t>negeri, khususnya 	lapisan politik aktif, terdapat budaya 	politik dan sistem keyakinan yang 	mendukung ide dan lembaga demokrasi</a:t>
            </a:r>
          </a:p>
          <a:p>
            <a:pPr marL="0" indent="0">
              <a:buNone/>
            </a:pPr>
            <a:r>
              <a:rPr lang="id-ID" dirty="0" smtClean="0"/>
              <a:t>e. Dampak dari pengaruh dan kontrol oleh 	negara asing dapat menghambat atau 	mendukung secara positif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565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2362</TotalTime>
  <Words>285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Tamplate Power Point</vt:lpstr>
      <vt:lpstr>Mata Kuliah: KEWARGANEGARAAN </vt:lpstr>
      <vt:lpstr>D. SISTEM POLITIK DEMOKRASI</vt:lpstr>
      <vt:lpstr>Slide 3</vt:lpstr>
      <vt:lpstr>Slide 4</vt:lpstr>
      <vt:lpstr>Slide 5</vt:lpstr>
      <vt:lpstr>Slide 6</vt:lpstr>
      <vt:lpstr>Kelembagaan NKRI menurut UUD 1945</vt:lpstr>
      <vt:lpstr>Slide 8</vt:lpstr>
      <vt:lpstr>Slide 9</vt:lpstr>
      <vt:lpstr>E. PENDIDIKAN DEMOKRASI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BYON</cp:lastModifiedBy>
  <cp:revision>152</cp:revision>
  <dcterms:created xsi:type="dcterms:W3CDTF">2014-02-19T04:26:49Z</dcterms:created>
  <dcterms:modified xsi:type="dcterms:W3CDTF">2014-06-11T06:12:34Z</dcterms:modified>
</cp:coreProperties>
</file>