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83" r:id="rId4"/>
    <p:sldId id="291" r:id="rId5"/>
    <p:sldId id="292" r:id="rId6"/>
    <p:sldId id="293" r:id="rId7"/>
    <p:sldId id="290" r:id="rId8"/>
    <p:sldId id="294" r:id="rId9"/>
    <p:sldId id="296" r:id="rId10"/>
    <p:sldId id="298" r:id="rId11"/>
    <p:sldId id="299" r:id="rId12"/>
    <p:sldId id="300" r:id="rId13"/>
    <p:sldId id="301" r:id="rId14"/>
    <p:sldId id="289" r:id="rId15"/>
    <p:sldId id="302" r:id="rId16"/>
    <p:sldId id="303" r:id="rId17"/>
    <p:sldId id="304" r:id="rId18"/>
    <p:sldId id="305" r:id="rId19"/>
    <p:sldId id="309" r:id="rId20"/>
    <p:sldId id="310" r:id="rId21"/>
    <p:sldId id="31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17/04/2014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 xmlns:p14="http://schemas.microsoft.com/office/powerpoint/2010/main"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 xmlns:a14="http://schemas.microsoft.com/office/drawing/2010/main">
                  <a14:imgLayer r:embed="rId3">
                    <a14:imgEffect>
                      <a14:artisticLineDrawing trans="20000"/>
                    </a14:imgEffect>
                  </a14:imgLayer>
                </a14:imgProps>
              </a:ext>
              <a:ext uri="{28A0092B-C50C-407E-A947-70E740481C1C}">
                <a14:useLocalDpi xmlns=""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 xmlns:a14="http://schemas.microsoft.com/office/drawing/2010/main">
                  <a14:imgLayer r:embed="rId3">
                    <a14:imgEffect>
                      <a14:artisticLineDrawing trans="20000"/>
                    </a14:imgEffect>
                  </a14:imgLayer>
                </a14:imgProps>
              </a:ext>
              <a:ext uri="{28A0092B-C50C-407E-A947-70E740481C1C}">
                <a14:useLocalDpi xmlns=""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 xmlns:p14="http://schemas.microsoft.com/office/powerpoint/2010/main"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28"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1" name="Freeform 27"/>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8239"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824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solidFill>
                <a:srgbClr val="006699"/>
              </a:solidFill>
            </a:endParaRPr>
          </a:p>
        </p:txBody>
      </p:sp>
      <p:sp>
        <p:nvSpPr>
          <p:cNvPr id="47" name="Rectangle 45"/>
          <p:cNvSpPr>
            <a:spLocks noGrp="1" noChangeArrowheads="1"/>
          </p:cNvSpPr>
          <p:nvPr>
            <p:ph type="ftr" sz="quarter" idx="11"/>
          </p:nvPr>
        </p:nvSpPr>
        <p:spPr/>
        <p:txBody>
          <a:bodyPr/>
          <a:lstStyle>
            <a:lvl1pPr>
              <a:defRPr smtClean="0"/>
            </a:lvl1pPr>
          </a:lstStyle>
          <a:p>
            <a:pPr>
              <a:defRPr/>
            </a:pPr>
            <a:endParaRPr lang="en-US">
              <a:solidFill>
                <a:srgbClr val="006699"/>
              </a:solidFill>
            </a:endParaRPr>
          </a:p>
        </p:txBody>
      </p:sp>
      <p:sp>
        <p:nvSpPr>
          <p:cNvPr id="48" name="Rectangle 46"/>
          <p:cNvSpPr>
            <a:spLocks noGrp="1" noChangeArrowheads="1"/>
          </p:cNvSpPr>
          <p:nvPr>
            <p:ph type="sldNum" sz="quarter" idx="12"/>
          </p:nvPr>
        </p:nvSpPr>
        <p:spPr/>
        <p:txBody>
          <a:bodyPr/>
          <a:lstStyle>
            <a:lvl1pPr>
              <a:defRPr smtClean="0"/>
            </a:lvl1pPr>
          </a:lstStyle>
          <a:p>
            <a:pPr>
              <a:defRPr/>
            </a:pPr>
            <a:fld id="{19B77E7F-1BED-4041-8C20-A38607DA6EA2}"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348047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65DFF699-354C-4D9F-BB15-FC9DA356B54B}"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171977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22F6AFC4-938F-49C6-A34A-FBB81647A2EB}"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425265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C62C11F3-72F9-4828-8C30-7EC53226B11B}"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440683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02B33A9F-E471-4394-8552-EB841AB41EDA}"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215558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143EAD06-7CB6-4980-8381-8BC4374D17D5}"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1201242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627C0605-58F9-4287-A238-4B555D8A89C1}"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2582809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8A717566-A307-4504-A339-7B4357BBF562}"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96691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6D6C3BA2-3013-4B54-B48B-C2B96CACDA08}"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3219436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04213428-4D76-47DA-91B2-68E31F17311D}"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2525344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60961F13-D435-4059-9F05-D1CF0A291A12}" type="slidenum">
              <a:rPr lang="en-US">
                <a:solidFill>
                  <a:srgbClr val="006699"/>
                </a:solidFill>
              </a:rPr>
              <a:pPr>
                <a:defRPr/>
              </a:pPr>
              <a:t>‹#›</a:t>
            </a:fld>
            <a:endParaRPr lang="en-US">
              <a:solidFill>
                <a:srgbClr val="006699"/>
              </a:solidFill>
            </a:endParaRPr>
          </a:p>
        </p:txBody>
      </p:sp>
    </p:spTree>
    <p:extLst>
      <p:ext uri="{BB962C8B-B14F-4D97-AF65-F5344CB8AC3E}">
        <p14:creationId xmlns="" xmlns:p14="http://schemas.microsoft.com/office/powerpoint/2010/main" val="39894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 xmlns:a14="http://schemas.microsoft.com/office/drawing/2010/main">
                  <a14:imgLayer r:embed="rId14">
                    <a14:imgEffect>
                      <a14:artisticLineDrawing trans="20000"/>
                    </a14:imgEffect>
                  </a14:imgLayer>
                </a14:imgProps>
              </a:ext>
              <a:ext uri="{28A0092B-C50C-407E-A947-70E740481C1C}">
                <a14:useLocalDpi xmlns=""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4/17/2014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7171"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33" name="Group 4"/>
            <p:cNvGrpSpPr>
              <a:grpSpLocks/>
            </p:cNvGrpSpPr>
            <p:nvPr/>
          </p:nvGrpSpPr>
          <p:grpSpPr bwMode="auto">
            <a:xfrm rot="14964908" flipH="1">
              <a:off x="104" y="2441"/>
              <a:ext cx="452" cy="444"/>
              <a:chOff x="1727" y="866"/>
              <a:chExt cx="129" cy="157"/>
            </a:xfrm>
          </p:grpSpPr>
          <p:sp>
            <p:nvSpPr>
              <p:cNvPr id="7173"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4"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5"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176"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35" name="Group 9"/>
            <p:cNvGrpSpPr>
              <a:grpSpLocks/>
            </p:cNvGrpSpPr>
            <p:nvPr/>
          </p:nvGrpSpPr>
          <p:grpSpPr bwMode="auto">
            <a:xfrm rot="416244">
              <a:off x="9" y="1746"/>
              <a:ext cx="1771" cy="1741"/>
              <a:chOff x="41" y="2787"/>
              <a:chExt cx="902" cy="833"/>
            </a:xfrm>
          </p:grpSpPr>
          <p:sp>
            <p:nvSpPr>
              <p:cNvPr id="7178"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9"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0"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1"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2"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67" name="Group 15"/>
              <p:cNvGrpSpPr>
                <a:grpSpLocks/>
              </p:cNvGrpSpPr>
              <p:nvPr userDrawn="1"/>
            </p:nvGrpSpPr>
            <p:grpSpPr bwMode="auto">
              <a:xfrm rot="10886446" flipH="1">
                <a:off x="335" y="3251"/>
                <a:ext cx="608" cy="369"/>
                <a:chOff x="-366" y="1704"/>
                <a:chExt cx="608" cy="369"/>
              </a:xfrm>
            </p:grpSpPr>
            <p:sp>
              <p:nvSpPr>
                <p:cNvPr id="7184"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5"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6"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grpSp>
          <p:nvGrpSpPr>
            <p:cNvPr id="1036" name="Group 19"/>
            <p:cNvGrpSpPr>
              <a:grpSpLocks/>
            </p:cNvGrpSpPr>
            <p:nvPr/>
          </p:nvGrpSpPr>
          <p:grpSpPr bwMode="auto">
            <a:xfrm rot="6248562">
              <a:off x="343" y="3854"/>
              <a:ext cx="392" cy="424"/>
              <a:chOff x="1727" y="866"/>
              <a:chExt cx="129" cy="157"/>
            </a:xfrm>
          </p:grpSpPr>
          <p:sp>
            <p:nvSpPr>
              <p:cNvPr id="7188"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9"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0"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037" name="Group 23"/>
            <p:cNvGrpSpPr>
              <a:grpSpLocks/>
            </p:cNvGrpSpPr>
            <p:nvPr/>
          </p:nvGrpSpPr>
          <p:grpSpPr bwMode="auto">
            <a:xfrm rot="5003157">
              <a:off x="249" y="1102"/>
              <a:ext cx="412" cy="500"/>
              <a:chOff x="1727" y="866"/>
              <a:chExt cx="129" cy="157"/>
            </a:xfrm>
          </p:grpSpPr>
          <p:sp>
            <p:nvSpPr>
              <p:cNvPr id="7192"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3"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4"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038" name="Group 27"/>
            <p:cNvGrpSpPr>
              <a:grpSpLocks/>
            </p:cNvGrpSpPr>
            <p:nvPr/>
          </p:nvGrpSpPr>
          <p:grpSpPr bwMode="auto">
            <a:xfrm>
              <a:off x="815" y="0"/>
              <a:ext cx="345" cy="367"/>
              <a:chOff x="1727" y="866"/>
              <a:chExt cx="129" cy="157"/>
            </a:xfrm>
          </p:grpSpPr>
          <p:sp>
            <p:nvSpPr>
              <p:cNvPr id="7196"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7"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8"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199"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sp>
          <p:nvSpPr>
            <p:cNvPr id="7200"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1"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2"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3"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4"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5"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6"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7"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8"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9"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0"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1"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2"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213"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15"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smtClean="0"/>
            </a:lvl1pPr>
          </a:lstStyle>
          <a:p>
            <a:pPr defTabSz="914400" fontAlgn="base">
              <a:spcBef>
                <a:spcPct val="0"/>
              </a:spcBef>
              <a:spcAft>
                <a:spcPct val="0"/>
              </a:spcAft>
              <a:defRPr/>
            </a:pPr>
            <a:endParaRPr lang="en-US">
              <a:solidFill>
                <a:srgbClr val="006699"/>
              </a:solidFill>
            </a:endParaRPr>
          </a:p>
        </p:txBody>
      </p:sp>
      <p:sp>
        <p:nvSpPr>
          <p:cNvPr id="7216"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defTabSz="914400" fontAlgn="base">
              <a:spcBef>
                <a:spcPct val="0"/>
              </a:spcBef>
              <a:spcAft>
                <a:spcPct val="0"/>
              </a:spcAft>
              <a:defRPr/>
            </a:pPr>
            <a:endParaRPr lang="en-US">
              <a:solidFill>
                <a:srgbClr val="006699"/>
              </a:solidFill>
            </a:endParaRPr>
          </a:p>
        </p:txBody>
      </p:sp>
      <p:sp>
        <p:nvSpPr>
          <p:cNvPr id="7217"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vl1pPr>
          </a:lstStyle>
          <a:p>
            <a:pPr defTabSz="914400" fontAlgn="base">
              <a:spcBef>
                <a:spcPct val="0"/>
              </a:spcBef>
              <a:spcAft>
                <a:spcPct val="0"/>
              </a:spcAft>
              <a:defRPr/>
            </a:pPr>
            <a:fld id="{3A93912D-A148-4F15-AE13-51386032834E}" type="slidenum">
              <a:rPr lang="en-US">
                <a:solidFill>
                  <a:srgbClr val="006699"/>
                </a:solidFill>
              </a:rPr>
              <a:pPr defTabSz="914400" fontAlgn="base">
                <a:spcBef>
                  <a:spcPct val="0"/>
                </a:spcBef>
                <a:spcAft>
                  <a:spcPct val="0"/>
                </a:spcAft>
                <a:defRPr/>
              </a:pPr>
              <a:t>‹#›</a:t>
            </a:fld>
            <a:endParaRPr lang="en-US">
              <a:solidFill>
                <a:srgbClr val="006699"/>
              </a:solidFill>
            </a:endParaRPr>
          </a:p>
        </p:txBody>
      </p:sp>
    </p:spTree>
    <p:extLst>
      <p:ext uri="{BB962C8B-B14F-4D97-AF65-F5344CB8AC3E}">
        <p14:creationId xmlns="" xmlns:p14="http://schemas.microsoft.com/office/powerpoint/2010/main" val="3241225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592" y="3284984"/>
            <a:ext cx="7864094" cy="1752600"/>
          </a:xfrm>
        </p:spPr>
        <p:txBody>
          <a:bodyPr>
            <a:normAutofit/>
          </a:bodyPr>
          <a:lstStyle/>
          <a:p>
            <a:pPr lvl="0"/>
            <a:r>
              <a:rPr lang="id-ID" sz="2400" b="1" dirty="0" smtClean="0"/>
              <a:t>NEGARA HUKUM DAN HAK ASASI MANUSIA (HAM)</a:t>
            </a:r>
            <a:endParaRPr lang="id-ID" sz="24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 9</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 xmlns:p14="http://schemas.microsoft.com/office/powerpoint/2010/main"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507288" cy="5479213"/>
          </a:xfrm>
        </p:spPr>
        <p:txBody>
          <a:bodyPr>
            <a:normAutofit/>
          </a:bodyPr>
          <a:lstStyle/>
          <a:p>
            <a:pPr>
              <a:buFont typeface="Wingdings" pitchFamily="2" charset="2"/>
              <a:buChar char="v"/>
            </a:pPr>
            <a:r>
              <a:rPr lang="id-ID" sz="2400" b="1" dirty="0" smtClean="0"/>
              <a:t>Jenis dan hierarki peraturan perundang-undangan:</a:t>
            </a:r>
          </a:p>
          <a:p>
            <a:pPr marL="0" indent="0">
              <a:buNone/>
            </a:pPr>
            <a:r>
              <a:rPr lang="id-ID" sz="2400" dirty="0" smtClean="0"/>
              <a:t>dinyatakan dalam UU No.10 Tahun 2004 tentang pembentukan peraturan perundang-undangan yang menghapuskan Ketetapan MPR No.III/MPR/2000</a:t>
            </a:r>
            <a:r>
              <a:rPr lang="id-ID" dirty="0" smtClean="0"/>
              <a:t>:</a:t>
            </a:r>
          </a:p>
          <a:p>
            <a:pPr marL="514350" indent="-514350">
              <a:buAutoNum type="arabicPeriod"/>
            </a:pPr>
            <a:r>
              <a:rPr lang="id-ID" dirty="0" smtClean="0"/>
              <a:t>UUD 1945</a:t>
            </a:r>
          </a:p>
          <a:p>
            <a:pPr marL="514350" indent="-514350">
              <a:buAutoNum type="arabicPeriod"/>
            </a:pPr>
            <a:r>
              <a:rPr lang="id-ID" dirty="0" smtClean="0"/>
              <a:t>UU atau Perpu</a:t>
            </a:r>
          </a:p>
          <a:p>
            <a:pPr marL="514350" indent="-514350">
              <a:buAutoNum type="arabicPeriod"/>
            </a:pPr>
            <a:r>
              <a:rPr lang="id-ID" dirty="0" smtClean="0"/>
              <a:t>PP</a:t>
            </a:r>
          </a:p>
          <a:p>
            <a:pPr marL="514350" indent="-514350">
              <a:buAutoNum type="arabicPeriod"/>
            </a:pPr>
            <a:r>
              <a:rPr lang="id-ID" dirty="0" smtClean="0"/>
              <a:t>Perpres</a:t>
            </a:r>
          </a:p>
          <a:p>
            <a:pPr marL="514350" indent="-514350">
              <a:buAutoNum type="arabicPeriod"/>
            </a:pPr>
            <a:r>
              <a:rPr lang="id-ID" dirty="0" smtClean="0"/>
              <a:t>Perda</a:t>
            </a:r>
            <a:endParaRPr lang="id-ID" dirty="0"/>
          </a:p>
        </p:txBody>
      </p:sp>
    </p:spTree>
    <p:extLst>
      <p:ext uri="{BB962C8B-B14F-4D97-AF65-F5344CB8AC3E}">
        <p14:creationId xmlns="" xmlns:p14="http://schemas.microsoft.com/office/powerpoint/2010/main" val="18073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493762"/>
          </a:xfrm>
        </p:spPr>
        <p:txBody>
          <a:bodyPr/>
          <a:lstStyle/>
          <a:p>
            <a:r>
              <a:rPr lang="id-ID" sz="2400" b="1" dirty="0" smtClean="0"/>
              <a:t>Prinsip-prinsip negara hukum menurut UUD 1945</a:t>
            </a:r>
            <a:endParaRPr lang="id-ID" sz="2400" b="1"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65657068"/>
              </p:ext>
            </p:extLst>
          </p:nvPr>
        </p:nvGraphicFramePr>
        <p:xfrm>
          <a:off x="467544" y="821211"/>
          <a:ext cx="8352929" cy="5760720"/>
        </p:xfrm>
        <a:graphic>
          <a:graphicData uri="http://schemas.openxmlformats.org/drawingml/2006/table">
            <a:tbl>
              <a:tblPr firstRow="1" bandRow="1">
                <a:tableStyleId>{5C22544A-7EE6-4342-B048-85BDC9FD1C3A}</a:tableStyleId>
              </a:tblPr>
              <a:tblGrid>
                <a:gridCol w="522109"/>
                <a:gridCol w="4604488"/>
                <a:gridCol w="3226332"/>
              </a:tblGrid>
              <a:tr h="334378">
                <a:tc>
                  <a:txBody>
                    <a:bodyPr/>
                    <a:lstStyle/>
                    <a:p>
                      <a:r>
                        <a:rPr lang="id-ID" sz="1600" dirty="0" smtClean="0"/>
                        <a:t>No</a:t>
                      </a:r>
                      <a:endParaRPr lang="id-ID" sz="1600" dirty="0"/>
                    </a:p>
                  </a:txBody>
                  <a:tcPr/>
                </a:tc>
                <a:tc>
                  <a:txBody>
                    <a:bodyPr/>
                    <a:lstStyle/>
                    <a:p>
                      <a:r>
                        <a:rPr lang="id-ID" sz="1600" dirty="0" smtClean="0"/>
                        <a:t>Prinsip</a:t>
                      </a:r>
                      <a:endParaRPr lang="id-ID" sz="1600" dirty="0"/>
                    </a:p>
                  </a:txBody>
                  <a:tcPr/>
                </a:tc>
                <a:tc>
                  <a:txBody>
                    <a:bodyPr/>
                    <a:lstStyle/>
                    <a:p>
                      <a:r>
                        <a:rPr lang="id-ID" sz="1600" dirty="0" smtClean="0"/>
                        <a:t>Keterangan</a:t>
                      </a:r>
                      <a:endParaRPr lang="id-ID" sz="1600" dirty="0"/>
                    </a:p>
                  </a:txBody>
                  <a:tcPr/>
                </a:tc>
              </a:tr>
              <a:tr h="820746">
                <a:tc>
                  <a:txBody>
                    <a:bodyPr/>
                    <a:lstStyle/>
                    <a:p>
                      <a:r>
                        <a:rPr lang="id-ID" sz="1600" dirty="0" smtClean="0"/>
                        <a:t>1.</a:t>
                      </a:r>
                      <a:endParaRPr lang="id-ID" sz="1600" dirty="0"/>
                    </a:p>
                  </a:txBody>
                  <a:tcPr/>
                </a:tc>
                <a:tc>
                  <a:txBody>
                    <a:bodyPr/>
                    <a:lstStyle/>
                    <a:p>
                      <a:r>
                        <a:rPr lang="id-ID" sz="1600" dirty="0" smtClean="0"/>
                        <a:t>Norma hukum bersumber pada pancasila</a:t>
                      </a:r>
                      <a:endParaRPr lang="id-ID" sz="1600" dirty="0"/>
                    </a:p>
                  </a:txBody>
                  <a:tcPr/>
                </a:tc>
                <a:tc>
                  <a:txBody>
                    <a:bodyPr/>
                    <a:lstStyle/>
                    <a:p>
                      <a:r>
                        <a:rPr lang="id-ID" sz="1600" dirty="0" smtClean="0"/>
                        <a:t>Sebagai hukum dasar</a:t>
                      </a:r>
                      <a:r>
                        <a:rPr lang="id-ID" sz="1600" baseline="0" dirty="0" smtClean="0"/>
                        <a:t> nasional dan adanya hierarki jenjang norma hukum</a:t>
                      </a:r>
                      <a:endParaRPr lang="id-ID" sz="1600" dirty="0"/>
                    </a:p>
                  </a:txBody>
                  <a:tcPr/>
                </a:tc>
              </a:tr>
              <a:tr h="334378">
                <a:tc>
                  <a:txBody>
                    <a:bodyPr/>
                    <a:lstStyle/>
                    <a:p>
                      <a:r>
                        <a:rPr lang="id-ID" sz="1600" dirty="0" smtClean="0"/>
                        <a:t>2.</a:t>
                      </a:r>
                      <a:endParaRPr lang="id-ID" sz="1600" dirty="0"/>
                    </a:p>
                  </a:txBody>
                  <a:tcPr/>
                </a:tc>
                <a:tc>
                  <a:txBody>
                    <a:bodyPr/>
                    <a:lstStyle/>
                    <a:p>
                      <a:r>
                        <a:rPr lang="id-ID" sz="1600" dirty="0" smtClean="0"/>
                        <a:t>Sistemnya yaitu sitem konstitusi</a:t>
                      </a:r>
                      <a:endParaRPr lang="id-ID" sz="1600" dirty="0"/>
                    </a:p>
                  </a:txBody>
                  <a:tcPr/>
                </a:tc>
                <a:tc>
                  <a:txBody>
                    <a:bodyPr/>
                    <a:lstStyle/>
                    <a:p>
                      <a:r>
                        <a:rPr lang="id-ID" sz="1600" dirty="0" smtClean="0"/>
                        <a:t>UUD 1945</a:t>
                      </a:r>
                      <a:endParaRPr lang="id-ID" sz="1600" dirty="0"/>
                    </a:p>
                  </a:txBody>
                  <a:tcPr/>
                </a:tc>
              </a:tr>
              <a:tr h="577562">
                <a:tc>
                  <a:txBody>
                    <a:bodyPr/>
                    <a:lstStyle/>
                    <a:p>
                      <a:r>
                        <a:rPr lang="id-ID" sz="1600" dirty="0" smtClean="0"/>
                        <a:t>3.</a:t>
                      </a:r>
                      <a:endParaRPr lang="id-ID" sz="1600" dirty="0"/>
                    </a:p>
                  </a:txBody>
                  <a:tcPr/>
                </a:tc>
                <a:tc>
                  <a:txBody>
                    <a:bodyPr/>
                    <a:lstStyle/>
                    <a:p>
                      <a:r>
                        <a:rPr lang="id-ID" sz="1600" dirty="0" smtClean="0"/>
                        <a:t>Kedaylan Rakyat atau prinsip demokrasi</a:t>
                      </a:r>
                      <a:endParaRPr lang="id-ID" sz="1600" dirty="0"/>
                    </a:p>
                  </a:txBody>
                  <a:tcPr/>
                </a:tc>
                <a:tc>
                  <a:txBody>
                    <a:bodyPr/>
                    <a:lstStyle/>
                    <a:p>
                      <a:r>
                        <a:rPr lang="id-ID" sz="1600" dirty="0" smtClean="0"/>
                        <a:t>Dilihat dari pembukaan UUD 1945 dan Pasal 2 ayat</a:t>
                      </a:r>
                      <a:r>
                        <a:rPr lang="id-ID" sz="1600" baseline="0" dirty="0" smtClean="0"/>
                        <a:t> (2)</a:t>
                      </a:r>
                      <a:endParaRPr lang="id-ID" sz="1600" dirty="0"/>
                    </a:p>
                  </a:txBody>
                  <a:tcPr/>
                </a:tc>
              </a:tr>
              <a:tr h="577562">
                <a:tc>
                  <a:txBody>
                    <a:bodyPr/>
                    <a:lstStyle/>
                    <a:p>
                      <a:r>
                        <a:rPr lang="id-ID" sz="1600" dirty="0" smtClean="0"/>
                        <a:t>4.</a:t>
                      </a:r>
                      <a:endParaRPr lang="id-ID" sz="1600" dirty="0"/>
                    </a:p>
                  </a:txBody>
                  <a:tcPr/>
                </a:tc>
                <a:tc>
                  <a:txBody>
                    <a:bodyPr/>
                    <a:lstStyle/>
                    <a:p>
                      <a:r>
                        <a:rPr lang="id-ID" sz="1600" dirty="0" smtClean="0"/>
                        <a:t>Prinsip persamaan kedudukan dalm hukum dan pemerintahan</a:t>
                      </a:r>
                      <a:endParaRPr lang="id-ID" sz="1600" dirty="0"/>
                    </a:p>
                  </a:txBody>
                  <a:tcPr/>
                </a:tc>
                <a:tc>
                  <a:txBody>
                    <a:bodyPr/>
                    <a:lstStyle/>
                    <a:p>
                      <a:r>
                        <a:rPr lang="id-ID" sz="1600" dirty="0" smtClean="0"/>
                        <a:t>Pasal 27 ayat (1) UUD 1945</a:t>
                      </a:r>
                      <a:endParaRPr lang="id-ID" sz="1600" dirty="0"/>
                    </a:p>
                  </a:txBody>
                  <a:tcPr/>
                </a:tc>
              </a:tr>
              <a:tr h="334378">
                <a:tc>
                  <a:txBody>
                    <a:bodyPr/>
                    <a:lstStyle/>
                    <a:p>
                      <a:r>
                        <a:rPr lang="id-ID" sz="1600" dirty="0" smtClean="0"/>
                        <a:t>5.</a:t>
                      </a:r>
                      <a:endParaRPr lang="id-ID" sz="1600" dirty="0"/>
                    </a:p>
                  </a:txBody>
                  <a:tcPr/>
                </a:tc>
                <a:tc>
                  <a:txBody>
                    <a:bodyPr/>
                    <a:lstStyle/>
                    <a:p>
                      <a:r>
                        <a:rPr lang="id-ID" sz="1600" dirty="0" smtClean="0"/>
                        <a:t>Adanya</a:t>
                      </a:r>
                      <a:r>
                        <a:rPr lang="id-ID" sz="1600" baseline="0" dirty="0" smtClean="0"/>
                        <a:t> organ pembentuk Undang-Undang</a:t>
                      </a:r>
                      <a:endParaRPr lang="id-ID" sz="1600" dirty="0"/>
                    </a:p>
                  </a:txBody>
                  <a:tcPr/>
                </a:tc>
                <a:tc>
                  <a:txBody>
                    <a:bodyPr/>
                    <a:lstStyle/>
                    <a:p>
                      <a:r>
                        <a:rPr lang="id-ID" sz="1600" dirty="0" smtClean="0"/>
                        <a:t>Presiden dan DPR</a:t>
                      </a:r>
                      <a:endParaRPr lang="id-ID" sz="1600" dirty="0"/>
                    </a:p>
                  </a:txBody>
                  <a:tcPr/>
                </a:tc>
              </a:tr>
              <a:tr h="334378">
                <a:tc>
                  <a:txBody>
                    <a:bodyPr/>
                    <a:lstStyle/>
                    <a:p>
                      <a:r>
                        <a:rPr lang="id-ID" sz="1600" dirty="0" smtClean="0"/>
                        <a:t>6.</a:t>
                      </a:r>
                      <a:endParaRPr lang="id-ID" sz="1600" dirty="0"/>
                    </a:p>
                  </a:txBody>
                  <a:tcPr/>
                </a:tc>
                <a:tc>
                  <a:txBody>
                    <a:bodyPr/>
                    <a:lstStyle/>
                    <a:p>
                      <a:r>
                        <a:rPr lang="id-ID" sz="1600" dirty="0" smtClean="0"/>
                        <a:t>Sistem</a:t>
                      </a:r>
                      <a:r>
                        <a:rPr lang="id-ID" sz="1600" baseline="0" dirty="0" smtClean="0"/>
                        <a:t> pemerintahannya adalah presidensiil</a:t>
                      </a:r>
                      <a:endParaRPr lang="id-ID" sz="1600" dirty="0"/>
                    </a:p>
                  </a:txBody>
                  <a:tcPr/>
                </a:tc>
                <a:tc>
                  <a:txBody>
                    <a:bodyPr/>
                    <a:lstStyle/>
                    <a:p>
                      <a:r>
                        <a:rPr lang="id-ID" sz="1600" dirty="0" smtClean="0"/>
                        <a:t>-</a:t>
                      </a:r>
                      <a:endParaRPr lang="id-ID" sz="1600" dirty="0"/>
                    </a:p>
                  </a:txBody>
                  <a:tcPr/>
                </a:tc>
              </a:tr>
              <a:tr h="577562">
                <a:tc>
                  <a:txBody>
                    <a:bodyPr/>
                    <a:lstStyle/>
                    <a:p>
                      <a:r>
                        <a:rPr lang="id-ID" sz="1600" dirty="0" smtClean="0"/>
                        <a:t>7.</a:t>
                      </a:r>
                      <a:endParaRPr lang="id-ID" sz="1600" dirty="0"/>
                    </a:p>
                  </a:txBody>
                  <a:tcPr/>
                </a:tc>
                <a:tc>
                  <a:txBody>
                    <a:bodyPr/>
                    <a:lstStyle/>
                    <a:p>
                      <a:r>
                        <a:rPr lang="id-ID" sz="1600" dirty="0" smtClean="0"/>
                        <a:t>Kekuaasaan</a:t>
                      </a:r>
                      <a:r>
                        <a:rPr lang="id-ID" sz="1600" baseline="0" dirty="0" smtClean="0"/>
                        <a:t> kehakiman yang bebas dari kekuasaan lain (eksekutif)</a:t>
                      </a:r>
                      <a:endParaRPr lang="id-ID" sz="1600" dirty="0"/>
                    </a:p>
                  </a:txBody>
                  <a:tcPr/>
                </a:tc>
                <a:tc>
                  <a:txBody>
                    <a:bodyPr/>
                    <a:lstStyle/>
                    <a:p>
                      <a:r>
                        <a:rPr lang="id-ID" sz="1600" dirty="0" smtClean="0"/>
                        <a:t>-</a:t>
                      </a:r>
                      <a:endParaRPr lang="id-ID" sz="1600" dirty="0"/>
                    </a:p>
                  </a:txBody>
                  <a:tcPr/>
                </a:tc>
              </a:tr>
              <a:tr h="1550297">
                <a:tc>
                  <a:txBody>
                    <a:bodyPr/>
                    <a:lstStyle/>
                    <a:p>
                      <a:r>
                        <a:rPr lang="id-ID" sz="1600" dirty="0" smtClean="0"/>
                        <a:t>8.</a:t>
                      </a:r>
                      <a:endParaRPr lang="id-ID" sz="1600" dirty="0"/>
                    </a:p>
                  </a:txBody>
                  <a:tcPr/>
                </a:tc>
                <a:tc>
                  <a:txBody>
                    <a:bodyPr/>
                    <a:lstStyle/>
                    <a:p>
                      <a:r>
                        <a:rPr lang="id-ID" sz="1600" dirty="0" smtClean="0"/>
                        <a:t>Hukum untuk melindungi segenap bangsa Indonesia, dan seluruh tumpah darah Indonesia, memajukan kesejahteraan umum, mencerdaskan kehidupan bangsa, san ikut melaksanakan</a:t>
                      </a:r>
                      <a:r>
                        <a:rPr lang="id-ID" sz="1600" baseline="0" dirty="0" smtClean="0"/>
                        <a:t> ketertiban dunia yang berdasarkan kepada kemerdekaan , perdamaian abadi dan keadilan sosial</a:t>
                      </a:r>
                      <a:endParaRPr lang="id-ID" sz="1600" dirty="0"/>
                    </a:p>
                  </a:txBody>
                  <a:tcPr/>
                </a:tc>
                <a:tc>
                  <a:txBody>
                    <a:bodyPr/>
                    <a:lstStyle/>
                    <a:p>
                      <a:r>
                        <a:rPr lang="id-ID" sz="1600" dirty="0" smtClean="0"/>
                        <a:t>-</a:t>
                      </a:r>
                      <a:endParaRPr lang="id-ID" sz="1600" dirty="0"/>
                    </a:p>
                  </a:txBody>
                  <a:tcPr/>
                </a:tc>
              </a:tr>
              <a:tr h="303980">
                <a:tc>
                  <a:txBody>
                    <a:bodyPr/>
                    <a:lstStyle/>
                    <a:p>
                      <a:r>
                        <a:rPr lang="id-ID" sz="1400" dirty="0" smtClean="0"/>
                        <a:t>9.</a:t>
                      </a:r>
                      <a:endParaRPr lang="id-ID" sz="1400" dirty="0"/>
                    </a:p>
                  </a:txBody>
                  <a:tcPr/>
                </a:tc>
                <a:tc>
                  <a:txBody>
                    <a:bodyPr/>
                    <a:lstStyle/>
                    <a:p>
                      <a:r>
                        <a:rPr lang="id-ID" sz="1400" dirty="0" smtClean="0"/>
                        <a:t>Jaminan akan HAM dan kewajibnan dasar manusia</a:t>
                      </a:r>
                      <a:endParaRPr lang="id-ID" sz="1400" dirty="0"/>
                    </a:p>
                  </a:txBody>
                  <a:tcPr/>
                </a:tc>
                <a:tc>
                  <a:txBody>
                    <a:bodyPr/>
                    <a:lstStyle/>
                    <a:p>
                      <a:r>
                        <a:rPr lang="id-ID" sz="1400" dirty="0" smtClean="0"/>
                        <a:t>Pasal 28 A-J UUD 1945</a:t>
                      </a:r>
                      <a:endParaRPr lang="id-ID" sz="1400" dirty="0"/>
                    </a:p>
                  </a:txBody>
                  <a:tcPr/>
                </a:tc>
              </a:tr>
            </a:tbl>
          </a:graphicData>
        </a:graphic>
      </p:graphicFrame>
    </p:spTree>
    <p:extLst>
      <p:ext uri="{BB962C8B-B14F-4D97-AF65-F5344CB8AC3E}">
        <p14:creationId xmlns="" xmlns:p14="http://schemas.microsoft.com/office/powerpoint/2010/main" val="269235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normAutofit/>
          </a:bodyPr>
          <a:lstStyle/>
          <a:p>
            <a:pPr marL="0" indent="0">
              <a:buNone/>
            </a:pPr>
            <a:r>
              <a:rPr lang="id-ID" sz="2400" b="1" dirty="0" smtClean="0"/>
              <a:t>3. Hubungan Negara Hukum dengan Demokrasi</a:t>
            </a:r>
          </a:p>
          <a:p>
            <a:pPr marL="0" indent="0">
              <a:buNone/>
            </a:pPr>
            <a:endParaRPr lang="id-ID" sz="2400" b="1" dirty="0" smtClean="0"/>
          </a:p>
          <a:p>
            <a:pPr marL="0" indent="0">
              <a:buNone/>
            </a:pPr>
            <a:r>
              <a:rPr lang="id-ID" sz="2400" dirty="0" smtClean="0"/>
              <a:t>Ciri hakiki negara demokrasi:</a:t>
            </a:r>
          </a:p>
          <a:p>
            <a:pPr>
              <a:buAutoNum type="alphaLcPeriod"/>
            </a:pPr>
            <a:r>
              <a:rPr lang="id-ID" sz="2400" dirty="0" smtClean="0"/>
              <a:t>Negara hukum</a:t>
            </a:r>
          </a:p>
          <a:p>
            <a:pPr>
              <a:buAutoNum type="alphaLcPeriod"/>
            </a:pPr>
            <a:r>
              <a:rPr lang="id-ID" sz="2400" dirty="0" smtClean="0"/>
              <a:t>Pemerintah di bawah kontrol nyata masyarakat</a:t>
            </a:r>
          </a:p>
          <a:p>
            <a:pPr>
              <a:buAutoNum type="alphaLcPeriod"/>
            </a:pPr>
            <a:r>
              <a:rPr lang="id-ID" sz="2400" dirty="0" smtClean="0"/>
              <a:t>Pemilihan umum yang bebas</a:t>
            </a:r>
          </a:p>
          <a:p>
            <a:pPr>
              <a:buAutoNum type="alphaLcPeriod"/>
            </a:pPr>
            <a:r>
              <a:rPr lang="id-ID" sz="2400" dirty="0" smtClean="0"/>
              <a:t>Prinsip mayoritas</a:t>
            </a:r>
          </a:p>
          <a:p>
            <a:pPr>
              <a:buAutoNum type="alphaLcPeriod"/>
            </a:pPr>
            <a:r>
              <a:rPr lang="id-ID" sz="2400" dirty="0" smtClean="0"/>
              <a:t>Adanya jaminan terhadap hak-hak demokratis</a:t>
            </a:r>
            <a:endParaRPr lang="id-ID" sz="2400" dirty="0"/>
          </a:p>
        </p:txBody>
      </p:sp>
    </p:spTree>
    <p:extLst>
      <p:ext uri="{BB962C8B-B14F-4D97-AF65-F5344CB8AC3E}">
        <p14:creationId xmlns="" xmlns:p14="http://schemas.microsoft.com/office/powerpoint/2010/main" val="167137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C. HAKIKAT HAK ASASI MANUSIA</a:t>
            </a:r>
            <a:endParaRPr lang="id-ID" b="1" dirty="0"/>
          </a:p>
        </p:txBody>
      </p:sp>
      <p:sp>
        <p:nvSpPr>
          <p:cNvPr id="3" name="Content Placeholder 2"/>
          <p:cNvSpPr>
            <a:spLocks noGrp="1"/>
          </p:cNvSpPr>
          <p:nvPr>
            <p:ph idx="1"/>
          </p:nvPr>
        </p:nvSpPr>
        <p:spPr>
          <a:xfrm>
            <a:off x="457200" y="1412776"/>
            <a:ext cx="8507288" cy="4975157"/>
          </a:xfrm>
        </p:spPr>
        <p:txBody>
          <a:bodyPr>
            <a:normAutofit/>
          </a:bodyPr>
          <a:lstStyle/>
          <a:p>
            <a:pPr marL="514350" indent="-514350">
              <a:buAutoNum type="arabicPeriod"/>
            </a:pPr>
            <a:r>
              <a:rPr lang="id-ID" b="1" dirty="0" smtClean="0"/>
              <a:t>Pengertian Hak Asasi Manusia</a:t>
            </a:r>
          </a:p>
          <a:p>
            <a:pPr marL="0" indent="0">
              <a:buNone/>
            </a:pPr>
            <a:r>
              <a:rPr lang="id-ID" sz="2400" dirty="0" smtClean="0">
                <a:sym typeface="Wingdings" pitchFamily="2" charset="2"/>
              </a:rPr>
              <a:t></a:t>
            </a:r>
            <a:r>
              <a:rPr lang="es-ES" sz="2400" dirty="0" smtClean="0"/>
              <a:t>(</a:t>
            </a:r>
            <a:r>
              <a:rPr lang="es-ES" sz="2400" dirty="0" err="1" smtClean="0"/>
              <a:t>Pasal</a:t>
            </a:r>
            <a:r>
              <a:rPr lang="es-ES" sz="2400" dirty="0" smtClean="0"/>
              <a:t> </a:t>
            </a:r>
            <a:r>
              <a:rPr lang="es-ES" sz="2400" dirty="0"/>
              <a:t>1 </a:t>
            </a:r>
            <a:r>
              <a:rPr lang="es-ES" sz="2400" dirty="0" err="1"/>
              <a:t>angka</a:t>
            </a:r>
            <a:r>
              <a:rPr lang="es-ES" sz="2400" dirty="0"/>
              <a:t> 1 UU No. 39 </a:t>
            </a:r>
            <a:r>
              <a:rPr lang="es-ES" sz="2400" dirty="0" err="1"/>
              <a:t>Tahun</a:t>
            </a:r>
            <a:r>
              <a:rPr lang="es-ES" sz="2400" dirty="0"/>
              <a:t> 1999 </a:t>
            </a:r>
            <a:r>
              <a:rPr lang="es-ES" sz="2400" dirty="0" err="1"/>
              <a:t>tentang</a:t>
            </a:r>
            <a:r>
              <a:rPr lang="es-ES" sz="2400" dirty="0"/>
              <a:t> HAM)</a:t>
            </a:r>
            <a:endParaRPr lang="id-ID" sz="2400" dirty="0" smtClean="0"/>
          </a:p>
          <a:p>
            <a:pPr marL="0" indent="0">
              <a:buNone/>
            </a:pPr>
            <a:r>
              <a:rPr lang="id-ID" sz="2000" dirty="0"/>
              <a:t>adalah seperangkat hak yang melekat pada hakikat dan keberadaan manusia sebagai makhluk Tuhan Yang Maha Kuasa dan merupakan anugerah-Nya yang wajib dihormati, dijunjung tinggi dan dilindungi oleh negara, hukum, Pemerintah dan setiap orang, demi kehormatan serta perlindungan harkat dan martabat </a:t>
            </a:r>
            <a:r>
              <a:rPr lang="id-ID" sz="2000" dirty="0" smtClean="0"/>
              <a:t>manusia</a:t>
            </a:r>
            <a:endParaRPr lang="id-ID" sz="2000" dirty="0"/>
          </a:p>
        </p:txBody>
      </p:sp>
    </p:spTree>
    <p:extLst>
      <p:ext uri="{BB962C8B-B14F-4D97-AF65-F5344CB8AC3E}">
        <p14:creationId xmlns="" xmlns:p14="http://schemas.microsoft.com/office/powerpoint/2010/main" val="243294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496944" cy="5335197"/>
          </a:xfrm>
        </p:spPr>
        <p:txBody>
          <a:bodyPr>
            <a:normAutofit/>
          </a:bodyPr>
          <a:lstStyle/>
          <a:p>
            <a:r>
              <a:rPr lang="id-ID" b="1" dirty="0"/>
              <a:t>Pelanggaran Hak Asasi </a:t>
            </a:r>
            <a:r>
              <a:rPr lang="id-ID" b="1" dirty="0" smtClean="0"/>
              <a:t>Manusia</a:t>
            </a:r>
          </a:p>
          <a:p>
            <a:pPr marL="0" indent="0">
              <a:buNone/>
            </a:pPr>
            <a:r>
              <a:rPr lang="id-ID" b="1" dirty="0" smtClean="0"/>
              <a:t> </a:t>
            </a:r>
            <a:r>
              <a:rPr lang="id-ID" b="1" dirty="0" smtClean="0">
                <a:sym typeface="Wingdings" pitchFamily="2" charset="2"/>
              </a:rPr>
              <a:t></a:t>
            </a:r>
            <a:r>
              <a:rPr lang="id-ID" dirty="0"/>
              <a:t> </a:t>
            </a:r>
            <a:r>
              <a:rPr lang="es-ES" sz="2400" dirty="0" err="1" smtClean="0"/>
              <a:t>Pasal</a:t>
            </a:r>
            <a:r>
              <a:rPr lang="es-ES" sz="2400" dirty="0" smtClean="0"/>
              <a:t> </a:t>
            </a:r>
            <a:r>
              <a:rPr lang="es-ES" sz="2400" dirty="0"/>
              <a:t>1 </a:t>
            </a:r>
            <a:r>
              <a:rPr lang="es-ES" sz="2400" dirty="0" err="1"/>
              <a:t>angka</a:t>
            </a:r>
            <a:r>
              <a:rPr lang="es-ES" sz="2400" dirty="0"/>
              <a:t> 6 UU No. 39 </a:t>
            </a:r>
            <a:r>
              <a:rPr lang="es-ES" sz="2400" dirty="0" err="1"/>
              <a:t>Tahun</a:t>
            </a:r>
            <a:r>
              <a:rPr lang="es-ES" sz="2400" dirty="0"/>
              <a:t> 1999 </a:t>
            </a:r>
            <a:r>
              <a:rPr lang="es-ES" sz="2400" dirty="0" err="1"/>
              <a:t>tentang</a:t>
            </a:r>
            <a:r>
              <a:rPr lang="es-ES" sz="2400" dirty="0"/>
              <a:t> HAM</a:t>
            </a:r>
            <a:endParaRPr lang="id-ID" sz="2400" dirty="0" smtClean="0"/>
          </a:p>
          <a:p>
            <a:pPr marL="0" indent="0">
              <a:buNone/>
            </a:pPr>
            <a:r>
              <a:rPr lang="id-ID" sz="2000" dirty="0" smtClean="0"/>
              <a:t>adalah </a:t>
            </a:r>
            <a:r>
              <a:rPr lang="id-ID" sz="2000" dirty="0"/>
              <a:t>setiap perbuatan seseoarang atau kelompok orang termasuk aparat negara baik disengaja maupun tidak disengaja atau kelalaian yang secara melawan hukum mengurangi, menghalangi, membatasi dan atau mencabut Hak Asasi Manusia seseorang atau kelompok orang yang dijamin oleh Undang-undang, dan tidak mendapatkan atau dikhawatirkan tidak akan memperoleh penyelesaian hukum yang adil dan benar berdasarkan mekanisme hukum yang </a:t>
            </a:r>
            <a:r>
              <a:rPr lang="id-ID" sz="2000" dirty="0" smtClean="0"/>
              <a:t>berlaku</a:t>
            </a:r>
          </a:p>
          <a:p>
            <a:pPr marL="0" indent="0">
              <a:buNone/>
            </a:pPr>
            <a:endParaRPr lang="id-ID" dirty="0"/>
          </a:p>
          <a:p>
            <a:endParaRPr lang="id-ID" dirty="0"/>
          </a:p>
        </p:txBody>
      </p:sp>
    </p:spTree>
    <p:extLst>
      <p:ext uri="{BB962C8B-B14F-4D97-AF65-F5344CB8AC3E}">
        <p14:creationId xmlns="" xmlns:p14="http://schemas.microsoft.com/office/powerpoint/2010/main" val="84826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507288" cy="5479213"/>
          </a:xfrm>
        </p:spPr>
        <p:txBody>
          <a:bodyPr>
            <a:normAutofit/>
          </a:bodyPr>
          <a:lstStyle/>
          <a:p>
            <a:r>
              <a:rPr lang="id-ID" dirty="0"/>
              <a:t> </a:t>
            </a:r>
            <a:r>
              <a:rPr lang="id-ID" b="1" dirty="0"/>
              <a:t>Pengadilan Hak Asasi Manusia  </a:t>
            </a:r>
            <a:endParaRPr lang="id-ID" b="1" dirty="0" smtClean="0"/>
          </a:p>
          <a:p>
            <a:pPr>
              <a:buFont typeface="Wingdings" pitchFamily="2" charset="2"/>
              <a:buChar char="à"/>
            </a:pPr>
            <a:r>
              <a:rPr lang="id-ID" dirty="0" smtClean="0"/>
              <a:t>UU </a:t>
            </a:r>
            <a:r>
              <a:rPr lang="id-ID" dirty="0"/>
              <a:t>No. 26 Tahun 2000 </a:t>
            </a:r>
            <a:endParaRPr lang="id-ID" dirty="0" smtClean="0"/>
          </a:p>
          <a:p>
            <a:pPr marL="0" indent="0">
              <a:buNone/>
            </a:pPr>
            <a:r>
              <a:rPr lang="id-ID" sz="2000" dirty="0" smtClean="0"/>
              <a:t>adalah </a:t>
            </a:r>
            <a:r>
              <a:rPr lang="id-ID" sz="2000" dirty="0"/>
              <a:t>Pengadilan Khusus terhadap pelanggaran Hak Asasi Manusia yang berat. Pelanggaran HAM yang berat diperiksa dan diputus oleh Pengadilan HAM meliputi :</a:t>
            </a:r>
          </a:p>
          <a:p>
            <a:pPr marL="0" indent="0">
              <a:buNone/>
            </a:pPr>
            <a:r>
              <a:rPr lang="id-ID" sz="2000" dirty="0" smtClean="0"/>
              <a:t>	1.   </a:t>
            </a:r>
            <a:r>
              <a:rPr lang="id-ID" sz="2000" dirty="0"/>
              <a:t>kejahatan genosida; adalah setiap </a:t>
            </a:r>
            <a:r>
              <a:rPr lang="id-ID" sz="2000"/>
              <a:t>perbuatan </a:t>
            </a:r>
            <a:r>
              <a:rPr lang="id-ID" sz="2000" smtClean="0"/>
              <a:t>yang 				dilakukan </a:t>
            </a:r>
            <a:r>
              <a:rPr lang="id-ID" sz="2000" dirty="0"/>
              <a:t>dengan maksud untuk menghancurkan </a:t>
            </a:r>
            <a:r>
              <a:rPr lang="id-ID" sz="2000" dirty="0" smtClean="0"/>
              <a:t>					atau </a:t>
            </a:r>
            <a:r>
              <a:rPr lang="id-ID" sz="2000" dirty="0"/>
              <a:t>memusnahkan seluruh atau sebagian </a:t>
            </a:r>
            <a:r>
              <a:rPr lang="id-ID" sz="2000" dirty="0" smtClean="0"/>
              <a:t>							kelompok </a:t>
            </a:r>
            <a:r>
              <a:rPr lang="id-ID" sz="2000" dirty="0"/>
              <a:t>bangsa, ras, kelompok etnis, kelompok </a:t>
            </a:r>
            <a:r>
              <a:rPr lang="id-ID" sz="2000" dirty="0" smtClean="0"/>
              <a:t>agama</a:t>
            </a:r>
            <a:endParaRPr lang="id-ID" sz="2000" dirty="0"/>
          </a:p>
          <a:p>
            <a:pPr marL="0" indent="0">
              <a:buNone/>
            </a:pPr>
            <a:r>
              <a:rPr lang="id-ID" sz="2000" dirty="0" smtClean="0"/>
              <a:t>	2</a:t>
            </a:r>
            <a:r>
              <a:rPr lang="id-ID" sz="2000" dirty="0"/>
              <a:t>. </a:t>
            </a:r>
            <a:r>
              <a:rPr lang="id-ID" sz="2000" dirty="0" smtClean="0"/>
              <a:t>	kejahatan </a:t>
            </a:r>
            <a:r>
              <a:rPr lang="id-ID" sz="2000" dirty="0"/>
              <a:t>terhadap kemanusiaan</a:t>
            </a:r>
            <a:r>
              <a:rPr lang="id-ID" sz="2000" dirty="0" smtClean="0"/>
              <a:t>.</a:t>
            </a:r>
          </a:p>
          <a:p>
            <a:pPr marL="0" indent="0">
              <a:buNone/>
            </a:pPr>
            <a:r>
              <a:rPr lang="id-ID" sz="2000" dirty="0" smtClean="0"/>
              <a:t>		adalah </a:t>
            </a:r>
            <a:r>
              <a:rPr lang="id-ID" sz="2000" dirty="0"/>
              <a:t>salah satu perbuatan yang dilakukan </a:t>
            </a:r>
            <a:r>
              <a:rPr lang="id-ID" sz="2000" dirty="0" smtClean="0"/>
              <a:t>sebagian </a:t>
            </a:r>
            <a:r>
              <a:rPr lang="id-ID" sz="2000" dirty="0"/>
              <a:t>dari </a:t>
            </a:r>
            <a:r>
              <a:rPr lang="id-ID" sz="2000" dirty="0" smtClean="0"/>
              <a:t>		serangan </a:t>
            </a:r>
            <a:r>
              <a:rPr lang="id-ID" sz="2000" dirty="0"/>
              <a:t>yang meluas atau </a:t>
            </a:r>
            <a:r>
              <a:rPr lang="id-ID" sz="2000" dirty="0" smtClean="0"/>
              <a:t>sistematik </a:t>
            </a:r>
            <a:r>
              <a:rPr lang="id-ID" sz="2000" dirty="0"/>
              <a:t>yang diketahuinya </a:t>
            </a:r>
            <a:r>
              <a:rPr lang="id-ID" sz="2000" dirty="0" smtClean="0"/>
              <a:t>			bahwa </a:t>
            </a:r>
            <a:r>
              <a:rPr lang="id-ID" sz="2000" dirty="0"/>
              <a:t>serangan </a:t>
            </a:r>
            <a:r>
              <a:rPr lang="id-ID" sz="2000" dirty="0" smtClean="0"/>
              <a:t>tersebut </a:t>
            </a:r>
            <a:r>
              <a:rPr lang="id-ID" sz="2000" dirty="0"/>
              <a:t>ditujukan secara langsung </a:t>
            </a:r>
            <a:r>
              <a:rPr lang="id-ID" sz="2000" dirty="0" smtClean="0"/>
              <a:t>				terhadap penduduk </a:t>
            </a:r>
            <a:r>
              <a:rPr lang="id-ID" sz="2000" dirty="0"/>
              <a:t>sipil, </a:t>
            </a:r>
          </a:p>
          <a:p>
            <a:endParaRPr lang="id-ID" dirty="0"/>
          </a:p>
        </p:txBody>
      </p:sp>
    </p:spTree>
    <p:extLst>
      <p:ext uri="{BB962C8B-B14F-4D97-AF65-F5344CB8AC3E}">
        <p14:creationId xmlns="" xmlns:p14="http://schemas.microsoft.com/office/powerpoint/2010/main" val="107818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2. Macam Hak Asasi Manusia</a:t>
            </a:r>
          </a:p>
          <a:p>
            <a:pPr marL="0" indent="0">
              <a:buNone/>
            </a:pPr>
            <a:endParaRPr lang="id-ID" dirty="0" smtClean="0"/>
          </a:p>
          <a:p>
            <a:pPr marL="0" indent="0">
              <a:buNone/>
            </a:pPr>
            <a:r>
              <a:rPr lang="id-ID" dirty="0" smtClean="0"/>
              <a:t>Ciri pokok dari hakekat HAM:</a:t>
            </a:r>
          </a:p>
          <a:p>
            <a:pPr marL="514350" indent="-514350">
              <a:buAutoNum type="alphaLcPeriod"/>
            </a:pPr>
            <a:r>
              <a:rPr lang="id-ID" dirty="0" smtClean="0"/>
              <a:t>HAM tidak perlu diberikan</a:t>
            </a:r>
          </a:p>
          <a:p>
            <a:pPr marL="514350" indent="-514350">
              <a:buAutoNum type="alphaLcPeriod"/>
            </a:pPr>
            <a:r>
              <a:rPr lang="id-ID" dirty="0" smtClean="0"/>
              <a:t>HAM berlaku untuk semua orang</a:t>
            </a:r>
          </a:p>
          <a:p>
            <a:pPr marL="514350" indent="-514350">
              <a:buAutoNum type="alphaLcPeriod"/>
            </a:pPr>
            <a:r>
              <a:rPr lang="id-ID" dirty="0" smtClean="0"/>
              <a:t>HAM tidak boleh dilanggar</a:t>
            </a:r>
          </a:p>
          <a:p>
            <a:pPr marL="0" indent="0">
              <a:buNone/>
            </a:pPr>
            <a:endParaRPr lang="id-ID" dirty="0"/>
          </a:p>
        </p:txBody>
      </p:sp>
    </p:spTree>
    <p:extLst>
      <p:ext uri="{BB962C8B-B14F-4D97-AF65-F5344CB8AC3E}">
        <p14:creationId xmlns="" xmlns:p14="http://schemas.microsoft.com/office/powerpoint/2010/main" val="283369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435280" cy="1143000"/>
          </a:xfrm>
        </p:spPr>
        <p:txBody>
          <a:bodyPr/>
          <a:lstStyle/>
          <a:p>
            <a:r>
              <a:rPr lang="id-ID" sz="2400" b="1" i="1" dirty="0" smtClean="0"/>
              <a:t>Beberapa contoh Hak Dasar dalam HAM:</a:t>
            </a:r>
            <a:endParaRPr lang="id-ID" sz="2400" b="1" i="1"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37737786"/>
              </p:ext>
            </p:extLst>
          </p:nvPr>
        </p:nvGraphicFramePr>
        <p:xfrm>
          <a:off x="683568" y="1412776"/>
          <a:ext cx="7848872" cy="4089656"/>
        </p:xfrm>
        <a:graphic>
          <a:graphicData uri="http://schemas.openxmlformats.org/drawingml/2006/table">
            <a:tbl>
              <a:tblPr firstRow="1" bandRow="1">
                <a:tableStyleId>{5C22544A-7EE6-4342-B048-85BDC9FD1C3A}</a:tableStyleId>
              </a:tblPr>
              <a:tblGrid>
                <a:gridCol w="589191"/>
                <a:gridCol w="4551294"/>
                <a:gridCol w="2708387"/>
              </a:tblGrid>
              <a:tr h="792087">
                <a:tc>
                  <a:txBody>
                    <a:bodyPr/>
                    <a:lstStyle/>
                    <a:p>
                      <a:r>
                        <a:rPr lang="id-ID" sz="1600" dirty="0" smtClean="0"/>
                        <a:t>No.</a:t>
                      </a:r>
                      <a:endParaRPr lang="id-ID" sz="1600" dirty="0"/>
                    </a:p>
                  </a:txBody>
                  <a:tcPr/>
                </a:tc>
                <a:tc>
                  <a:txBody>
                    <a:bodyPr/>
                    <a:lstStyle/>
                    <a:p>
                      <a:r>
                        <a:rPr lang="id-ID" sz="1600" dirty="0" smtClean="0"/>
                        <a:t>Piangam PBB</a:t>
                      </a:r>
                    </a:p>
                    <a:p>
                      <a:r>
                        <a:rPr lang="id-ID" sz="1600" dirty="0" smtClean="0"/>
                        <a:t>(Deklarasi </a:t>
                      </a:r>
                      <a:r>
                        <a:rPr lang="id-ID" sz="1600" i="1" dirty="0" smtClean="0"/>
                        <a:t>Universal</a:t>
                      </a:r>
                      <a:r>
                        <a:rPr lang="id-ID" sz="1600" i="1" baseline="0" dirty="0" smtClean="0"/>
                        <a:t> of Human Rights</a:t>
                      </a:r>
                      <a:r>
                        <a:rPr lang="id-ID" sz="1600" baseline="0" dirty="0" smtClean="0"/>
                        <a:t> 1948)</a:t>
                      </a:r>
                      <a:endParaRPr lang="id-ID" sz="1600" dirty="0"/>
                    </a:p>
                  </a:txBody>
                  <a:tcPr/>
                </a:tc>
                <a:tc>
                  <a:txBody>
                    <a:bodyPr/>
                    <a:lstStyle/>
                    <a:p>
                      <a:r>
                        <a:rPr lang="id-ID" sz="1600" dirty="0" smtClean="0"/>
                        <a:t>UU No.39 Tahun 1999</a:t>
                      </a:r>
                      <a:endParaRPr lang="id-ID" sz="1600" dirty="0"/>
                    </a:p>
                  </a:txBody>
                  <a:tcPr/>
                </a:tc>
              </a:tr>
              <a:tr h="432049">
                <a:tc>
                  <a:txBody>
                    <a:bodyPr/>
                    <a:lstStyle/>
                    <a:p>
                      <a:r>
                        <a:rPr lang="id-ID" sz="1600" dirty="0" smtClean="0"/>
                        <a:t>1.</a:t>
                      </a:r>
                      <a:endParaRPr lang="id-ID" sz="1600" dirty="0"/>
                    </a:p>
                  </a:txBody>
                  <a:tcPr/>
                </a:tc>
                <a:tc>
                  <a:txBody>
                    <a:bodyPr/>
                    <a:lstStyle/>
                    <a:p>
                      <a:r>
                        <a:rPr lang="id-ID" sz="1600" dirty="0" smtClean="0"/>
                        <a:t>Hak</a:t>
                      </a:r>
                      <a:r>
                        <a:rPr lang="id-ID" sz="1600" baseline="0" dirty="0" smtClean="0"/>
                        <a:t> berpikir dan mengeluarkan pendapat</a:t>
                      </a:r>
                      <a:endParaRPr lang="id-ID" sz="1600" dirty="0"/>
                    </a:p>
                  </a:txBody>
                  <a:tcPr/>
                </a:tc>
                <a:tc>
                  <a:txBody>
                    <a:bodyPr/>
                    <a:lstStyle/>
                    <a:p>
                      <a:r>
                        <a:rPr lang="id-ID" sz="1600" dirty="0" smtClean="0"/>
                        <a:t>Hak</a:t>
                      </a:r>
                      <a:r>
                        <a:rPr lang="id-ID" sz="1600" baseline="0" dirty="0" smtClean="0"/>
                        <a:t> untuk hidup</a:t>
                      </a:r>
                      <a:endParaRPr lang="id-ID" sz="1600" dirty="0"/>
                    </a:p>
                  </a:txBody>
                  <a:tcPr/>
                </a:tc>
              </a:tr>
              <a:tr h="254103">
                <a:tc>
                  <a:txBody>
                    <a:bodyPr/>
                    <a:lstStyle/>
                    <a:p>
                      <a:r>
                        <a:rPr lang="id-ID" sz="1600" dirty="0" smtClean="0"/>
                        <a:t>2.</a:t>
                      </a:r>
                      <a:endParaRPr lang="id-ID" sz="1600" dirty="0"/>
                    </a:p>
                  </a:txBody>
                  <a:tcPr/>
                </a:tc>
                <a:tc>
                  <a:txBody>
                    <a:bodyPr/>
                    <a:lstStyle/>
                    <a:p>
                      <a:r>
                        <a:rPr lang="id-ID" sz="1600" dirty="0" smtClean="0"/>
                        <a:t>Hak memiliki sesuatu</a:t>
                      </a:r>
                      <a:endParaRPr lang="id-ID" sz="1600" dirty="0"/>
                    </a:p>
                  </a:txBody>
                  <a:tcPr/>
                </a:tc>
                <a:tc>
                  <a:txBody>
                    <a:bodyPr/>
                    <a:lstStyle/>
                    <a:p>
                      <a:r>
                        <a:rPr lang="id-ID" sz="1600" dirty="0" smtClean="0"/>
                        <a:t>Hak berkeluarga</a:t>
                      </a:r>
                      <a:endParaRPr lang="id-ID" sz="1600" dirty="0"/>
                    </a:p>
                  </a:txBody>
                  <a:tcPr/>
                </a:tc>
              </a:tr>
              <a:tr h="422879">
                <a:tc>
                  <a:txBody>
                    <a:bodyPr/>
                    <a:lstStyle/>
                    <a:p>
                      <a:r>
                        <a:rPr lang="id-ID" sz="1600" dirty="0" smtClean="0"/>
                        <a:t>3.</a:t>
                      </a:r>
                      <a:endParaRPr lang="id-ID" sz="1600" dirty="0"/>
                    </a:p>
                  </a:txBody>
                  <a:tcPr/>
                </a:tc>
                <a:tc>
                  <a:txBody>
                    <a:bodyPr/>
                    <a:lstStyle/>
                    <a:p>
                      <a:r>
                        <a:rPr lang="id-ID" sz="1600" dirty="0" smtClean="0"/>
                        <a:t>Hak mendapatkan pendidikan dan</a:t>
                      </a:r>
                      <a:r>
                        <a:rPr lang="id-ID" sz="1600" baseline="0" dirty="0" smtClean="0"/>
                        <a:t> pengajaran</a:t>
                      </a:r>
                      <a:endParaRPr lang="id-ID" sz="1600" dirty="0"/>
                    </a:p>
                  </a:txBody>
                  <a:tcPr/>
                </a:tc>
                <a:tc>
                  <a:txBody>
                    <a:bodyPr/>
                    <a:lstStyle/>
                    <a:p>
                      <a:r>
                        <a:rPr lang="id-ID" sz="1600" dirty="0" smtClean="0"/>
                        <a:t>Hak mengembangkan diri</a:t>
                      </a:r>
                      <a:endParaRPr lang="id-ID" sz="1600" dirty="0"/>
                    </a:p>
                  </a:txBody>
                  <a:tcPr/>
                </a:tc>
              </a:tr>
              <a:tr h="352835">
                <a:tc>
                  <a:txBody>
                    <a:bodyPr/>
                    <a:lstStyle/>
                    <a:p>
                      <a:r>
                        <a:rPr lang="id-ID" sz="1600" dirty="0" smtClean="0"/>
                        <a:t>4.</a:t>
                      </a:r>
                      <a:endParaRPr lang="id-ID" sz="1600" dirty="0"/>
                    </a:p>
                  </a:txBody>
                  <a:tcPr/>
                </a:tc>
                <a:tc>
                  <a:txBody>
                    <a:bodyPr/>
                    <a:lstStyle/>
                    <a:p>
                      <a:r>
                        <a:rPr lang="id-ID" sz="1600" dirty="0" smtClean="0"/>
                        <a:t>Hak menganut aliran kepercayaan /agama</a:t>
                      </a:r>
                      <a:endParaRPr lang="id-ID" sz="1600" dirty="0"/>
                    </a:p>
                  </a:txBody>
                  <a:tcPr/>
                </a:tc>
                <a:tc>
                  <a:txBody>
                    <a:bodyPr/>
                    <a:lstStyle/>
                    <a:p>
                      <a:r>
                        <a:rPr lang="id-ID" sz="1600" dirty="0" smtClean="0"/>
                        <a:t>Hak keadilan</a:t>
                      </a:r>
                      <a:endParaRPr lang="id-ID" sz="1600" dirty="0"/>
                    </a:p>
                  </a:txBody>
                  <a:tcPr/>
                </a:tc>
              </a:tr>
              <a:tr h="344759">
                <a:tc>
                  <a:txBody>
                    <a:bodyPr/>
                    <a:lstStyle/>
                    <a:p>
                      <a:r>
                        <a:rPr lang="id-ID" sz="1600" dirty="0" smtClean="0"/>
                        <a:t>5.</a:t>
                      </a:r>
                      <a:endParaRPr lang="id-ID" sz="1600" dirty="0"/>
                    </a:p>
                  </a:txBody>
                  <a:tcPr/>
                </a:tc>
                <a:tc>
                  <a:txBody>
                    <a:bodyPr/>
                    <a:lstStyle/>
                    <a:p>
                      <a:r>
                        <a:rPr lang="id-ID" sz="1600" dirty="0" smtClean="0"/>
                        <a:t>Hak untuk hidup</a:t>
                      </a:r>
                      <a:endParaRPr lang="id-ID" sz="1600" dirty="0"/>
                    </a:p>
                  </a:txBody>
                  <a:tcPr/>
                </a:tc>
                <a:tc>
                  <a:txBody>
                    <a:bodyPr/>
                    <a:lstStyle/>
                    <a:p>
                      <a:r>
                        <a:rPr lang="id-ID" sz="1600" dirty="0" smtClean="0"/>
                        <a:t>Hak kemerdekaan</a:t>
                      </a:r>
                      <a:endParaRPr lang="id-ID" sz="1600" dirty="0"/>
                    </a:p>
                  </a:txBody>
                  <a:tcPr/>
                </a:tc>
              </a:tr>
              <a:tr h="300872">
                <a:tc>
                  <a:txBody>
                    <a:bodyPr/>
                    <a:lstStyle/>
                    <a:p>
                      <a:r>
                        <a:rPr lang="id-ID" sz="1600" dirty="0" smtClean="0"/>
                        <a:t>6.</a:t>
                      </a:r>
                      <a:endParaRPr lang="id-ID" sz="1600" dirty="0"/>
                    </a:p>
                  </a:txBody>
                  <a:tcPr/>
                </a:tc>
                <a:tc>
                  <a:txBody>
                    <a:bodyPr/>
                    <a:lstStyle/>
                    <a:p>
                      <a:r>
                        <a:rPr lang="id-ID" sz="1600" dirty="0" smtClean="0"/>
                        <a:t>Hak untuk kemerdekaan hidup</a:t>
                      </a:r>
                      <a:endParaRPr lang="id-ID" sz="1600" dirty="0"/>
                    </a:p>
                  </a:txBody>
                  <a:tcPr/>
                </a:tc>
                <a:tc>
                  <a:txBody>
                    <a:bodyPr/>
                    <a:lstStyle/>
                    <a:p>
                      <a:r>
                        <a:rPr lang="id-ID" sz="1600" dirty="0" smtClean="0"/>
                        <a:t>Hak berkomunikasi</a:t>
                      </a:r>
                      <a:endParaRPr lang="id-ID" sz="1600" dirty="0"/>
                    </a:p>
                  </a:txBody>
                  <a:tcPr/>
                </a:tc>
              </a:tr>
              <a:tr h="403927">
                <a:tc>
                  <a:txBody>
                    <a:bodyPr/>
                    <a:lstStyle/>
                    <a:p>
                      <a:r>
                        <a:rPr lang="id-ID" sz="1600" dirty="0" smtClean="0"/>
                        <a:t>7.</a:t>
                      </a:r>
                      <a:endParaRPr lang="id-ID" sz="1600" dirty="0"/>
                    </a:p>
                  </a:txBody>
                  <a:tcPr/>
                </a:tc>
                <a:tc>
                  <a:txBody>
                    <a:bodyPr/>
                    <a:lstStyle/>
                    <a:p>
                      <a:r>
                        <a:rPr lang="id-ID" sz="1600" dirty="0" smtClean="0"/>
                        <a:t>Hak untuk memperoleh nama baik</a:t>
                      </a:r>
                      <a:endParaRPr lang="id-ID" sz="1600" dirty="0"/>
                    </a:p>
                  </a:txBody>
                  <a:tcPr/>
                </a:tc>
                <a:tc>
                  <a:txBody>
                    <a:bodyPr/>
                    <a:lstStyle/>
                    <a:p>
                      <a:r>
                        <a:rPr lang="id-ID" sz="1600" dirty="0" smtClean="0"/>
                        <a:t>Hak keamanan</a:t>
                      </a:r>
                      <a:endParaRPr lang="id-ID" sz="1600" dirty="0"/>
                    </a:p>
                  </a:txBody>
                  <a:tcPr/>
                </a:tc>
              </a:tr>
              <a:tr h="268905">
                <a:tc>
                  <a:txBody>
                    <a:bodyPr/>
                    <a:lstStyle/>
                    <a:p>
                      <a:r>
                        <a:rPr lang="id-ID" sz="1600" dirty="0" smtClean="0"/>
                        <a:t>8.</a:t>
                      </a:r>
                      <a:endParaRPr lang="id-ID" sz="1600" dirty="0"/>
                    </a:p>
                  </a:txBody>
                  <a:tcPr/>
                </a:tc>
                <a:tc>
                  <a:txBody>
                    <a:bodyPr/>
                    <a:lstStyle/>
                    <a:p>
                      <a:r>
                        <a:rPr lang="id-ID" sz="1600" dirty="0" smtClean="0"/>
                        <a:t>Hak memperoleh pekerjaan</a:t>
                      </a:r>
                      <a:endParaRPr lang="id-ID" sz="1600" dirty="0"/>
                    </a:p>
                  </a:txBody>
                  <a:tcPr/>
                </a:tc>
                <a:tc>
                  <a:txBody>
                    <a:bodyPr/>
                    <a:lstStyle/>
                    <a:p>
                      <a:r>
                        <a:rPr lang="id-ID" sz="1600" dirty="0" smtClean="0"/>
                        <a:t>Hak kesejahteraan</a:t>
                      </a:r>
                      <a:endParaRPr lang="id-ID" sz="1600" dirty="0"/>
                    </a:p>
                  </a:txBody>
                  <a:tcPr/>
                </a:tc>
              </a:tr>
              <a:tr h="293665">
                <a:tc>
                  <a:txBody>
                    <a:bodyPr/>
                    <a:lstStyle/>
                    <a:p>
                      <a:r>
                        <a:rPr lang="id-ID" sz="1600" dirty="0" smtClean="0"/>
                        <a:t>9.</a:t>
                      </a:r>
                      <a:endParaRPr lang="id-ID" sz="1600" dirty="0"/>
                    </a:p>
                  </a:txBody>
                  <a:tcPr/>
                </a:tc>
                <a:tc>
                  <a:txBody>
                    <a:bodyPr/>
                    <a:lstStyle/>
                    <a:p>
                      <a:r>
                        <a:rPr lang="id-ID" sz="1600" dirty="0" smtClean="0"/>
                        <a:t>Hak memperoleh perlindungan hukum</a:t>
                      </a:r>
                      <a:endParaRPr lang="id-ID" sz="1600" dirty="0"/>
                    </a:p>
                  </a:txBody>
                  <a:tcPr/>
                </a:tc>
                <a:tc>
                  <a:txBody>
                    <a:bodyPr/>
                    <a:lstStyle/>
                    <a:p>
                      <a:r>
                        <a:rPr lang="id-ID" sz="1600" dirty="0" smtClean="0"/>
                        <a:t>Hak perlindungan</a:t>
                      </a:r>
                      <a:endParaRPr lang="id-ID" sz="1600" dirty="0"/>
                    </a:p>
                  </a:txBody>
                  <a:tcPr/>
                </a:tc>
              </a:tr>
            </a:tbl>
          </a:graphicData>
        </a:graphic>
      </p:graphicFrame>
    </p:spTree>
    <p:extLst>
      <p:ext uri="{BB962C8B-B14F-4D97-AF65-F5344CB8AC3E}">
        <p14:creationId xmlns="" xmlns:p14="http://schemas.microsoft.com/office/powerpoint/2010/main" val="194319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333375"/>
            <a:ext cx="8229600" cy="6264275"/>
          </a:xfrm>
        </p:spPr>
        <p:txBody>
          <a:bodyPr/>
          <a:lstStyle/>
          <a:p>
            <a:pPr eaLnBrk="1" hangingPunct="1">
              <a:lnSpc>
                <a:spcPct val="80000"/>
              </a:lnSpc>
              <a:buFontTx/>
              <a:buNone/>
            </a:pPr>
            <a:r>
              <a:rPr lang="sv-SE" sz="2400" b="1" dirty="0" smtClean="0"/>
              <a:t>Pembagian Bidang, Jenis dan Macam Hak Asasi Manusia Dunia :</a:t>
            </a:r>
          </a:p>
          <a:p>
            <a:pPr eaLnBrk="1" hangingPunct="1">
              <a:lnSpc>
                <a:spcPct val="80000"/>
              </a:lnSpc>
              <a:buFontTx/>
              <a:buNone/>
            </a:pPr>
            <a:endParaRPr lang="sv-SE" sz="2400" dirty="0" smtClean="0"/>
          </a:p>
          <a:p>
            <a:pPr eaLnBrk="1" hangingPunct="1">
              <a:lnSpc>
                <a:spcPct val="80000"/>
              </a:lnSpc>
              <a:buFontTx/>
              <a:buNone/>
            </a:pPr>
            <a:r>
              <a:rPr lang="sv-SE" sz="2000" dirty="0" smtClean="0"/>
              <a:t>1. Hak asasi pribadi / personal Right</a:t>
            </a:r>
            <a:br>
              <a:rPr lang="sv-SE" sz="2000" dirty="0" smtClean="0"/>
            </a:br>
            <a:r>
              <a:rPr lang="sv-SE" sz="1800" dirty="0" smtClean="0"/>
              <a:t>	- </a:t>
            </a:r>
            <a:r>
              <a:rPr lang="sv-SE" sz="2000" i="1" dirty="0" smtClean="0"/>
              <a:t>Hak kebebasan (kemerdekaan) untuk bergerak,   	  bepergian dan berpindah-pndah tempat</a:t>
            </a:r>
            <a:br>
              <a:rPr lang="sv-SE" sz="2000" i="1" dirty="0" smtClean="0"/>
            </a:br>
            <a:r>
              <a:rPr lang="sv-SE" sz="2000" i="1" dirty="0" smtClean="0"/>
              <a:t>	- Hak kebebasan mengeluarkan atau menyatakan  	  pendapat</a:t>
            </a:r>
            <a:br>
              <a:rPr lang="sv-SE" sz="2000" i="1" dirty="0" smtClean="0"/>
            </a:br>
            <a:r>
              <a:rPr lang="sv-SE" sz="2000" i="1" dirty="0" smtClean="0"/>
              <a:t>	- Hak kebebasan memilih dan aktif di organisasi atau 	  perkumpulan</a:t>
            </a:r>
            <a:br>
              <a:rPr lang="sv-SE" sz="2000" i="1" dirty="0" smtClean="0"/>
            </a:br>
            <a:r>
              <a:rPr lang="sv-SE" sz="2000" i="1" dirty="0" smtClean="0"/>
              <a:t>	- Hak kebebasan untuk memilih, memeluk, dan 	  	  menjalankan agama dan kepercayaan yang diyakini 	  masing-masing</a:t>
            </a:r>
          </a:p>
          <a:p>
            <a:pPr eaLnBrk="1" hangingPunct="1">
              <a:lnSpc>
                <a:spcPct val="80000"/>
              </a:lnSpc>
              <a:buFontTx/>
              <a:buNone/>
            </a:pPr>
            <a:endParaRPr lang="sv-SE" sz="2000" i="1" dirty="0" smtClean="0"/>
          </a:p>
          <a:p>
            <a:pPr eaLnBrk="1" hangingPunct="1">
              <a:lnSpc>
                <a:spcPct val="80000"/>
              </a:lnSpc>
              <a:buFontTx/>
              <a:buNone/>
            </a:pPr>
            <a:r>
              <a:rPr lang="en-US" sz="2000" dirty="0" smtClean="0"/>
              <a:t>2. </a:t>
            </a:r>
            <a:r>
              <a:rPr lang="en-US" sz="2000" dirty="0" err="1" smtClean="0"/>
              <a:t>Hak</a:t>
            </a:r>
            <a:r>
              <a:rPr lang="en-US" sz="2000" dirty="0" smtClean="0"/>
              <a:t> </a:t>
            </a:r>
            <a:r>
              <a:rPr lang="en-US" sz="2000" dirty="0" err="1" smtClean="0"/>
              <a:t>asasi</a:t>
            </a:r>
            <a:r>
              <a:rPr lang="en-US" sz="2000" dirty="0" smtClean="0"/>
              <a:t> </a:t>
            </a:r>
            <a:r>
              <a:rPr lang="en-US" sz="2000" dirty="0" err="1" smtClean="0"/>
              <a:t>politik</a:t>
            </a:r>
            <a:r>
              <a:rPr lang="en-US" sz="2000" dirty="0" smtClean="0"/>
              <a:t> / Political Right</a:t>
            </a:r>
            <a:r>
              <a:rPr lang="en-US" sz="2400" dirty="0" smtClean="0"/>
              <a:t/>
            </a:r>
            <a:br>
              <a:rPr lang="en-US" sz="2400" dirty="0" smtClean="0"/>
            </a:br>
            <a:r>
              <a:rPr lang="en-US" sz="2400" dirty="0" smtClean="0"/>
              <a:t>	</a:t>
            </a:r>
            <a:r>
              <a:rPr lang="en-US" sz="2400" i="1" dirty="0" smtClean="0"/>
              <a:t>- </a:t>
            </a:r>
            <a:r>
              <a:rPr lang="en-US" sz="2000" i="1" dirty="0" err="1" smtClean="0"/>
              <a:t>Hak</a:t>
            </a:r>
            <a:r>
              <a:rPr lang="en-US" sz="2000" i="1" dirty="0" smtClean="0"/>
              <a:t> </a:t>
            </a:r>
            <a:r>
              <a:rPr lang="en-US" sz="2000" i="1" dirty="0" err="1" smtClean="0"/>
              <a:t>untuk</a:t>
            </a:r>
            <a:r>
              <a:rPr lang="en-US" sz="2000" i="1" dirty="0" smtClean="0"/>
              <a:t> </a:t>
            </a:r>
            <a:r>
              <a:rPr lang="en-US" sz="2000" i="1" dirty="0" err="1" smtClean="0"/>
              <a:t>memilih</a:t>
            </a:r>
            <a:r>
              <a:rPr lang="en-US" sz="2000" i="1" dirty="0" smtClean="0"/>
              <a:t> </a:t>
            </a:r>
            <a:r>
              <a:rPr lang="en-US" sz="2000" i="1" dirty="0" err="1" smtClean="0"/>
              <a:t>dan</a:t>
            </a:r>
            <a:r>
              <a:rPr lang="en-US" sz="2000" i="1" dirty="0" smtClean="0"/>
              <a:t> </a:t>
            </a:r>
            <a:r>
              <a:rPr lang="en-US" sz="2000" i="1" dirty="0" err="1" smtClean="0"/>
              <a:t>dipilih</a:t>
            </a:r>
            <a:r>
              <a:rPr lang="en-US" sz="2000" i="1" dirty="0" smtClean="0"/>
              <a:t> </a:t>
            </a:r>
            <a:r>
              <a:rPr lang="en-US" sz="2000" i="1" dirty="0" err="1" smtClean="0"/>
              <a:t>dalam</a:t>
            </a:r>
            <a:r>
              <a:rPr lang="en-US" sz="2000" i="1" dirty="0" smtClean="0"/>
              <a:t> </a:t>
            </a:r>
            <a:r>
              <a:rPr lang="en-US" sz="2000" i="1" dirty="0" err="1" smtClean="0"/>
              <a:t>suatu</a:t>
            </a:r>
            <a:r>
              <a:rPr lang="en-US" sz="2000" i="1" dirty="0" smtClean="0"/>
              <a:t> </a:t>
            </a:r>
            <a:r>
              <a:rPr lang="en-US" sz="2000" i="1" dirty="0" err="1" smtClean="0"/>
              <a:t>pemilihan</a:t>
            </a:r>
            <a:r>
              <a:rPr lang="en-US" sz="2000" i="1" dirty="0" smtClean="0"/>
              <a:t/>
            </a:r>
            <a:br>
              <a:rPr lang="en-US" sz="2000" i="1" dirty="0" smtClean="0"/>
            </a:br>
            <a:r>
              <a:rPr lang="en-US" sz="2000" i="1" dirty="0" smtClean="0"/>
              <a:t>	- </a:t>
            </a:r>
            <a:r>
              <a:rPr lang="en-US" sz="2000" i="1" dirty="0" err="1" smtClean="0"/>
              <a:t>hak</a:t>
            </a:r>
            <a:r>
              <a:rPr lang="en-US" sz="2000" i="1" dirty="0" smtClean="0"/>
              <a:t> </a:t>
            </a:r>
            <a:r>
              <a:rPr lang="en-US" sz="2000" i="1" dirty="0" err="1" smtClean="0"/>
              <a:t>ikut</a:t>
            </a:r>
            <a:r>
              <a:rPr lang="en-US" sz="2000" i="1" dirty="0" smtClean="0"/>
              <a:t> </a:t>
            </a:r>
            <a:r>
              <a:rPr lang="en-US" sz="2000" i="1" dirty="0" err="1" smtClean="0"/>
              <a:t>serta</a:t>
            </a:r>
            <a:r>
              <a:rPr lang="en-US" sz="2000" i="1" dirty="0" smtClean="0"/>
              <a:t> </a:t>
            </a:r>
            <a:r>
              <a:rPr lang="en-US" sz="2000" i="1" dirty="0" err="1" smtClean="0"/>
              <a:t>dalam</a:t>
            </a:r>
            <a:r>
              <a:rPr lang="en-US" sz="2000" i="1" dirty="0" smtClean="0"/>
              <a:t> </a:t>
            </a:r>
            <a:r>
              <a:rPr lang="en-US" sz="2000" i="1" dirty="0" err="1" smtClean="0"/>
              <a:t>kegiatan</a:t>
            </a:r>
            <a:r>
              <a:rPr lang="en-US" sz="2000" i="1" dirty="0" smtClean="0"/>
              <a:t> </a:t>
            </a:r>
            <a:r>
              <a:rPr lang="en-US" sz="2000" i="1" dirty="0" err="1" smtClean="0"/>
              <a:t>pemerintahan</a:t>
            </a:r>
            <a:r>
              <a:rPr lang="en-US" sz="2000" i="1" dirty="0" smtClean="0"/>
              <a:t>/</a:t>
            </a:r>
            <a:r>
              <a:rPr lang="en-US" sz="2000" i="1" dirty="0" err="1" smtClean="0"/>
              <a:t>diakui</a:t>
            </a:r>
            <a:r>
              <a:rPr lang="en-US" sz="2000" i="1" dirty="0" smtClean="0"/>
              <a:t> 	  </a:t>
            </a:r>
            <a:r>
              <a:rPr lang="en-US" sz="2000" i="1" dirty="0" err="1" smtClean="0"/>
              <a:t>sebagai</a:t>
            </a:r>
            <a:r>
              <a:rPr lang="en-US" sz="2000" i="1" dirty="0" smtClean="0"/>
              <a:t> </a:t>
            </a:r>
            <a:r>
              <a:rPr lang="en-US" sz="2000" i="1" dirty="0" err="1" smtClean="0"/>
              <a:t>warga</a:t>
            </a:r>
            <a:r>
              <a:rPr lang="en-US" sz="2000" i="1" dirty="0" smtClean="0"/>
              <a:t> </a:t>
            </a:r>
            <a:r>
              <a:rPr lang="en-US" sz="2000" i="1" dirty="0" err="1" smtClean="0"/>
              <a:t>negara</a:t>
            </a:r>
            <a:endParaRPr lang="en-US" sz="2000" i="1" dirty="0" smtClean="0"/>
          </a:p>
          <a:p>
            <a:pPr eaLnBrk="1" hangingPunct="1">
              <a:lnSpc>
                <a:spcPct val="80000"/>
              </a:lnSpc>
              <a:buFontTx/>
              <a:buNone/>
            </a:pPr>
            <a:r>
              <a:rPr lang="en-US" sz="2000" i="1" dirty="0" smtClean="0"/>
              <a:t>		- </a:t>
            </a:r>
            <a:r>
              <a:rPr lang="en-US" sz="2000" i="1" dirty="0" err="1" smtClean="0"/>
              <a:t>Hak</a:t>
            </a:r>
            <a:r>
              <a:rPr lang="en-US" sz="2000" i="1" dirty="0" smtClean="0"/>
              <a:t> </a:t>
            </a:r>
            <a:r>
              <a:rPr lang="en-US" sz="2000" i="1" dirty="0" err="1" smtClean="0"/>
              <a:t>membuat</a:t>
            </a:r>
            <a:r>
              <a:rPr lang="en-US" sz="2000" i="1" dirty="0" smtClean="0"/>
              <a:t> </a:t>
            </a:r>
            <a:r>
              <a:rPr lang="en-US" sz="2000" i="1" dirty="0" err="1" smtClean="0"/>
              <a:t>dan</a:t>
            </a:r>
            <a:r>
              <a:rPr lang="en-US" sz="2000" i="1" dirty="0" smtClean="0"/>
              <a:t> </a:t>
            </a:r>
            <a:r>
              <a:rPr lang="en-US" sz="2000" i="1" dirty="0" err="1" smtClean="0"/>
              <a:t>mendirikan</a:t>
            </a:r>
            <a:r>
              <a:rPr lang="en-US" sz="2000" i="1" dirty="0" smtClean="0"/>
              <a:t> </a:t>
            </a:r>
            <a:r>
              <a:rPr lang="en-US" sz="2000" i="1" dirty="0" err="1" smtClean="0"/>
              <a:t>parpol</a:t>
            </a:r>
            <a:r>
              <a:rPr lang="en-US" sz="2000" i="1" dirty="0" smtClean="0"/>
              <a:t> / </a:t>
            </a:r>
            <a:r>
              <a:rPr lang="en-US" sz="2000" i="1" dirty="0" err="1" smtClean="0"/>
              <a:t>partai</a:t>
            </a:r>
            <a:r>
              <a:rPr lang="en-US" sz="2000" i="1" dirty="0" smtClean="0"/>
              <a:t> </a:t>
            </a:r>
            <a:r>
              <a:rPr lang="en-US" sz="2000" i="1" dirty="0" err="1" smtClean="0"/>
              <a:t>politik</a:t>
            </a:r>
            <a:r>
              <a:rPr lang="en-US" sz="2000" i="1" dirty="0" smtClean="0"/>
              <a:t> 	  </a:t>
            </a:r>
            <a:r>
              <a:rPr lang="en-US" sz="2000" i="1" dirty="0" err="1" smtClean="0"/>
              <a:t>dan</a:t>
            </a:r>
            <a:r>
              <a:rPr lang="en-US" sz="2000" i="1" dirty="0" smtClean="0"/>
              <a:t> </a:t>
            </a:r>
            <a:r>
              <a:rPr lang="en-US" sz="2000" i="1" dirty="0" err="1" smtClean="0"/>
              <a:t>organisasi</a:t>
            </a:r>
            <a:r>
              <a:rPr lang="en-US" sz="2000" i="1" dirty="0" smtClean="0"/>
              <a:t> </a:t>
            </a:r>
            <a:r>
              <a:rPr lang="en-US" sz="2000" i="1" dirty="0" err="1" smtClean="0"/>
              <a:t>politik</a:t>
            </a:r>
            <a:r>
              <a:rPr lang="en-US" sz="2000" i="1" dirty="0" smtClean="0"/>
              <a:t> </a:t>
            </a:r>
            <a:r>
              <a:rPr lang="en-US" sz="2000" i="1" dirty="0" err="1" smtClean="0"/>
              <a:t>lainnya</a:t>
            </a:r>
            <a:r>
              <a:rPr lang="en-US" sz="2000" i="1" dirty="0" smtClean="0"/>
              <a:t/>
            </a:r>
            <a:br>
              <a:rPr lang="en-US" sz="2000" i="1" dirty="0" smtClean="0"/>
            </a:br>
            <a:r>
              <a:rPr lang="en-US" sz="2000" i="1" dirty="0" smtClean="0"/>
              <a:t>	- </a:t>
            </a:r>
            <a:r>
              <a:rPr lang="en-US" sz="2000" i="1" dirty="0" err="1" smtClean="0"/>
              <a:t>Hak</a:t>
            </a:r>
            <a:r>
              <a:rPr lang="en-US" sz="2000" i="1" dirty="0" smtClean="0"/>
              <a:t> </a:t>
            </a:r>
            <a:r>
              <a:rPr lang="en-US" sz="2000" i="1" dirty="0" err="1" smtClean="0"/>
              <a:t>untuk</a:t>
            </a:r>
            <a:r>
              <a:rPr lang="en-US" sz="2000" i="1" dirty="0" smtClean="0"/>
              <a:t> </a:t>
            </a:r>
            <a:r>
              <a:rPr lang="en-US" sz="2000" i="1" dirty="0" err="1" smtClean="0"/>
              <a:t>membuat</a:t>
            </a:r>
            <a:r>
              <a:rPr lang="en-US" sz="2000" i="1" dirty="0" smtClean="0"/>
              <a:t> </a:t>
            </a:r>
            <a:r>
              <a:rPr lang="en-US" sz="2000" i="1" dirty="0" err="1" smtClean="0"/>
              <a:t>dan</a:t>
            </a:r>
            <a:r>
              <a:rPr lang="en-US" sz="2000" i="1" dirty="0" smtClean="0"/>
              <a:t> </a:t>
            </a:r>
            <a:r>
              <a:rPr lang="en-US" sz="2000" i="1" dirty="0" err="1" smtClean="0"/>
              <a:t>mengajukan</a:t>
            </a:r>
            <a:r>
              <a:rPr lang="en-US" sz="2000" i="1" dirty="0" smtClean="0"/>
              <a:t> </a:t>
            </a:r>
            <a:r>
              <a:rPr lang="en-US" sz="2000" i="1" dirty="0" err="1" smtClean="0"/>
              <a:t>suatu</a:t>
            </a:r>
            <a:r>
              <a:rPr lang="en-US" sz="2000" i="1" dirty="0" smtClean="0"/>
              <a:t> </a:t>
            </a:r>
            <a:r>
              <a:rPr lang="en-US" sz="2000" i="1" dirty="0" err="1" smtClean="0"/>
              <a:t>usulan</a:t>
            </a:r>
            <a:r>
              <a:rPr lang="en-US" sz="2000" i="1" dirty="0" smtClean="0"/>
              <a:t> 	  </a:t>
            </a:r>
            <a:r>
              <a:rPr lang="en-US" sz="2000" i="1" dirty="0" err="1" smtClean="0"/>
              <a:t>petisi</a:t>
            </a:r>
            <a:r>
              <a:rPr lang="en-US" sz="2000" i="1" dirty="0" smtClean="0"/>
              <a:t> (</a:t>
            </a:r>
            <a:r>
              <a:rPr lang="en-US" sz="2000" i="1" dirty="0" err="1" smtClean="0"/>
              <a:t>berserikat</a:t>
            </a:r>
            <a:r>
              <a:rPr lang="en-US" sz="2000" i="1" dirty="0" smtClean="0"/>
              <a:t> </a:t>
            </a:r>
            <a:r>
              <a:rPr lang="en-US" sz="2000" i="1" dirty="0" err="1" smtClean="0"/>
              <a:t>dan</a:t>
            </a:r>
            <a:r>
              <a:rPr lang="en-US" sz="2000" i="1" dirty="0" smtClean="0"/>
              <a:t> </a:t>
            </a:r>
            <a:r>
              <a:rPr lang="en-US" sz="2000" i="1" dirty="0" err="1" smtClean="0"/>
              <a:t>berkumpul</a:t>
            </a:r>
            <a:r>
              <a:rPr lang="en-US" sz="2000" i="1" dirty="0" smtClean="0"/>
              <a:t>)</a:t>
            </a:r>
            <a:endParaRPr lang="en-US" sz="1000" i="1" dirty="0" smtClean="0"/>
          </a:p>
        </p:txBody>
      </p:sp>
    </p:spTree>
    <p:extLst>
      <p:ext uri="{BB962C8B-B14F-4D97-AF65-F5344CB8AC3E}">
        <p14:creationId xmlns="" xmlns:p14="http://schemas.microsoft.com/office/powerpoint/2010/main" val="3697238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39750" y="1052513"/>
            <a:ext cx="8229600" cy="5507037"/>
          </a:xfrm>
        </p:spPr>
        <p:txBody>
          <a:bodyPr/>
          <a:lstStyle/>
          <a:p>
            <a:pPr eaLnBrk="1" hangingPunct="1">
              <a:lnSpc>
                <a:spcPct val="90000"/>
              </a:lnSpc>
              <a:buFontTx/>
              <a:buNone/>
            </a:pPr>
            <a:r>
              <a:rPr lang="en-US" sz="2400" smtClean="0"/>
              <a:t>3. Hak azasi hukum / Legal Equality Right</a:t>
            </a:r>
            <a:br>
              <a:rPr lang="en-US" sz="2400" smtClean="0"/>
            </a:br>
            <a:r>
              <a:rPr lang="en-US" sz="2400" smtClean="0"/>
              <a:t>	</a:t>
            </a:r>
            <a:r>
              <a:rPr lang="en-US" sz="2400" i="1" smtClean="0"/>
              <a:t>- </a:t>
            </a:r>
            <a:r>
              <a:rPr lang="en-US" sz="2000" i="1" smtClean="0"/>
              <a:t>Hak mendapatkan perlakuan yang sama 	   	   dalam hukum dan pemerintahan</a:t>
            </a:r>
            <a:br>
              <a:rPr lang="en-US" sz="2000" i="1" smtClean="0"/>
            </a:br>
            <a:r>
              <a:rPr lang="en-US" sz="2000" i="1" smtClean="0"/>
              <a:t>	- Hak untuk menjadi pegawai negeri sipil / pns</a:t>
            </a:r>
            <a:br>
              <a:rPr lang="en-US" sz="2000" i="1" smtClean="0"/>
            </a:br>
            <a:r>
              <a:rPr lang="en-US" sz="2000" i="1" smtClean="0"/>
              <a:t>	- Hak mendapat layanan dan perlindungan 	  	   hukum</a:t>
            </a:r>
          </a:p>
          <a:p>
            <a:pPr eaLnBrk="1" hangingPunct="1">
              <a:lnSpc>
                <a:spcPct val="90000"/>
              </a:lnSpc>
              <a:buFontTx/>
              <a:buNone/>
            </a:pPr>
            <a:endParaRPr lang="en-US" sz="2000" smtClean="0"/>
          </a:p>
          <a:p>
            <a:pPr eaLnBrk="1" hangingPunct="1">
              <a:lnSpc>
                <a:spcPct val="90000"/>
              </a:lnSpc>
              <a:buFontTx/>
              <a:buNone/>
            </a:pPr>
            <a:r>
              <a:rPr lang="en-US" sz="2400" smtClean="0"/>
              <a:t>4. Hak azasi Ekonomi / Property Rigths</a:t>
            </a:r>
            <a:br>
              <a:rPr lang="en-US" sz="2400" smtClean="0"/>
            </a:br>
            <a:r>
              <a:rPr lang="en-US" sz="2400" smtClean="0"/>
              <a:t>	</a:t>
            </a:r>
            <a:r>
              <a:rPr lang="en-US" sz="2400" i="1" smtClean="0"/>
              <a:t>- </a:t>
            </a:r>
            <a:r>
              <a:rPr lang="en-US" sz="2000" i="1" smtClean="0"/>
              <a:t>Hak kebebasan melakukan kegiatan jual beli/bekerja	- Hak kebebasan mengadakan perjanjian kontrak</a:t>
            </a:r>
            <a:br>
              <a:rPr lang="en-US" sz="2000" i="1" smtClean="0"/>
            </a:br>
            <a:r>
              <a:rPr lang="en-US" sz="2000" i="1" smtClean="0"/>
              <a:t>	- Hak kebebasan menyelenggarakan sewa-menyewa, 	   hutang-piutang, dll</a:t>
            </a:r>
            <a:br>
              <a:rPr lang="en-US" sz="2000" i="1" smtClean="0"/>
            </a:br>
            <a:r>
              <a:rPr lang="en-US" sz="2000" i="1" smtClean="0"/>
              <a:t>	- Hak kebebasan untuk memiliki susuatu</a:t>
            </a:r>
            <a:br>
              <a:rPr lang="en-US" sz="2000" i="1" smtClean="0"/>
            </a:br>
            <a:r>
              <a:rPr lang="en-US" sz="2000" i="1" smtClean="0"/>
              <a:t>	- Hak memiliki dan mendapatkan pekerjaan yang layak</a:t>
            </a:r>
          </a:p>
        </p:txBody>
      </p:sp>
    </p:spTree>
    <p:extLst>
      <p:ext uri="{BB962C8B-B14F-4D97-AF65-F5344CB8AC3E}">
        <p14:creationId xmlns="" xmlns:p14="http://schemas.microsoft.com/office/powerpoint/2010/main" val="3018440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 KONSEP DAN CIRI NEGARA HUKUM</a:t>
            </a:r>
            <a:endParaRPr lang="id-ID" b="1" dirty="0"/>
          </a:p>
        </p:txBody>
      </p:sp>
      <p:sp>
        <p:nvSpPr>
          <p:cNvPr id="3" name="Content Placeholder 2"/>
          <p:cNvSpPr>
            <a:spLocks noGrp="1"/>
          </p:cNvSpPr>
          <p:nvPr>
            <p:ph idx="1"/>
          </p:nvPr>
        </p:nvSpPr>
        <p:spPr>
          <a:xfrm>
            <a:off x="457200" y="1600200"/>
            <a:ext cx="8435280" cy="4787733"/>
          </a:xfrm>
        </p:spPr>
        <p:txBody>
          <a:bodyPr/>
          <a:lstStyle/>
          <a:p>
            <a:pPr marL="0" indent="0">
              <a:buNone/>
            </a:pPr>
            <a:r>
              <a:rPr lang="id-ID" b="1" dirty="0" smtClean="0"/>
              <a:t>1. Pengertian Negara Hukum</a:t>
            </a:r>
          </a:p>
          <a:p>
            <a:pPr>
              <a:buFont typeface="Arial" charset="0"/>
              <a:buChar char="•"/>
            </a:pPr>
            <a:r>
              <a:rPr lang="id-ID" sz="2400" dirty="0" smtClean="0"/>
              <a:t>Berasal dari istilah </a:t>
            </a:r>
            <a:r>
              <a:rPr lang="id-ID" sz="2400" i="1" dirty="0" smtClean="0"/>
              <a:t>“Rechsstaat</a:t>
            </a:r>
            <a:r>
              <a:rPr lang="id-ID" sz="2400" dirty="0" smtClean="0"/>
              <a:t>” (ahli hukum eropa </a:t>
            </a:r>
            <a:r>
              <a:rPr lang="en-US" sz="2400" dirty="0" smtClean="0"/>
              <a:t>K</a:t>
            </a:r>
            <a:r>
              <a:rPr lang="id-ID" sz="2400" dirty="0" smtClean="0"/>
              <a:t>ontinental</a:t>
            </a:r>
            <a:r>
              <a:rPr lang="id-ID" sz="2400" dirty="0" smtClean="0"/>
              <a:t>) atau </a:t>
            </a:r>
            <a:r>
              <a:rPr lang="id-ID" sz="2400" i="1" dirty="0" smtClean="0"/>
              <a:t>Rule of Law </a:t>
            </a:r>
            <a:r>
              <a:rPr lang="id-ID" sz="2400" dirty="0" smtClean="0"/>
              <a:t>(ahli hukum </a:t>
            </a:r>
            <a:r>
              <a:rPr lang="en-US" sz="2400" dirty="0" smtClean="0"/>
              <a:t>A</a:t>
            </a:r>
            <a:r>
              <a:rPr lang="id-ID" sz="2400" dirty="0" smtClean="0"/>
              <a:t>nglo </a:t>
            </a:r>
            <a:r>
              <a:rPr lang="en-US" sz="2400" dirty="0" smtClean="0"/>
              <a:t>S</a:t>
            </a:r>
            <a:r>
              <a:rPr lang="id-ID" sz="2400" dirty="0" smtClean="0"/>
              <a:t>axon</a:t>
            </a:r>
            <a:r>
              <a:rPr lang="id-ID" sz="2400" dirty="0" smtClean="0"/>
              <a:t>) </a:t>
            </a:r>
            <a:r>
              <a:rPr lang="id-ID" sz="2400" i="1" dirty="0" smtClean="0"/>
              <a:t>: </a:t>
            </a:r>
            <a:r>
              <a:rPr lang="id-ID" sz="2400" dirty="0" smtClean="0"/>
              <a:t>negara yang penyelenggaraan kekuasaan pemerintahannya didasarkan atas hukum.</a:t>
            </a:r>
          </a:p>
          <a:p>
            <a:pPr>
              <a:buFont typeface="Arial" charset="0"/>
              <a:buChar char="•"/>
            </a:pPr>
            <a:r>
              <a:rPr lang="id-ID" sz="2400" dirty="0" smtClean="0"/>
              <a:t>Negara berdasar atas hukum </a:t>
            </a:r>
            <a:r>
              <a:rPr lang="id-ID" sz="2400" dirty="0" smtClean="0">
                <a:sym typeface="Wingdings" pitchFamily="2" charset="2"/>
              </a:rPr>
              <a:t> supremasi hukum berdasarkan tiga ide dasar hukum:</a:t>
            </a:r>
          </a:p>
          <a:p>
            <a:pPr marL="457200" lvl="1" indent="0">
              <a:buNone/>
            </a:pPr>
            <a:r>
              <a:rPr lang="id-ID" sz="2000" dirty="0" smtClean="0">
                <a:sym typeface="Wingdings" pitchFamily="2" charset="2"/>
              </a:rPr>
              <a:t>1. Keadilan</a:t>
            </a:r>
          </a:p>
          <a:p>
            <a:pPr marL="457200" lvl="1" indent="0">
              <a:buNone/>
            </a:pPr>
            <a:r>
              <a:rPr lang="id-ID" sz="2000" dirty="0" smtClean="0">
                <a:sym typeface="Wingdings" pitchFamily="2" charset="2"/>
              </a:rPr>
              <a:t>2. Kemanfaatan</a:t>
            </a:r>
          </a:p>
          <a:p>
            <a:pPr marL="457200" lvl="1" indent="0">
              <a:buNone/>
            </a:pPr>
            <a:r>
              <a:rPr lang="id-ID" sz="2000" dirty="0" smtClean="0">
                <a:sym typeface="Wingdings" pitchFamily="2" charset="2"/>
              </a:rPr>
              <a:t>3. kepastian</a:t>
            </a:r>
            <a:endParaRPr lang="id-ID" sz="2000" dirty="0" smtClean="0"/>
          </a:p>
          <a:p>
            <a:pPr marL="0" indent="0">
              <a:buNone/>
            </a:pPr>
            <a:endParaRPr lang="id-ID" sz="2400" dirty="0"/>
          </a:p>
        </p:txBody>
      </p:sp>
    </p:spTree>
    <p:extLst>
      <p:ext uri="{BB962C8B-B14F-4D97-AF65-F5344CB8AC3E}">
        <p14:creationId xmlns="" xmlns:p14="http://schemas.microsoft.com/office/powerpoint/2010/main" val="843630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36588" y="836613"/>
            <a:ext cx="8507412" cy="5435600"/>
          </a:xfrm>
        </p:spPr>
        <p:txBody>
          <a:bodyPr/>
          <a:lstStyle/>
          <a:p>
            <a:pPr eaLnBrk="1" hangingPunct="1">
              <a:buFontTx/>
              <a:buNone/>
            </a:pPr>
            <a:r>
              <a:rPr lang="en-US" sz="2400" smtClean="0"/>
              <a:t>5. Hak Asasi Peradilan / Procedural Rights</a:t>
            </a:r>
            <a:r>
              <a:rPr lang="en-US" sz="2800" smtClean="0"/>
              <a:t/>
            </a:r>
            <a:br>
              <a:rPr lang="en-US" sz="2800" smtClean="0"/>
            </a:br>
            <a:r>
              <a:rPr lang="en-US" sz="2800" smtClean="0"/>
              <a:t>	</a:t>
            </a:r>
            <a:r>
              <a:rPr lang="en-US" i="1" smtClean="0"/>
              <a:t>-</a:t>
            </a:r>
            <a:r>
              <a:rPr lang="en-US" sz="2000" i="1" smtClean="0"/>
              <a:t>Hak mendapat pembelaan hukum di pengadilan 	     </a:t>
            </a:r>
          </a:p>
          <a:p>
            <a:pPr eaLnBrk="1" hangingPunct="1">
              <a:buFontTx/>
              <a:buNone/>
            </a:pPr>
            <a:r>
              <a:rPr lang="en-US" sz="2000" i="1" smtClean="0"/>
              <a:t>		- Hak persamaan atas perlakuan penggeledahan, 	 	  	  penangkapan, penahanan dan penyelidikan di mata 	   	  hukum</a:t>
            </a:r>
            <a:r>
              <a:rPr lang="en-US" sz="2000" smtClean="0"/>
              <a:t>.</a:t>
            </a:r>
          </a:p>
          <a:p>
            <a:pPr eaLnBrk="1" hangingPunct="1">
              <a:buFontTx/>
              <a:buNone/>
            </a:pPr>
            <a:endParaRPr lang="en-US" sz="2000" smtClean="0"/>
          </a:p>
          <a:p>
            <a:pPr eaLnBrk="1" hangingPunct="1">
              <a:buFontTx/>
              <a:buNone/>
            </a:pPr>
            <a:r>
              <a:rPr lang="en-US" sz="2400" smtClean="0"/>
              <a:t>6. Hak asasi sosial budaya / Social Culture Right</a:t>
            </a:r>
            <a:br>
              <a:rPr lang="en-US" sz="2400" smtClean="0"/>
            </a:br>
            <a:r>
              <a:rPr lang="en-US" sz="2400" smtClean="0"/>
              <a:t>	</a:t>
            </a:r>
            <a:r>
              <a:rPr lang="en-US" i="1" smtClean="0"/>
              <a:t>- </a:t>
            </a:r>
            <a:r>
              <a:rPr lang="en-US" sz="2000" i="1" smtClean="0"/>
              <a:t>Hak menentukan, memilih dan mendapatkan 	 		    pendidikan</a:t>
            </a:r>
            <a:br>
              <a:rPr lang="en-US" sz="2000" i="1" smtClean="0"/>
            </a:br>
            <a:r>
              <a:rPr lang="en-US" sz="2000" i="1" smtClean="0"/>
              <a:t>	 - Hak mendapatkan pengajaran</a:t>
            </a:r>
            <a:br>
              <a:rPr lang="en-US" sz="2000" i="1" smtClean="0"/>
            </a:br>
            <a:r>
              <a:rPr lang="en-US" sz="2000" i="1" smtClean="0"/>
              <a:t>	 - Hak untuk mengembangkan budaya/berekspresi yang 	   	   sesuai dengan bakat dan minat</a:t>
            </a:r>
          </a:p>
          <a:p>
            <a:pPr eaLnBrk="1" hangingPunct="1">
              <a:buFontTx/>
              <a:buNone/>
            </a:pPr>
            <a:r>
              <a:rPr lang="en-US" sz="2000" i="1" smtClean="0"/>
              <a:t>		 - Hak mendapat santunan</a:t>
            </a:r>
          </a:p>
          <a:p>
            <a:pPr eaLnBrk="1" hangingPunct="1">
              <a:buFontTx/>
              <a:buNone/>
            </a:pPr>
            <a:r>
              <a:rPr lang="en-US" sz="2000" i="1" smtClean="0"/>
              <a:t>		 - Hak pensiun</a:t>
            </a:r>
          </a:p>
        </p:txBody>
      </p:sp>
    </p:spTree>
    <p:extLst>
      <p:ext uri="{BB962C8B-B14F-4D97-AF65-F5344CB8AC3E}">
        <p14:creationId xmlns="" xmlns:p14="http://schemas.microsoft.com/office/powerpoint/2010/main" val="282953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 xmlns:p14="http://schemas.microsoft.com/office/powerpoint/2010/main" val="3637303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507288" cy="5551221"/>
          </a:xfrm>
        </p:spPr>
        <p:txBody>
          <a:bodyPr>
            <a:normAutofit/>
          </a:bodyPr>
          <a:lstStyle/>
          <a:p>
            <a:pPr marL="0" indent="0">
              <a:buNone/>
            </a:pPr>
            <a:r>
              <a:rPr lang="id-ID" b="1" dirty="0" smtClean="0"/>
              <a:t>2. </a:t>
            </a:r>
            <a:r>
              <a:rPr lang="id-ID" sz="2400" b="1" dirty="0" smtClean="0"/>
              <a:t>Negara Hukum Formil dan Negara Hukum 	Materiil</a:t>
            </a:r>
          </a:p>
          <a:p>
            <a:pPr marL="0" indent="0">
              <a:buNone/>
            </a:pPr>
            <a:endParaRPr lang="id-ID" b="1" dirty="0" smtClean="0"/>
          </a:p>
          <a:p>
            <a:pPr>
              <a:buFont typeface="Arial" charset="0"/>
              <a:buChar char="•"/>
            </a:pPr>
            <a:r>
              <a:rPr lang="id-ID" sz="2400" b="1" dirty="0" smtClean="0"/>
              <a:t>Negara Hukum Formil </a:t>
            </a:r>
          </a:p>
          <a:p>
            <a:pPr marL="0" indent="0">
              <a:buNone/>
            </a:pPr>
            <a:r>
              <a:rPr lang="id-ID" sz="2400" dirty="0"/>
              <a:t>	</a:t>
            </a:r>
            <a:r>
              <a:rPr lang="id-ID" sz="2400" dirty="0" smtClean="0"/>
              <a:t>adalah negara hukum dalam arti sempit yaitu 	negara yang membatasi ruang geraknya dan 	bersifat pasif terhadap urusan dan kepentingan 	warga negara</a:t>
            </a:r>
          </a:p>
          <a:p>
            <a:pPr marL="0" indent="0">
              <a:buNone/>
            </a:pPr>
            <a:r>
              <a:rPr lang="id-ID" sz="2400" dirty="0"/>
              <a:t>	</a:t>
            </a:r>
            <a:r>
              <a:rPr lang="id-ID" sz="2400" dirty="0" smtClean="0">
                <a:sym typeface="Wingdings" pitchFamily="2" charset="2"/>
              </a:rPr>
              <a:t> </a:t>
            </a:r>
            <a:r>
              <a:rPr lang="id-ID" sz="2400" i="1" dirty="0" smtClean="0">
                <a:sym typeface="Wingdings" pitchFamily="2" charset="2"/>
              </a:rPr>
              <a:t>“ dalil laissez faire, laissez aller “ </a:t>
            </a:r>
            <a:r>
              <a:rPr lang="id-ID" sz="2400" dirty="0" smtClean="0">
                <a:sym typeface="Wingdings" pitchFamily="2" charset="2"/>
              </a:rPr>
              <a:t>warga dibiarkan 	menurus kepentingan ekonominya sendiri, maka 	dengan sendirinya perekonomian negara akan 	sehat.</a:t>
            </a:r>
            <a:endParaRPr lang="id-ID" sz="2400" dirty="0" smtClean="0"/>
          </a:p>
          <a:p>
            <a:pPr marL="0" indent="0">
              <a:buNone/>
            </a:pPr>
            <a:endParaRPr lang="id-ID" sz="2400" dirty="0" smtClean="0"/>
          </a:p>
        </p:txBody>
      </p:sp>
    </p:spTree>
    <p:extLst>
      <p:ext uri="{BB962C8B-B14F-4D97-AF65-F5344CB8AC3E}">
        <p14:creationId xmlns="" xmlns:p14="http://schemas.microsoft.com/office/powerpoint/2010/main" val="332120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435280" cy="5479213"/>
          </a:xfrm>
        </p:spPr>
        <p:txBody>
          <a:bodyPr/>
          <a:lstStyle/>
          <a:p>
            <a:pPr>
              <a:buFont typeface="Arial" charset="0"/>
              <a:buChar char="•"/>
            </a:pPr>
            <a:r>
              <a:rPr lang="id-ID" sz="2400" b="1" dirty="0" smtClean="0"/>
              <a:t>Negara </a:t>
            </a:r>
            <a:r>
              <a:rPr lang="id-ID" sz="2400" b="1" dirty="0"/>
              <a:t>Hukum Materiil </a:t>
            </a:r>
            <a:r>
              <a:rPr lang="id-ID" sz="2400" b="1" dirty="0" smtClean="0"/>
              <a:t>(Modern)</a:t>
            </a:r>
          </a:p>
          <a:p>
            <a:pPr marL="0" indent="0">
              <a:buNone/>
            </a:pPr>
            <a:endParaRPr lang="id-ID" sz="2400" b="1" dirty="0"/>
          </a:p>
          <a:p>
            <a:pPr marL="0" indent="0">
              <a:buNone/>
            </a:pPr>
            <a:r>
              <a:rPr lang="id-ID" sz="2400" dirty="0" smtClean="0"/>
              <a:t>	“</a:t>
            </a:r>
            <a:r>
              <a:rPr lang="id-ID" sz="2400" i="1" dirty="0"/>
              <a:t>Welfare State </a:t>
            </a:r>
            <a:r>
              <a:rPr lang="id-ID" sz="2400" dirty="0"/>
              <a:t>atau negara kesejahteraan” </a:t>
            </a:r>
            <a:r>
              <a:rPr lang="id-ID" sz="2400" dirty="0" smtClean="0"/>
              <a:t>	: 	pemerintah </a:t>
            </a:r>
            <a:r>
              <a:rPr lang="id-ID" sz="2400" dirty="0"/>
              <a:t>harus aktif melakukan upaya </a:t>
            </a:r>
            <a:r>
              <a:rPr lang="id-ID" sz="2400" dirty="0" smtClean="0"/>
              <a:t>	membangun </a:t>
            </a:r>
            <a:r>
              <a:rPr lang="id-ID" sz="2400" dirty="0"/>
              <a:t>kesejahteraan rakyat</a:t>
            </a:r>
            <a:r>
              <a:rPr lang="id-ID" sz="2400" dirty="0" smtClean="0"/>
              <a:t>.</a:t>
            </a:r>
          </a:p>
          <a:p>
            <a:pPr marL="0" indent="0">
              <a:buNone/>
            </a:pPr>
            <a:r>
              <a:rPr lang="id-ID" sz="2400" dirty="0"/>
              <a:t>	</a:t>
            </a:r>
            <a:r>
              <a:rPr lang="id-ID" sz="2400" dirty="0" smtClean="0">
                <a:sym typeface="Wingdings" pitchFamily="2" charset="2"/>
              </a:rPr>
              <a:t> adalah negara yang pemerintahnya memiliki 	keleluasaan untuk turut campur tangan dalam 	urusan warga dengan dasar bahwa pemerintah ikut 	bertanggung jawab terhadap kesejahteraan rakyat</a:t>
            </a:r>
            <a:endParaRPr lang="id-ID" sz="2400" dirty="0" smtClean="0"/>
          </a:p>
          <a:p>
            <a:pPr marL="0" indent="0">
              <a:buNone/>
            </a:pPr>
            <a:endParaRPr lang="id-ID" sz="2400" dirty="0"/>
          </a:p>
          <a:p>
            <a:pPr marL="0" indent="0">
              <a:buNone/>
            </a:pPr>
            <a:endParaRPr lang="id-ID" dirty="0"/>
          </a:p>
        </p:txBody>
      </p:sp>
    </p:spTree>
    <p:extLst>
      <p:ext uri="{BB962C8B-B14F-4D97-AF65-F5344CB8AC3E}">
        <p14:creationId xmlns="" xmlns:p14="http://schemas.microsoft.com/office/powerpoint/2010/main" val="209184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3. Ciri-ciri Negara Hukum</a:t>
            </a:r>
          </a:p>
          <a:p>
            <a:pPr marL="0" indent="0">
              <a:buNone/>
            </a:pPr>
            <a:r>
              <a:rPr lang="id-ID" dirty="0" smtClean="0"/>
              <a:t>Menurut Kamal Pasha (2003) menyatakan ada tiga ciri khas negara hukum yaitu:</a:t>
            </a:r>
          </a:p>
          <a:p>
            <a:pPr marL="514350" indent="-514350">
              <a:buAutoNum type="alphaLcPeriod"/>
            </a:pPr>
            <a:r>
              <a:rPr lang="id-ID" dirty="0" smtClean="0"/>
              <a:t>Pengakuan dan perlindungan terhadap hak asasi manusia</a:t>
            </a:r>
          </a:p>
          <a:p>
            <a:pPr marL="514350" indent="-514350">
              <a:buAutoNum type="alphaLcPeriod"/>
            </a:pPr>
            <a:r>
              <a:rPr lang="id-ID" dirty="0" smtClean="0"/>
              <a:t>Peradilan yang bebas dari pengaruh kekuasaan lain dan tidak memihak</a:t>
            </a:r>
          </a:p>
          <a:p>
            <a:pPr marL="514350" indent="-514350">
              <a:buAutoNum type="alphaLcPeriod"/>
            </a:pPr>
            <a:r>
              <a:rPr lang="id-ID" dirty="0" smtClean="0"/>
              <a:t>Legalitas dalam arti hukum dalam segala bentuknya.</a:t>
            </a:r>
          </a:p>
          <a:p>
            <a:pPr marL="0" indent="0">
              <a:buNone/>
            </a:pPr>
            <a:endParaRPr lang="id-ID" dirty="0" smtClean="0"/>
          </a:p>
          <a:p>
            <a:pPr marL="0" indent="0">
              <a:buNone/>
            </a:pPr>
            <a:endParaRPr lang="id-ID" dirty="0"/>
          </a:p>
        </p:txBody>
      </p:sp>
    </p:spTree>
    <p:extLst>
      <p:ext uri="{BB962C8B-B14F-4D97-AF65-F5344CB8AC3E}">
        <p14:creationId xmlns="" xmlns:p14="http://schemas.microsoft.com/office/powerpoint/2010/main" val="2885868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B. NEGARA HUKUM INDONESIA</a:t>
            </a:r>
            <a:endParaRPr lang="id-ID" b="1" dirty="0"/>
          </a:p>
        </p:txBody>
      </p:sp>
      <p:sp>
        <p:nvSpPr>
          <p:cNvPr id="3" name="Content Placeholder 2"/>
          <p:cNvSpPr>
            <a:spLocks noGrp="1"/>
          </p:cNvSpPr>
          <p:nvPr>
            <p:ph idx="1"/>
          </p:nvPr>
        </p:nvSpPr>
        <p:spPr>
          <a:xfrm>
            <a:off x="457200" y="1412776"/>
            <a:ext cx="8435280" cy="4975157"/>
          </a:xfrm>
        </p:spPr>
        <p:txBody>
          <a:bodyPr>
            <a:normAutofit lnSpcReduction="10000"/>
          </a:bodyPr>
          <a:lstStyle/>
          <a:p>
            <a:pPr marL="514350" indent="-514350">
              <a:buAutoNum type="arabicPeriod"/>
            </a:pPr>
            <a:r>
              <a:rPr lang="id-ID" b="1" dirty="0" smtClean="0"/>
              <a:t>Landasan Yuridis Negara Hukum Indonesia</a:t>
            </a:r>
          </a:p>
          <a:p>
            <a:pPr>
              <a:buFont typeface="Arial" charset="0"/>
              <a:buChar char="•"/>
            </a:pPr>
            <a:r>
              <a:rPr lang="id-ID" sz="2400" dirty="0" smtClean="0"/>
              <a:t>Dasar pijakan : </a:t>
            </a:r>
          </a:p>
          <a:p>
            <a:pPr lvl="1">
              <a:buFont typeface="Arial" charset="0"/>
              <a:buChar char="•"/>
            </a:pPr>
            <a:r>
              <a:rPr lang="id-ID" sz="2000" dirty="0" smtClean="0"/>
              <a:t>pasal 1 ayat (3) UUD 1945</a:t>
            </a:r>
          </a:p>
          <a:p>
            <a:pPr lvl="1">
              <a:buFont typeface="Arial" charset="0"/>
              <a:buChar char="•"/>
            </a:pPr>
            <a:r>
              <a:rPr lang="id-ID" sz="2000" dirty="0" smtClean="0"/>
              <a:t>Bab XIV tentang perekonomian negara dan kesejahteraan sosial pasal 33 dan 34 UUD 1945</a:t>
            </a:r>
          </a:p>
          <a:p>
            <a:pPr lvl="1">
              <a:buFont typeface="Arial" charset="0"/>
              <a:buChar char="•"/>
            </a:pPr>
            <a:r>
              <a:rPr lang="id-ID" sz="2000" dirty="0" smtClean="0"/>
              <a:t>Penjelasan umum tentang pokok-pokok pikiran pembukaan</a:t>
            </a:r>
          </a:p>
          <a:p>
            <a:pPr>
              <a:buFont typeface="Arial" charset="0"/>
              <a:buChar char="•"/>
            </a:pPr>
            <a:r>
              <a:rPr lang="id-ID" sz="2400" u="sng" dirty="0" smtClean="0"/>
              <a:t>Perumusan negara hukum Indonesia</a:t>
            </a:r>
            <a:r>
              <a:rPr lang="id-ID" sz="2400" dirty="0" smtClean="0"/>
              <a:t>:</a:t>
            </a:r>
          </a:p>
          <a:p>
            <a:pPr marL="514350" indent="-514350">
              <a:buAutoNum type="alphaLcPeriod"/>
            </a:pPr>
            <a:r>
              <a:rPr lang="id-ID" sz="2400" dirty="0" smtClean="0"/>
              <a:t>Negara berdasarkan atas hukum (</a:t>
            </a:r>
            <a:r>
              <a:rPr lang="id-ID" sz="2400" i="1" dirty="0" smtClean="0"/>
              <a:t>rechtsstaat</a:t>
            </a:r>
            <a:r>
              <a:rPr lang="id-ID" sz="2400" dirty="0" smtClean="0"/>
              <a:t>), bukan berdasar atas kekuasaan belaka (</a:t>
            </a:r>
            <a:r>
              <a:rPr lang="id-ID" sz="2400" i="1" dirty="0" smtClean="0"/>
              <a:t>machtsstaat</a:t>
            </a:r>
            <a:r>
              <a:rPr lang="id-ID" sz="2400" dirty="0" smtClean="0"/>
              <a:t>)</a:t>
            </a:r>
          </a:p>
          <a:p>
            <a:pPr marL="514350" indent="-514350">
              <a:buAutoNum type="alphaLcPeriod"/>
            </a:pPr>
            <a:r>
              <a:rPr lang="id-ID" sz="2400" dirty="0" smtClean="0"/>
              <a:t>Pemerintah negara berdasar atas suatu konstitusi dengan kekuasaan pemerintahan terbatas, tidak absolut</a:t>
            </a:r>
          </a:p>
          <a:p>
            <a:pPr marL="0" indent="0">
              <a:buNone/>
            </a:pPr>
            <a:endParaRPr lang="id-ID" sz="2400" dirty="0" smtClean="0"/>
          </a:p>
          <a:p>
            <a:pPr marL="0" indent="0">
              <a:buNone/>
            </a:pPr>
            <a:endParaRPr lang="id-ID" dirty="0"/>
          </a:p>
        </p:txBody>
      </p:sp>
    </p:spTree>
    <p:extLst>
      <p:ext uri="{BB962C8B-B14F-4D97-AF65-F5344CB8AC3E}">
        <p14:creationId xmlns="" xmlns:p14="http://schemas.microsoft.com/office/powerpoint/2010/main" val="3944007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2. Perwujudan Negara Hukum di Indonesia</a:t>
            </a:r>
          </a:p>
          <a:p>
            <a:pPr marL="0" indent="0">
              <a:buNone/>
            </a:pPr>
            <a:endParaRPr lang="id-ID" b="1" dirty="0" smtClean="0"/>
          </a:p>
          <a:p>
            <a:pPr>
              <a:buFont typeface="Arial" charset="0"/>
              <a:buChar char="•"/>
            </a:pPr>
            <a:r>
              <a:rPr lang="id-ID" dirty="0" smtClean="0"/>
              <a:t>Tertuang dalam konstitusi negara yaitu UUD 1945 sebagai hukum negara tertinggi dalam tertib hukum (</a:t>
            </a:r>
            <a:r>
              <a:rPr lang="id-ID" i="1" dirty="0" smtClean="0"/>
              <a:t>legal order</a:t>
            </a:r>
            <a:r>
              <a:rPr lang="id-ID" dirty="0" smtClean="0"/>
              <a:t>)</a:t>
            </a:r>
          </a:p>
          <a:p>
            <a:pPr>
              <a:buFont typeface="Arial" charset="0"/>
              <a:buChar char="•"/>
            </a:pPr>
            <a:r>
              <a:rPr lang="id-ID" i="1" dirty="0" smtClean="0"/>
              <a:t>Legal order </a:t>
            </a:r>
            <a:r>
              <a:rPr lang="id-ID" dirty="0" smtClean="0"/>
              <a:t>dituangkan dalam ketetapan MPR No. III/MPR/2000 tentang sumber hukum dan tata urutan peraturan perundang-undangan</a:t>
            </a:r>
          </a:p>
          <a:p>
            <a:pPr marL="0" indent="0">
              <a:buNone/>
            </a:pPr>
            <a:endParaRPr lang="id-ID" dirty="0"/>
          </a:p>
        </p:txBody>
      </p:sp>
    </p:spTree>
    <p:extLst>
      <p:ext uri="{BB962C8B-B14F-4D97-AF65-F5344CB8AC3E}">
        <p14:creationId xmlns="" xmlns:p14="http://schemas.microsoft.com/office/powerpoint/2010/main" val="69838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229600" cy="361206"/>
          </a:xfrm>
        </p:spPr>
        <p:txBody>
          <a:bodyPr/>
          <a:lstStyle/>
          <a:p>
            <a:pPr algn="ctr"/>
            <a:r>
              <a:rPr lang="id-ID" dirty="0" smtClean="0"/>
              <a:t/>
            </a:r>
            <a:br>
              <a:rPr lang="id-ID" dirty="0" smtClean="0"/>
            </a:br>
            <a:r>
              <a:rPr lang="id-ID" dirty="0"/>
              <a:t/>
            </a:r>
            <a:br>
              <a:rPr lang="id-ID" dirty="0"/>
            </a:br>
            <a:r>
              <a:rPr lang="id-ID" sz="2400" b="1" u="sng" dirty="0" smtClean="0"/>
              <a:t>Tata </a:t>
            </a:r>
            <a:r>
              <a:rPr lang="id-ID" sz="2400" b="1" u="sng" dirty="0"/>
              <a:t>urutan perundangan:</a:t>
            </a:r>
            <a:br>
              <a:rPr lang="id-ID" sz="2400" b="1" u="sng" dirty="0"/>
            </a:br>
            <a:endParaRPr lang="id-ID" sz="2400" b="1" u="sng"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90714775"/>
              </p:ext>
            </p:extLst>
          </p:nvPr>
        </p:nvGraphicFramePr>
        <p:xfrm>
          <a:off x="539552" y="1124745"/>
          <a:ext cx="8229600" cy="4896546"/>
        </p:xfrm>
        <a:graphic>
          <a:graphicData uri="http://schemas.openxmlformats.org/drawingml/2006/table">
            <a:tbl>
              <a:tblPr firstRow="1" bandRow="1">
                <a:tableStyleId>{5C22544A-7EE6-4342-B048-85BDC9FD1C3A}</a:tableStyleId>
              </a:tblPr>
              <a:tblGrid>
                <a:gridCol w="586408"/>
                <a:gridCol w="2664296"/>
                <a:gridCol w="4978896"/>
              </a:tblGrid>
              <a:tr h="380669">
                <a:tc>
                  <a:txBody>
                    <a:bodyPr/>
                    <a:lstStyle/>
                    <a:p>
                      <a:r>
                        <a:rPr lang="id-ID" sz="1400" dirty="0" smtClean="0"/>
                        <a:t>No</a:t>
                      </a:r>
                      <a:endParaRPr lang="id-ID" sz="1400" dirty="0"/>
                    </a:p>
                  </a:txBody>
                  <a:tcPr/>
                </a:tc>
                <a:tc>
                  <a:txBody>
                    <a:bodyPr/>
                    <a:lstStyle/>
                    <a:p>
                      <a:r>
                        <a:rPr lang="id-ID" sz="1400" dirty="0" smtClean="0"/>
                        <a:t>Peraturan</a:t>
                      </a:r>
                      <a:endParaRPr lang="id-ID" sz="1400" dirty="0"/>
                    </a:p>
                  </a:txBody>
                  <a:tcPr/>
                </a:tc>
                <a:tc>
                  <a:txBody>
                    <a:bodyPr/>
                    <a:lstStyle/>
                    <a:p>
                      <a:r>
                        <a:rPr lang="id-ID" sz="1400" dirty="0" smtClean="0"/>
                        <a:t>Keterangan</a:t>
                      </a:r>
                      <a:endParaRPr lang="id-ID" sz="1400" dirty="0"/>
                    </a:p>
                  </a:txBody>
                  <a:tcPr/>
                </a:tc>
              </a:tr>
              <a:tr h="380669">
                <a:tc>
                  <a:txBody>
                    <a:bodyPr/>
                    <a:lstStyle/>
                    <a:p>
                      <a:r>
                        <a:rPr lang="id-ID" sz="1400" dirty="0" smtClean="0"/>
                        <a:t>1.</a:t>
                      </a:r>
                      <a:endParaRPr lang="id-ID" sz="1400" dirty="0"/>
                    </a:p>
                  </a:txBody>
                  <a:tcPr/>
                </a:tc>
                <a:tc>
                  <a:txBody>
                    <a:bodyPr/>
                    <a:lstStyle/>
                    <a:p>
                      <a:r>
                        <a:rPr lang="id-ID" sz="1400" dirty="0" smtClean="0"/>
                        <a:t>UUD 1945 </a:t>
                      </a:r>
                      <a:endParaRPr lang="id-ID" sz="1400" dirty="0"/>
                    </a:p>
                  </a:txBody>
                  <a:tcPr/>
                </a:tc>
                <a:tc>
                  <a:txBody>
                    <a:bodyPr/>
                    <a:lstStyle/>
                    <a:p>
                      <a:r>
                        <a:rPr lang="id-ID" sz="1400" dirty="0" smtClean="0"/>
                        <a:t>hukum dasar tertulis NKRI</a:t>
                      </a:r>
                    </a:p>
                  </a:txBody>
                  <a:tcPr/>
                </a:tc>
              </a:tr>
              <a:tr h="380669">
                <a:tc>
                  <a:txBody>
                    <a:bodyPr/>
                    <a:lstStyle/>
                    <a:p>
                      <a:r>
                        <a:rPr lang="id-ID" sz="1400" dirty="0" smtClean="0"/>
                        <a:t>2.</a:t>
                      </a:r>
                      <a:endParaRPr lang="id-ID" sz="1400" dirty="0"/>
                    </a:p>
                  </a:txBody>
                  <a:tcPr/>
                </a:tc>
                <a:tc>
                  <a:txBody>
                    <a:bodyPr/>
                    <a:lstStyle/>
                    <a:p>
                      <a:r>
                        <a:rPr lang="id-ID" sz="1400" dirty="0" smtClean="0"/>
                        <a:t>Ketetapan MPR RI </a:t>
                      </a:r>
                      <a:endParaRPr lang="id-ID" sz="1400" dirty="0"/>
                    </a:p>
                  </a:txBody>
                  <a:tcPr/>
                </a:tc>
                <a:tc>
                  <a:txBody>
                    <a:bodyPr/>
                    <a:lstStyle/>
                    <a:p>
                      <a:r>
                        <a:rPr lang="id-ID" sz="1400" dirty="0" smtClean="0"/>
                        <a:t>hasil  putusan MPR </a:t>
                      </a:r>
                    </a:p>
                  </a:txBody>
                  <a:tcPr/>
                </a:tc>
              </a:tr>
              <a:tr h="531893">
                <a:tc>
                  <a:txBody>
                    <a:bodyPr/>
                    <a:lstStyle/>
                    <a:p>
                      <a:r>
                        <a:rPr lang="id-ID" sz="1400" dirty="0" smtClean="0"/>
                        <a:t>3.</a:t>
                      </a:r>
                      <a:endParaRPr lang="id-ID" sz="1400" dirty="0"/>
                    </a:p>
                  </a:txBody>
                  <a:tcPr/>
                </a:tc>
                <a:tc>
                  <a:txBody>
                    <a:bodyPr/>
                    <a:lstStyle/>
                    <a:p>
                      <a:r>
                        <a:rPr lang="id-ID" sz="1400" dirty="0" smtClean="0"/>
                        <a:t>Undang-Undang</a:t>
                      </a:r>
                    </a:p>
                  </a:txBody>
                  <a:tcPr/>
                </a:tc>
                <a:tc>
                  <a:txBody>
                    <a:bodyPr/>
                    <a:lstStyle/>
                    <a:p>
                      <a:r>
                        <a:rPr lang="id-ID" sz="1400" dirty="0" smtClean="0"/>
                        <a:t>Dibuat DPR bersama Presiden untuk melaksanakan UUD 1945 serta ketetapan</a:t>
                      </a:r>
                      <a:r>
                        <a:rPr lang="id-ID" sz="1400" baseline="0" dirty="0" smtClean="0"/>
                        <a:t> </a:t>
                      </a:r>
                      <a:endParaRPr lang="id-ID" sz="1400" dirty="0" smtClean="0"/>
                    </a:p>
                  </a:txBody>
                  <a:tcPr/>
                </a:tc>
              </a:tr>
              <a:tr h="1188937">
                <a:tc>
                  <a:txBody>
                    <a:bodyPr/>
                    <a:lstStyle/>
                    <a:p>
                      <a:r>
                        <a:rPr lang="id-ID" sz="1400" dirty="0" smtClean="0"/>
                        <a:t>4.</a:t>
                      </a:r>
                      <a:endParaRPr lang="id-ID" sz="1400" dirty="0"/>
                    </a:p>
                  </a:txBody>
                  <a:tcPr/>
                </a:tc>
                <a:tc>
                  <a:txBody>
                    <a:bodyPr/>
                    <a:lstStyle/>
                    <a:p>
                      <a:r>
                        <a:rPr lang="sv-SE" sz="1400" dirty="0" smtClean="0"/>
                        <a:t>Peraturan Pemerintah Pengganti Undang-undang (Perpu)</a:t>
                      </a:r>
                    </a:p>
                  </a:txBody>
                  <a:tcPr/>
                </a:tc>
                <a:tc>
                  <a:txBody>
                    <a:bodyPr/>
                    <a:lstStyle/>
                    <a:p>
                      <a:r>
                        <a:rPr lang="id-ID" sz="1400" dirty="0" smtClean="0"/>
                        <a:t>Dibuat oleh presiden dalam hal ihwal kegentingan yang memaksa,</a:t>
                      </a:r>
                      <a:r>
                        <a:rPr lang="id-ID" sz="1400" baseline="0" dirty="0" smtClean="0"/>
                        <a:t> dengan ketentuan sbb:</a:t>
                      </a:r>
                    </a:p>
                    <a:p>
                      <a:pPr marL="285750" indent="-285750">
                        <a:buFontTx/>
                        <a:buChar char="-"/>
                      </a:pPr>
                      <a:r>
                        <a:rPr lang="id-ID" sz="1400" baseline="0" dirty="0" smtClean="0"/>
                        <a:t>Perpu diajukan ke DPR dalam persidangan</a:t>
                      </a:r>
                    </a:p>
                    <a:p>
                      <a:pPr marL="285750" indent="-285750">
                        <a:buFontTx/>
                        <a:buChar char="-"/>
                      </a:pPr>
                      <a:r>
                        <a:rPr lang="id-ID" sz="1400" baseline="0" dirty="0" smtClean="0"/>
                        <a:t>DPR dapat menerima atau menolak Perpu tersebut</a:t>
                      </a:r>
                    </a:p>
                    <a:p>
                      <a:pPr marL="285750" indent="-285750">
                        <a:buFontTx/>
                        <a:buChar char="-"/>
                      </a:pPr>
                      <a:r>
                        <a:rPr lang="id-ID" sz="1400" baseline="0" dirty="0" smtClean="0"/>
                        <a:t>Jika Perpu di tolak DPR, maka harus Perpu harus dicabut</a:t>
                      </a:r>
                      <a:endParaRPr lang="id-ID" sz="1400" dirty="0" smtClean="0"/>
                    </a:p>
                  </a:txBody>
                  <a:tcPr/>
                </a:tc>
              </a:tr>
              <a:tr h="750908">
                <a:tc>
                  <a:txBody>
                    <a:bodyPr/>
                    <a:lstStyle/>
                    <a:p>
                      <a:r>
                        <a:rPr lang="id-ID" sz="1400" dirty="0" smtClean="0"/>
                        <a:t>5.</a:t>
                      </a:r>
                      <a:endParaRPr lang="id-ID" sz="1400" dirty="0"/>
                    </a:p>
                  </a:txBody>
                  <a:tcPr/>
                </a:tc>
                <a:tc>
                  <a:txBody>
                    <a:bodyPr/>
                    <a:lstStyle/>
                    <a:p>
                      <a:r>
                        <a:rPr lang="sv-SE" sz="1400" dirty="0" smtClean="0"/>
                        <a:t>Peraturan Pemerintah</a:t>
                      </a:r>
                      <a:endParaRPr lang="id-ID" sz="1400" dirty="0" smtClean="0"/>
                    </a:p>
                    <a:p>
                      <a:r>
                        <a:rPr lang="id-ID" sz="1400" dirty="0" smtClean="0"/>
                        <a:t>(Keputusan</a:t>
                      </a:r>
                      <a:r>
                        <a:rPr lang="id-ID" sz="1400" baseline="0" dirty="0" smtClean="0"/>
                        <a:t> Presiden dan Peraturan Daerah)</a:t>
                      </a:r>
                      <a:endParaRPr lang="sv-SE" sz="1400" dirty="0" smtClean="0"/>
                    </a:p>
                  </a:txBody>
                  <a:tcPr/>
                </a:tc>
                <a:tc>
                  <a:txBody>
                    <a:bodyPr/>
                    <a:lstStyle/>
                    <a:p>
                      <a:r>
                        <a:rPr lang="id-ID" sz="1400" dirty="0" smtClean="0"/>
                        <a:t>PP dibuat oleh</a:t>
                      </a:r>
                      <a:r>
                        <a:rPr lang="id-ID" sz="1400" baseline="0" dirty="0" smtClean="0"/>
                        <a:t> pemerintah untuk melaksanakan perintah undang-undang</a:t>
                      </a:r>
                      <a:endParaRPr lang="id-ID" sz="1400" dirty="0" smtClean="0"/>
                    </a:p>
                  </a:txBody>
                  <a:tcPr/>
                </a:tc>
              </a:tr>
              <a:tr h="750908">
                <a:tc>
                  <a:txBody>
                    <a:bodyPr/>
                    <a:lstStyle/>
                    <a:p>
                      <a:r>
                        <a:rPr lang="id-ID" sz="1400" dirty="0" smtClean="0"/>
                        <a:t>6.</a:t>
                      </a:r>
                      <a:endParaRPr lang="id-ID" sz="1400" dirty="0"/>
                    </a:p>
                  </a:txBody>
                  <a:tcPr/>
                </a:tc>
                <a:tc>
                  <a:txBody>
                    <a:bodyPr/>
                    <a:lstStyle/>
                    <a:p>
                      <a:r>
                        <a:rPr lang="sv-SE" sz="1400" dirty="0" smtClean="0"/>
                        <a:t>Keputusan Presiden</a:t>
                      </a:r>
                    </a:p>
                  </a:txBody>
                  <a:tcPr/>
                </a:tc>
                <a:tc>
                  <a:txBody>
                    <a:bodyPr/>
                    <a:lstStyle/>
                    <a:p>
                      <a:r>
                        <a:rPr lang="id-ID" sz="1400" dirty="0" smtClean="0"/>
                        <a:t>Bersifat mengatur dibuat oleh presiden untuk menjalankan fungsi dan tugasnya berupa pengaturan</a:t>
                      </a:r>
                      <a:r>
                        <a:rPr lang="id-ID" sz="1400" baseline="0" dirty="0" smtClean="0"/>
                        <a:t> pelaksanaan administrasi negara dan administrasi pemerintahan</a:t>
                      </a:r>
                      <a:endParaRPr lang="id-ID" sz="1400" dirty="0" smtClean="0"/>
                    </a:p>
                  </a:txBody>
                  <a:tcPr/>
                </a:tc>
              </a:tr>
              <a:tr h="531893">
                <a:tc>
                  <a:txBody>
                    <a:bodyPr/>
                    <a:lstStyle/>
                    <a:p>
                      <a:r>
                        <a:rPr lang="id-ID" sz="1400" dirty="0" smtClean="0"/>
                        <a:t>7.</a:t>
                      </a:r>
                      <a:endParaRPr lang="id-ID" sz="1400" dirty="0"/>
                    </a:p>
                  </a:txBody>
                  <a:tcPr/>
                </a:tc>
                <a:tc>
                  <a:txBody>
                    <a:bodyPr/>
                    <a:lstStyle/>
                    <a:p>
                      <a:r>
                        <a:rPr lang="sv-SE" sz="1400" dirty="0" smtClean="0"/>
                        <a:t>Peraturan Daerah</a:t>
                      </a:r>
                    </a:p>
                  </a:txBody>
                  <a:tcPr/>
                </a:tc>
                <a:tc>
                  <a:txBody>
                    <a:bodyPr/>
                    <a:lstStyle/>
                    <a:p>
                      <a:r>
                        <a:rPr lang="id-ID" sz="1400" dirty="0" smtClean="0"/>
                        <a:t>Peraturan</a:t>
                      </a:r>
                      <a:r>
                        <a:rPr lang="id-ID" sz="1400" baseline="0" dirty="0" smtClean="0"/>
                        <a:t> untuk melaksanakan aturan hukum  di  atasnya dan menampung kondisi khusus dari daerah yang bersangkutan</a:t>
                      </a:r>
                      <a:endParaRPr lang="id-ID" sz="1400" dirty="0" smtClean="0"/>
                    </a:p>
                  </a:txBody>
                  <a:tcPr/>
                </a:tc>
              </a:tr>
            </a:tbl>
          </a:graphicData>
        </a:graphic>
      </p:graphicFrame>
    </p:spTree>
    <p:extLst>
      <p:ext uri="{BB962C8B-B14F-4D97-AF65-F5344CB8AC3E}">
        <p14:creationId xmlns="" xmlns:p14="http://schemas.microsoft.com/office/powerpoint/2010/main" val="3416189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229600" cy="361206"/>
          </a:xfrm>
        </p:spPr>
        <p:txBody>
          <a:bodyPr/>
          <a:lstStyle/>
          <a:p>
            <a:pPr algn="ctr"/>
            <a:r>
              <a:rPr lang="id-ID" dirty="0" smtClean="0"/>
              <a:t/>
            </a:r>
            <a:br>
              <a:rPr lang="id-ID" dirty="0" smtClean="0"/>
            </a:br>
            <a:r>
              <a:rPr lang="id-ID" dirty="0"/>
              <a:t/>
            </a:r>
            <a:br>
              <a:rPr lang="id-ID" dirty="0"/>
            </a:br>
            <a:r>
              <a:rPr lang="id-ID" sz="2400" b="1" u="sng" dirty="0" smtClean="0"/>
              <a:t>Lanj;</a:t>
            </a:r>
            <a:r>
              <a:rPr lang="id-ID" sz="2400" b="1" u="sng" dirty="0"/>
              <a:t/>
            </a:r>
            <a:br>
              <a:rPr lang="id-ID" sz="2400" b="1" u="sng" dirty="0"/>
            </a:br>
            <a:endParaRPr lang="id-ID" sz="2400" b="1" u="sng"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529210988"/>
              </p:ext>
            </p:extLst>
          </p:nvPr>
        </p:nvGraphicFramePr>
        <p:xfrm>
          <a:off x="539552" y="1412776"/>
          <a:ext cx="8229600" cy="2565400"/>
        </p:xfrm>
        <a:graphic>
          <a:graphicData uri="http://schemas.openxmlformats.org/drawingml/2006/table">
            <a:tbl>
              <a:tblPr firstRow="1" bandRow="1">
                <a:tableStyleId>{5C22544A-7EE6-4342-B048-85BDC9FD1C3A}</a:tableStyleId>
              </a:tblPr>
              <a:tblGrid>
                <a:gridCol w="586408"/>
                <a:gridCol w="2664296"/>
                <a:gridCol w="4978896"/>
              </a:tblGrid>
              <a:tr h="370840">
                <a:tc>
                  <a:txBody>
                    <a:bodyPr/>
                    <a:lstStyle/>
                    <a:p>
                      <a:r>
                        <a:rPr lang="id-ID" sz="1400" dirty="0" smtClean="0"/>
                        <a:t>No</a:t>
                      </a:r>
                      <a:endParaRPr lang="id-ID" sz="1400" dirty="0"/>
                    </a:p>
                  </a:txBody>
                  <a:tcPr/>
                </a:tc>
                <a:tc>
                  <a:txBody>
                    <a:bodyPr/>
                    <a:lstStyle/>
                    <a:p>
                      <a:r>
                        <a:rPr lang="id-ID" sz="1400" dirty="0" smtClean="0"/>
                        <a:t>Peraturan Daerah</a:t>
                      </a:r>
                      <a:endParaRPr lang="id-ID" sz="1400" dirty="0"/>
                    </a:p>
                  </a:txBody>
                  <a:tcPr/>
                </a:tc>
                <a:tc>
                  <a:txBody>
                    <a:bodyPr/>
                    <a:lstStyle/>
                    <a:p>
                      <a:r>
                        <a:rPr lang="id-ID" sz="1400" dirty="0" smtClean="0"/>
                        <a:t>Keterangan</a:t>
                      </a:r>
                      <a:endParaRPr lang="id-ID" sz="1400" dirty="0"/>
                    </a:p>
                  </a:txBody>
                  <a:tcPr/>
                </a:tc>
              </a:tr>
              <a:tr h="370840">
                <a:tc>
                  <a:txBody>
                    <a:bodyPr/>
                    <a:lstStyle/>
                    <a:p>
                      <a:r>
                        <a:rPr lang="id-ID" sz="1400" dirty="0" smtClean="0"/>
                        <a:t>a.</a:t>
                      </a:r>
                      <a:endParaRPr lang="id-ID" sz="1400" dirty="0"/>
                    </a:p>
                  </a:txBody>
                  <a:tcPr/>
                </a:tc>
                <a:tc>
                  <a:txBody>
                    <a:bodyPr/>
                    <a:lstStyle/>
                    <a:p>
                      <a:r>
                        <a:rPr lang="id-ID" dirty="0" smtClean="0"/>
                        <a:t>Peraturan daerah Provinsi</a:t>
                      </a:r>
                      <a:endParaRPr lang="id-ID" dirty="0"/>
                    </a:p>
                  </a:txBody>
                  <a:tcPr/>
                </a:tc>
                <a:tc>
                  <a:txBody>
                    <a:bodyPr/>
                    <a:lstStyle/>
                    <a:p>
                      <a:r>
                        <a:rPr lang="id-ID" dirty="0" smtClean="0"/>
                        <a:t>Dibuat oleh DPRD Provinsi bersama dengan gubernur</a:t>
                      </a:r>
                      <a:endParaRPr lang="id-ID" dirty="0"/>
                    </a:p>
                  </a:txBody>
                  <a:tcPr/>
                </a:tc>
              </a:tr>
              <a:tr h="370840">
                <a:tc>
                  <a:txBody>
                    <a:bodyPr/>
                    <a:lstStyle/>
                    <a:p>
                      <a:r>
                        <a:rPr lang="id-ID" sz="1400" dirty="0" smtClean="0"/>
                        <a:t>b.</a:t>
                      </a:r>
                      <a:endParaRPr lang="id-ID" sz="1400" dirty="0"/>
                    </a:p>
                  </a:txBody>
                  <a:tcPr/>
                </a:tc>
                <a:tc>
                  <a:txBody>
                    <a:bodyPr/>
                    <a:lstStyle/>
                    <a:p>
                      <a:r>
                        <a:rPr lang="id-ID" dirty="0" smtClean="0"/>
                        <a:t>Peraturan Daerah Kabupaten/kota</a:t>
                      </a:r>
                      <a:endParaRPr lang="id-ID" dirty="0"/>
                    </a:p>
                  </a:txBody>
                  <a:tcPr/>
                </a:tc>
                <a:tc>
                  <a:txBody>
                    <a:bodyPr/>
                    <a:lstStyle/>
                    <a:p>
                      <a:r>
                        <a:rPr lang="id-ID" dirty="0" smtClean="0"/>
                        <a:t>Dibuat oleh DPRD Kabupaten</a:t>
                      </a:r>
                      <a:r>
                        <a:rPr lang="id-ID" baseline="0" dirty="0" smtClean="0"/>
                        <a:t> bersama bupati/walikota</a:t>
                      </a:r>
                      <a:endParaRPr lang="id-ID" dirty="0"/>
                    </a:p>
                  </a:txBody>
                  <a:tcPr/>
                </a:tc>
              </a:tr>
              <a:tr h="370840">
                <a:tc>
                  <a:txBody>
                    <a:bodyPr/>
                    <a:lstStyle/>
                    <a:p>
                      <a:r>
                        <a:rPr lang="id-ID" sz="1400" dirty="0" smtClean="0"/>
                        <a:t>c.</a:t>
                      </a:r>
                      <a:endParaRPr lang="id-ID" sz="1400" dirty="0"/>
                    </a:p>
                  </a:txBody>
                  <a:tcPr/>
                </a:tc>
                <a:tc>
                  <a:txBody>
                    <a:bodyPr/>
                    <a:lstStyle/>
                    <a:p>
                      <a:r>
                        <a:rPr lang="id-ID" dirty="0" smtClean="0"/>
                        <a:t>Peraturan Desa atau yang setingkat</a:t>
                      </a:r>
                      <a:endParaRPr lang="id-ID" dirty="0"/>
                    </a:p>
                  </a:txBody>
                  <a:tcPr/>
                </a:tc>
                <a:tc>
                  <a:txBody>
                    <a:bodyPr/>
                    <a:lstStyle/>
                    <a:p>
                      <a:r>
                        <a:rPr lang="id-ID" dirty="0" smtClean="0"/>
                        <a:t>Dibuat oleh Badan</a:t>
                      </a:r>
                      <a:r>
                        <a:rPr lang="id-ID" baseline="0" dirty="0" smtClean="0"/>
                        <a:t> perwakilan desa atau yang setingkat diatur oleh peraturan daerah kabupaten/kota yang bersangkutan</a:t>
                      </a:r>
                      <a:endParaRPr lang="id-ID" dirty="0"/>
                    </a:p>
                  </a:txBody>
                  <a:tcPr/>
                </a:tc>
              </a:tr>
            </a:tbl>
          </a:graphicData>
        </a:graphic>
      </p:graphicFrame>
    </p:spTree>
    <p:extLst>
      <p:ext uri="{BB962C8B-B14F-4D97-AF65-F5344CB8AC3E}">
        <p14:creationId xmlns="" xmlns:p14="http://schemas.microsoft.com/office/powerpoint/2010/main" val="3837223731"/>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2939</TotalTime>
  <Words>898</Words>
  <Application>Microsoft Office PowerPoint</Application>
  <PresentationFormat>On-screen Show (4:3)</PresentationFormat>
  <Paragraphs>193</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Tamplate Power Point</vt:lpstr>
      <vt:lpstr>Balloons</vt:lpstr>
      <vt:lpstr>Mata Kuliah: KEWARGANEGARAAN </vt:lpstr>
      <vt:lpstr>A. KONSEP DAN CIRI NEGARA HUKUM</vt:lpstr>
      <vt:lpstr>Slide 3</vt:lpstr>
      <vt:lpstr>Slide 4</vt:lpstr>
      <vt:lpstr>Slide 5</vt:lpstr>
      <vt:lpstr>B. NEGARA HUKUM INDONESIA</vt:lpstr>
      <vt:lpstr>Slide 7</vt:lpstr>
      <vt:lpstr>  Tata urutan perundangan: </vt:lpstr>
      <vt:lpstr>  Lanj; </vt:lpstr>
      <vt:lpstr>Slide 10</vt:lpstr>
      <vt:lpstr>Prinsip-prinsip negara hukum menurut UUD 1945</vt:lpstr>
      <vt:lpstr>Slide 12</vt:lpstr>
      <vt:lpstr>C. HAKIKAT HAK ASASI MANUSIA</vt:lpstr>
      <vt:lpstr>Slide 14</vt:lpstr>
      <vt:lpstr>Slide 15</vt:lpstr>
      <vt:lpstr>Slide 16</vt:lpstr>
      <vt:lpstr>Beberapa contoh Hak Dasar dalam HAM:</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187</cp:revision>
  <dcterms:created xsi:type="dcterms:W3CDTF">2014-02-19T04:26:49Z</dcterms:created>
  <dcterms:modified xsi:type="dcterms:W3CDTF">2014-04-17T12:45:46Z</dcterms:modified>
</cp:coreProperties>
</file>