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97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6" r:id="rId27"/>
    <p:sldId id="284" r:id="rId28"/>
    <p:sldId id="285" r:id="rId29"/>
    <p:sldId id="282" r:id="rId30"/>
    <p:sldId id="286" r:id="rId31"/>
    <p:sldId id="290" r:id="rId32"/>
    <p:sldId id="289" r:id="rId33"/>
    <p:sldId id="291" r:id="rId34"/>
    <p:sldId id="287" r:id="rId35"/>
    <p:sldId id="288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772" autoAdjust="0"/>
  </p:normalViewPr>
  <p:slideViewPr>
    <p:cSldViewPr>
      <p:cViewPr varScale="1">
        <p:scale>
          <a:sx n="67" d="100"/>
          <a:sy n="67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BB2A-EC36-4858-9AEB-D99D96C4644A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8202-0C57-4E96-B940-77C8353E0D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39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79279D5-60E0-4675-8FC8-56EF4E5A90B3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066800"/>
          </a:xfrm>
        </p:spPr>
        <p:txBody>
          <a:bodyPr/>
          <a:lstStyle/>
          <a:p>
            <a:r>
              <a:rPr lang="id-ID" dirty="0"/>
              <a:t>ORGANISASI KOMPUTER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6934200" cy="2895600"/>
          </a:xfrm>
        </p:spPr>
        <p:txBody>
          <a:bodyPr lIns="274320"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algn="r"/>
            <a:endParaRPr lang="id-ID" sz="2400" dirty="0"/>
          </a:p>
          <a:p>
            <a:pPr algn="r"/>
            <a:endParaRPr lang="id-ID" sz="2400" dirty="0"/>
          </a:p>
          <a:p>
            <a:pPr algn="r"/>
            <a:endParaRPr lang="id-ID" sz="2400" dirty="0"/>
          </a:p>
          <a:p>
            <a:pPr algn="r"/>
            <a:endParaRPr lang="id-ID" sz="2400" dirty="0"/>
          </a:p>
          <a:p>
            <a:pPr algn="r"/>
            <a:r>
              <a:rPr lang="id-ID" sz="4000" dirty="0"/>
              <a:t>ARITMATIKA KOMPUTER</a:t>
            </a:r>
          </a:p>
        </p:txBody>
      </p:sp>
    </p:spTree>
    <p:extLst>
      <p:ext uri="{BB962C8B-B14F-4D97-AF65-F5344CB8AC3E}">
        <p14:creationId xmlns:p14="http://schemas.microsoft.com/office/powerpoint/2010/main" val="70381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Komplemen Dua (Two’s compliment)</a:t>
            </a:r>
          </a:p>
          <a:p>
            <a:endParaRPr lang="id-ID" dirty="0"/>
          </a:p>
          <a:p>
            <a:pPr lvl="1">
              <a:buFont typeface="Wingdings" pitchFamily="2" charset="2"/>
              <a:buChar char="§"/>
            </a:pPr>
            <a:r>
              <a:rPr lang="id-ID" dirty="0"/>
              <a:t> +3 = 00000011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+2 = 00000010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+1 = 00000001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+0 = 00000000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-1 = 11111111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-2 = 11111110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 -3 = 11111101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95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Keuntungan</a:t>
            </a:r>
          </a:p>
          <a:p>
            <a:pPr>
              <a:buFont typeface="Wingdings" pitchFamily="2" charset="2"/>
              <a:buChar char="§"/>
            </a:pPr>
            <a:r>
              <a:rPr lang="id-ID" dirty="0"/>
              <a:t> Satu representasi “nol” (00000000)</a:t>
            </a:r>
          </a:p>
          <a:p>
            <a:pPr>
              <a:buFont typeface="Wingdings" pitchFamily="2" charset="2"/>
              <a:buChar char="§"/>
            </a:pPr>
            <a:r>
              <a:rPr lang="id-ID" dirty="0"/>
              <a:t> Perhitungan aritmatika lebih mudah</a:t>
            </a:r>
          </a:p>
          <a:p>
            <a:pPr>
              <a:buFont typeface="Wingdings" pitchFamily="2" charset="2"/>
              <a:buChar char="§"/>
            </a:pPr>
            <a:r>
              <a:rPr lang="id-ID" dirty="0"/>
              <a:t> Cukup mudah menegatifkan</a:t>
            </a:r>
          </a:p>
          <a:p>
            <a:pPr lvl="2">
              <a:buFont typeface="Arial" pitchFamily="34" charset="0"/>
              <a:buChar char="•"/>
            </a:pPr>
            <a:r>
              <a:rPr lang="id-ID" dirty="0"/>
              <a:t> 3 = 00000011</a:t>
            </a:r>
          </a:p>
          <a:p>
            <a:pPr lvl="2">
              <a:buFont typeface="Arial" pitchFamily="34" charset="0"/>
              <a:buChar char="•"/>
            </a:pPr>
            <a:r>
              <a:rPr lang="id-ID" dirty="0"/>
              <a:t> Boolean complement : 11111100</a:t>
            </a:r>
          </a:p>
          <a:p>
            <a:pPr lvl="2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en-US" dirty="0"/>
              <a:t>Add 1 to LSB : 11111101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85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Geometric Depiction of Twos</a:t>
            </a:r>
            <a:br>
              <a:rPr lang="id-ID" dirty="0"/>
            </a:br>
            <a:r>
              <a:rPr lang="id-ID" dirty="0"/>
              <a:t>Complement Integers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2336"/>
            <a:ext cx="6858000" cy="432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22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Negation Special Case 1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0 = 00000000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Bitwise not 11111111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Add 1 to LSB +1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Result 1 00000000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Overflow is ignored, so:</a:t>
            </a:r>
          </a:p>
          <a:p>
            <a:pPr marL="0" indent="0">
              <a:buNone/>
            </a:pPr>
            <a:r>
              <a:rPr lang="id-ID" dirty="0"/>
              <a:t>     </a:t>
            </a:r>
            <a:r>
              <a:rPr lang="en-US" dirty="0"/>
              <a:t> - 0 = 0</a:t>
            </a:r>
            <a:r>
              <a:rPr lang="id-ID" dirty="0"/>
              <a:t>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395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Range of Numbers</a:t>
            </a:r>
          </a:p>
          <a:p>
            <a:r>
              <a:rPr lang="id-ID" dirty="0"/>
              <a:t> 8 bit 2s compliment</a:t>
            </a:r>
          </a:p>
          <a:p>
            <a:pPr marL="924243" lvl="2" indent="-342900">
              <a:buFont typeface="Wingdings" pitchFamily="2" charset="2"/>
              <a:buChar char="§"/>
            </a:pPr>
            <a:r>
              <a:rPr lang="id-ID" dirty="0"/>
              <a:t> +127 = 01111111 = 2</a:t>
            </a:r>
            <a:r>
              <a:rPr lang="id-ID" baseline="30000" dirty="0"/>
              <a:t>7</a:t>
            </a:r>
            <a:r>
              <a:rPr lang="id-ID" dirty="0"/>
              <a:t> -1</a:t>
            </a:r>
          </a:p>
          <a:p>
            <a:pPr marL="924243" lvl="2" indent="-342900">
              <a:buFont typeface="Wingdings" pitchFamily="2" charset="2"/>
              <a:buChar char="§"/>
            </a:pPr>
            <a:r>
              <a:rPr lang="id-ID" dirty="0"/>
              <a:t> -128 = 10000000 = -(2</a:t>
            </a:r>
            <a:r>
              <a:rPr lang="id-ID" baseline="30000" dirty="0"/>
              <a:t>7</a:t>
            </a:r>
            <a:r>
              <a:rPr lang="id-ID" dirty="0"/>
              <a:t>)</a:t>
            </a:r>
          </a:p>
          <a:p>
            <a:r>
              <a:rPr lang="id-ID" dirty="0"/>
              <a:t> 16 bit 2s compliment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 +32767 = 011111111 11111111 = 2</a:t>
            </a:r>
            <a:r>
              <a:rPr lang="id-ID" baseline="30000" dirty="0"/>
              <a:t>15</a:t>
            </a:r>
            <a:r>
              <a:rPr lang="id-ID" dirty="0"/>
              <a:t> - 1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  -32768 = 100000000 00000000 = -2</a:t>
            </a:r>
            <a:r>
              <a:rPr lang="id-ID" baseline="30000" dirty="0"/>
              <a:t>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2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/>
              <a:t>Aritmatika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Desimal atau basis 10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Asal: perhitungan menggunakan jari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“Digit” berasal dari bahasa Latin </a:t>
            </a:r>
            <a:r>
              <a:rPr lang="id-ID" i="1" dirty="0"/>
              <a:t>digitus </a:t>
            </a:r>
            <a:r>
              <a:rPr lang="id-ID" dirty="0"/>
              <a:t>yang artinya “jari”</a:t>
            </a:r>
          </a:p>
          <a:p>
            <a:pPr>
              <a:buFont typeface="Wingdings" pitchFamily="2" charset="2"/>
              <a:buChar char="q"/>
            </a:pPr>
            <a:r>
              <a:rPr lang="pt-BR" dirty="0"/>
              <a:t> </a:t>
            </a:r>
            <a:r>
              <a:rPr lang="pt-BR" i="1" dirty="0"/>
              <a:t>Base / </a:t>
            </a:r>
            <a:r>
              <a:rPr lang="pt-BR" dirty="0"/>
              <a:t>Basis : angka pada beberapa digit</a:t>
            </a:r>
            <a:r>
              <a:rPr lang="id-ID" dirty="0"/>
              <a:t> yang berbeda termasuk nol</a:t>
            </a:r>
          </a:p>
          <a:p>
            <a:pPr lvl="2">
              <a:buFont typeface="Wingdings" pitchFamily="2" charset="2"/>
              <a:buChar char="§"/>
            </a:pPr>
            <a:r>
              <a:rPr lang="nn-NO" dirty="0"/>
              <a:t>Contoh : Basis 10 </a:t>
            </a:r>
            <a:r>
              <a:rPr lang="id-ID" dirty="0"/>
              <a:t>         </a:t>
            </a:r>
            <a:r>
              <a:rPr lang="nn-NO" dirty="0"/>
              <a:t> 10 digit, 0 sampai 9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i="1" dirty="0"/>
              <a:t>Binary </a:t>
            </a:r>
            <a:r>
              <a:rPr lang="id-ID" dirty="0"/>
              <a:t> basis 2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i="1" dirty="0"/>
              <a:t>Bit </a:t>
            </a:r>
            <a:r>
              <a:rPr lang="id-ID" dirty="0"/>
              <a:t>(binary digit): 2 digit, 0 dan 1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i="1" dirty="0"/>
              <a:t>Octal </a:t>
            </a:r>
            <a:r>
              <a:rPr lang="id-ID" dirty="0"/>
              <a:t>atau basis 8: 8 digit, 0 sampai 7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i="1" dirty="0"/>
              <a:t>Hexadecimal </a:t>
            </a:r>
            <a:r>
              <a:rPr lang="id-ID" dirty="0"/>
              <a:t>atau </a:t>
            </a:r>
            <a:r>
              <a:rPr lang="id-ID" i="1" dirty="0"/>
              <a:t>basis 16: </a:t>
            </a:r>
            <a:r>
              <a:rPr lang="pt-BR" dirty="0"/>
              <a:t>16 digits, 0 sampai F</a:t>
            </a:r>
            <a:endParaRPr lang="id-ID" dirty="0"/>
          </a:p>
          <a:p>
            <a:pPr lvl="2">
              <a:buFont typeface="Wingdings" pitchFamily="2" charset="2"/>
              <a:buChar char="§"/>
            </a:pPr>
            <a:r>
              <a:rPr lang="id-ID" dirty="0"/>
              <a:t> Examples: </a:t>
            </a:r>
            <a:r>
              <a:rPr lang="id-ID" b="1" dirty="0"/>
              <a:t>101</a:t>
            </a:r>
            <a:r>
              <a:rPr lang="id-ID" dirty="0"/>
              <a:t>0 = </a:t>
            </a:r>
            <a:r>
              <a:rPr lang="id-ID" b="1" dirty="0"/>
              <a:t>A16</a:t>
            </a:r>
            <a:r>
              <a:rPr lang="id-ID" dirty="0"/>
              <a:t>; </a:t>
            </a:r>
            <a:r>
              <a:rPr lang="id-ID" b="1" dirty="0"/>
              <a:t>1110 </a:t>
            </a:r>
            <a:r>
              <a:rPr lang="id-ID" dirty="0"/>
              <a:t>= </a:t>
            </a:r>
            <a:r>
              <a:rPr lang="id-ID" b="1" dirty="0"/>
              <a:t>B16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ight Arrow 3"/>
          <p:cNvSpPr/>
          <p:nvPr/>
        </p:nvSpPr>
        <p:spPr>
          <a:xfrm>
            <a:off x="3429000" y="4374642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57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Keeping Track of the Bits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“Bit” umumnya disimpan dan dimanipulasi pada suatu grup: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8 bits = 1 </a:t>
            </a:r>
            <a:r>
              <a:rPr lang="id-ID" i="1" dirty="0"/>
              <a:t>byte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4 bytes = 1 word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Jumlah bit yang digunakan :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Mempengaruhi akurasi hasil</a:t>
            </a:r>
          </a:p>
          <a:p>
            <a:pPr lvl="2">
              <a:buFont typeface="Wingdings" pitchFamily="2" charset="2"/>
              <a:buChar char="§"/>
            </a:pPr>
            <a:r>
              <a:rPr lang="id-ID" dirty="0"/>
              <a:t> Membatasi ukuran angka yang bisa dimanipulasi oleh  komputer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2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b="1" dirty="0"/>
              <a:t>Aritmetik Integer – Addition dan Substraction (1)</a:t>
            </a:r>
          </a:p>
          <a:p>
            <a:pPr marL="0" indent="0">
              <a:buNone/>
            </a:pPr>
            <a:r>
              <a:rPr lang="id-ID" dirty="0"/>
              <a:t>Disini terlihat jelas keuntungan menggunakan sistem two’s complement.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Tidak perlu ada sirkuit pengurangan, hanya ada komplemen dan penjumlahan</a:t>
            </a:r>
          </a:p>
          <a:p>
            <a:pPr>
              <a:buFont typeface="Wingdings" pitchFamily="2" charset="2"/>
              <a:buChar char="q"/>
            </a:pPr>
            <a:r>
              <a:rPr lang="fi-FI" dirty="0"/>
              <a:t>Perlakuan sama untuk penjumlahan maupun</a:t>
            </a:r>
            <a:r>
              <a:rPr lang="id-ID" dirty="0"/>
              <a:t> pengurangan: langsung DIJUMLAHKAN, karena 7 – 2 sama dengan 7 + (-2)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Panjang bit bilangan-bilangan yang </a:t>
            </a:r>
            <a:r>
              <a:rPr lang="fi-FI" dirty="0"/>
              <a:t>dijumlahkan maupun hasilnya, harus sama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0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Aritmetik Integer – Addition dan Substraction (2)</a:t>
            </a:r>
          </a:p>
          <a:p>
            <a:pPr marL="0" indent="0">
              <a:buNone/>
            </a:pPr>
            <a:r>
              <a:rPr lang="id-ID" dirty="0"/>
              <a:t>Contoh untuk 4-bit:</a:t>
            </a:r>
          </a:p>
          <a:p>
            <a:pPr marL="0" indent="0">
              <a:buNone/>
            </a:pPr>
            <a:r>
              <a:rPr lang="id-ID" dirty="0"/>
              <a:t>	3 + 4 		 0011  = 3</a:t>
            </a:r>
          </a:p>
          <a:p>
            <a:pPr marL="0" indent="0">
              <a:buNone/>
            </a:pPr>
            <a:r>
              <a:rPr lang="id-ID" dirty="0"/>
              <a:t>		            </a:t>
            </a:r>
            <a:r>
              <a:rPr lang="id-ID" u="sng" dirty="0"/>
              <a:t>+0100 = 4</a:t>
            </a:r>
          </a:p>
          <a:p>
            <a:pPr marL="0" indent="0">
              <a:buNone/>
            </a:pPr>
            <a:r>
              <a:rPr lang="id-ID" dirty="0"/>
              <a:t>			  0111  = 7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 5 - 7 		 0101  = 5</a:t>
            </a:r>
          </a:p>
          <a:p>
            <a:pPr marL="0" indent="0">
              <a:buNone/>
            </a:pPr>
            <a:r>
              <a:rPr lang="id-ID" dirty="0"/>
              <a:t>		             +1001 = -7</a:t>
            </a:r>
          </a:p>
          <a:p>
            <a:pPr marL="0" indent="0">
              <a:buNone/>
            </a:pPr>
            <a:r>
              <a:rPr lang="id-ID" dirty="0"/>
              <a:t>			  1110 = -2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37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b="1" dirty="0"/>
              <a:t>Aritmetik Integer – Overflow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Kadang penjumlahan tidak menghasilkan panjang digit yang sama, bisa lebih, kelebihan itu dihilangkan saja (dipotong).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Overflow terjadi jika register ybs tidak mampu menampung bilangan yang </a:t>
            </a:r>
            <a:r>
              <a:rPr lang="sv-SE" dirty="0"/>
              <a:t>dihasilkan. Misal 4-bit rangenya -8 … 7, tidak</a:t>
            </a:r>
            <a:r>
              <a:rPr lang="id-ID" dirty="0"/>
              <a:t> bisa menampung bilangan 11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Overflow jika dan hanya jika: penjumlahan dilakukan terhadap dua bilangan bertanda </a:t>
            </a:r>
            <a:r>
              <a:rPr lang="sv-SE" dirty="0"/>
              <a:t>sama, dan hasilnya bertanda berbeda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87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586133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Tujuan Pembelajaran agar Mahasiswa </a:t>
            </a:r>
          </a:p>
          <a:p>
            <a:pPr marL="0" indent="0">
              <a:buNone/>
            </a:pPr>
            <a:r>
              <a:rPr lang="id-ID" dirty="0"/>
              <a:t>memahami tentang :</a:t>
            </a:r>
          </a:p>
          <a:p>
            <a:r>
              <a:rPr lang="id-ID" dirty="0"/>
              <a:t>Fungsi dan Aritmatika pada ALU, </a:t>
            </a:r>
          </a:p>
          <a:p>
            <a:r>
              <a:rPr lang="id-ID" dirty="0"/>
              <a:t>Logika proses kerja suatu CPU, </a:t>
            </a:r>
          </a:p>
          <a:p>
            <a:r>
              <a:rPr lang="id-ID" dirty="0"/>
              <a:t>Penambahan, Pengurangan, Perkalian termasuk dengan komplemen dua</a:t>
            </a:r>
          </a:p>
          <a:p>
            <a:r>
              <a:rPr lang="id-ID" dirty="0"/>
              <a:t>Proses representasi floating-point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</p:spTree>
    <p:extLst>
      <p:ext uri="{BB962C8B-B14F-4D97-AF65-F5344CB8AC3E}">
        <p14:creationId xmlns:p14="http://schemas.microsoft.com/office/powerpoint/2010/main" val="6407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170579" cy="344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 </a:t>
            </a:r>
            <a:r>
              <a:rPr lang="en-US" dirty="0" err="1"/>
              <a:t>dan</a:t>
            </a:r>
            <a:r>
              <a:rPr lang="en-US" dirty="0"/>
              <a:t> Subtraction</a:t>
            </a:r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Hardware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6999"/>
            <a:ext cx="53244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08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Aritmetik Integer – Multiplication (Perkalian)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Untuk bilangan unsigned (positif semua), secara manusia perkalian dapat dilakukan secara manual (contoh di papan tulis)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 Tapi komputer tidak mempunyai tempat cukup untuk menyimpan partial products (hasil sementara) karena akan menghabiskan banyak tempat. Oleh karena itu digunakan metode geser (shift)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393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Aritmetik Integer – Multiplication</a:t>
            </a:r>
            <a:br>
              <a:rPr lang="id-ID" b="1" dirty="0"/>
            </a:br>
            <a:r>
              <a:rPr lang="id-ID" b="1" dirty="0"/>
              <a:t>Unsigned Binary Multiplication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819400"/>
            <a:ext cx="44767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250" y="17903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Cara Kerjanya 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Masukkan bilangan yang akan dikalikan ke 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Masukkan bilangan pengali ke Q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Awal: A dan C diset 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Jika kondisi terakhir Q0 = 0, hanya lakukan shift kanan 1 bit sepanjang A dan Q, tapi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Jika kondisi terakhir Q0 = 1, tambahkan M ke A (jika tidak cukup, tampung sisa digitnya di C),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Kemudian lakukan shift kanan 1 bit sepanjang C, A dan Q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Ulangi dua baris di atas sebanyak panjang bit Q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Setelah loop terakhir, hasil akan tersedia di A dan Q</a:t>
            </a:r>
          </a:p>
        </p:txBody>
      </p:sp>
    </p:spTree>
    <p:extLst>
      <p:ext uri="{BB962C8B-B14F-4D97-AF65-F5344CB8AC3E}">
        <p14:creationId xmlns:p14="http://schemas.microsoft.com/office/powerpoint/2010/main" val="363029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Perkalian :</a:t>
            </a:r>
          </a:p>
          <a:p>
            <a:pPr marL="0" indent="0">
              <a:buNone/>
            </a:pPr>
            <a:r>
              <a:rPr lang="id-ID" dirty="0"/>
              <a:t>Misal perkalian  biner :  </a:t>
            </a:r>
          </a:p>
          <a:p>
            <a:pPr marL="0" indent="0">
              <a:buNone/>
            </a:pPr>
            <a:r>
              <a:rPr lang="id-ID" dirty="0"/>
              <a:t>		  1011		multiplican   (11)  </a:t>
            </a:r>
          </a:p>
          <a:p>
            <a:pPr marL="0" indent="0">
              <a:buNone/>
            </a:pPr>
            <a:r>
              <a:rPr lang="id-ID" dirty="0"/>
              <a:t>		  </a:t>
            </a:r>
            <a:r>
              <a:rPr lang="id-ID" u="sng" dirty="0"/>
              <a:t>1100 x</a:t>
            </a:r>
            <a:r>
              <a:rPr lang="id-ID" dirty="0"/>
              <a:t>		multiplier      (12)</a:t>
            </a:r>
          </a:p>
          <a:p>
            <a:pPr marL="0" indent="0">
              <a:buNone/>
            </a:pPr>
            <a:r>
              <a:rPr lang="id-ID" dirty="0"/>
              <a:t>		0000</a:t>
            </a:r>
          </a:p>
          <a:p>
            <a:pPr marL="0" indent="0">
              <a:buNone/>
            </a:pPr>
            <a:r>
              <a:rPr lang="id-ID" dirty="0"/>
              <a:t>	            0000</a:t>
            </a:r>
          </a:p>
          <a:p>
            <a:pPr marL="0" indent="0">
              <a:buNone/>
            </a:pPr>
            <a:r>
              <a:rPr lang="id-ID" dirty="0"/>
              <a:t>	           1011</a:t>
            </a:r>
          </a:p>
          <a:p>
            <a:pPr marL="0" indent="0">
              <a:buNone/>
            </a:pPr>
            <a:r>
              <a:rPr lang="id-ID" dirty="0"/>
              <a:t> 	</a:t>
            </a:r>
            <a:r>
              <a:rPr lang="id-ID" u="sng" dirty="0"/>
              <a:t>          1011           +        </a:t>
            </a:r>
          </a:p>
          <a:p>
            <a:pPr marL="0" indent="0">
              <a:buNone/>
            </a:pPr>
            <a:r>
              <a:rPr lang="id-ID" dirty="0"/>
              <a:t>                      1000 0100		product         (132)</a:t>
            </a:r>
          </a:p>
        </p:txBody>
      </p:sp>
    </p:spTree>
    <p:extLst>
      <p:ext uri="{BB962C8B-B14F-4D97-AF65-F5344CB8AC3E}">
        <p14:creationId xmlns:p14="http://schemas.microsoft.com/office/powerpoint/2010/main" val="187051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Pembagian Bilangan Biner :</a:t>
            </a:r>
          </a:p>
          <a:p>
            <a:pPr marL="0" indent="0">
              <a:buNone/>
            </a:pPr>
            <a:r>
              <a:rPr lang="id-ID" dirty="0"/>
              <a:t>Misal  : 6 : 2 = 3 sisa o </a:t>
            </a:r>
          </a:p>
          <a:p>
            <a:pPr marL="0" indent="0">
              <a:buNone/>
            </a:pPr>
            <a:r>
              <a:rPr lang="id-ID" dirty="0"/>
              <a:t>	       </a:t>
            </a:r>
            <a:r>
              <a:rPr lang="id-ID" u="sng" dirty="0"/>
              <a:t>     1  1 </a:t>
            </a:r>
          </a:p>
          <a:p>
            <a:pPr marL="0" indent="0">
              <a:buNone/>
            </a:pPr>
            <a:r>
              <a:rPr lang="id-ID" dirty="0"/>
              <a:t>              1  0  / 1  1  0 </a:t>
            </a:r>
          </a:p>
          <a:p>
            <a:pPr marL="0" indent="0">
              <a:buNone/>
            </a:pPr>
            <a:r>
              <a:rPr lang="id-ID" dirty="0"/>
              <a:t>	           </a:t>
            </a:r>
            <a:r>
              <a:rPr lang="id-ID" u="sng" dirty="0"/>
              <a:t>1 0    </a:t>
            </a: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	 1  0</a:t>
            </a:r>
          </a:p>
          <a:p>
            <a:pPr marL="0" indent="0">
              <a:buNone/>
            </a:pPr>
            <a:r>
              <a:rPr lang="id-ID" dirty="0"/>
              <a:t>	                </a:t>
            </a:r>
            <a:r>
              <a:rPr lang="id-ID" u="sng" dirty="0"/>
              <a:t>1  0     </a:t>
            </a:r>
          </a:p>
          <a:p>
            <a:pPr marL="0" indent="0">
              <a:buNone/>
            </a:pPr>
            <a:r>
              <a:rPr lang="id-ID" dirty="0"/>
              <a:t>		 0 0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Contoh :   http://www.youtube.com/watch?v=FZxwLf5r-2Q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55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Pelajari Bilangan Biner :</a:t>
            </a:r>
          </a:p>
          <a:p>
            <a:pPr marL="0" indent="0">
              <a:buNone/>
            </a:pPr>
            <a:endParaRPr lang="id-ID" dirty="0"/>
          </a:p>
          <a:p>
            <a:pPr marL="457200" indent="-457200">
              <a:buAutoNum type="arabicPeriod"/>
            </a:pPr>
            <a:r>
              <a:rPr lang="id-ID" dirty="0"/>
              <a:t>Latihan penjumlahan Bilangan Biner</a:t>
            </a:r>
          </a:p>
          <a:p>
            <a:pPr marL="457200" indent="-457200">
              <a:buAutoNum type="arabicPeriod"/>
            </a:pPr>
            <a:r>
              <a:rPr lang="id-ID" dirty="0"/>
              <a:t>Latihan pengurangan Bilangan Biner</a:t>
            </a:r>
          </a:p>
          <a:p>
            <a:pPr marL="457200" indent="-457200">
              <a:buAutoNum type="arabicPeriod"/>
            </a:pPr>
            <a:r>
              <a:rPr lang="id-ID" dirty="0"/>
              <a:t>Latihan Perkalian Bilangan Biner</a:t>
            </a:r>
          </a:p>
          <a:p>
            <a:pPr marL="457200" indent="-457200">
              <a:buAutoNum type="arabicPeriod"/>
            </a:pPr>
            <a:r>
              <a:rPr lang="id-ID" dirty="0"/>
              <a:t>Latihan Pembagian Bilangan Biner</a:t>
            </a:r>
          </a:p>
          <a:p>
            <a:pPr marL="457200" indent="-457200">
              <a:buAutoNum type="arabicPeriod"/>
            </a:pPr>
            <a:endParaRPr lang="id-ID" dirty="0"/>
          </a:p>
          <a:p>
            <a:pPr marL="457200" indent="-457200">
              <a:buAutoNum type="arabicPeriod"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Latihan mandiri</a:t>
            </a:r>
          </a:p>
        </p:txBody>
      </p:sp>
    </p:spTree>
    <p:extLst>
      <p:ext uri="{BB962C8B-B14F-4D97-AF65-F5344CB8AC3E}">
        <p14:creationId xmlns:p14="http://schemas.microsoft.com/office/powerpoint/2010/main" val="280764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FLOATING POINT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id-ID" sz="3600" dirty="0"/>
          </a:p>
          <a:p>
            <a:pPr algn="r"/>
            <a:r>
              <a:rPr lang="id-ID" sz="3600" dirty="0"/>
              <a:t>PERTEMUAN KE 14</a:t>
            </a:r>
          </a:p>
        </p:txBody>
      </p:sp>
    </p:spTree>
    <p:extLst>
      <p:ext uri="{BB962C8B-B14F-4D97-AF65-F5344CB8AC3E}">
        <p14:creationId xmlns:p14="http://schemas.microsoft.com/office/powerpoint/2010/main" val="170807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pPr marL="0" indent="0">
              <a:buNone/>
            </a:pPr>
            <a:r>
              <a:rPr lang="id-ID" b="1" dirty="0"/>
              <a:t>Representasi Floating-Point terdiri dari : </a:t>
            </a:r>
            <a:endParaRPr lang="id-ID" dirty="0"/>
          </a:p>
          <a:p>
            <a:r>
              <a:rPr lang="id-ID" dirty="0"/>
              <a:t>Sign (S)</a:t>
            </a:r>
          </a:p>
          <a:p>
            <a:r>
              <a:rPr lang="id-ID" dirty="0"/>
              <a:t>Mantissa atau koefisien(M)</a:t>
            </a:r>
          </a:p>
          <a:p>
            <a:r>
              <a:rPr lang="id-ID" dirty="0"/>
              <a:t>Radix atau base eksponen(R) </a:t>
            </a:r>
          </a:p>
          <a:p>
            <a:r>
              <a:rPr lang="id-ID" dirty="0"/>
              <a:t>Eksponen(E)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Floating-Point </a:t>
            </a:r>
          </a:p>
        </p:txBody>
      </p:sp>
    </p:spTree>
    <p:extLst>
      <p:ext uri="{BB962C8B-B14F-4D97-AF65-F5344CB8AC3E}">
        <p14:creationId xmlns:p14="http://schemas.microsoft.com/office/powerpoint/2010/main" val="327193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91803"/>
              </p:ext>
            </p:extLst>
          </p:nvPr>
        </p:nvGraphicFramePr>
        <p:xfrm>
          <a:off x="871538" y="2674938"/>
          <a:ext cx="74088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Bilangan</a:t>
                      </a:r>
                      <a:endParaRPr kumimoji="1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 Black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Mantissa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Basis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Eksponen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3 x 10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6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3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10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6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110 x 2</a:t>
                      </a:r>
                      <a:r>
                        <a:rPr kumimoji="1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8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110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2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8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6132.784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0.6132784</a:t>
                      </a:r>
                      <a:endParaRPr kumimoji="1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10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4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34.58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0.3458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10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新細明體" charset="-120"/>
                          <a:cs typeface="Times New Roman" pitchFamily="18" charset="0"/>
                        </a:rPr>
                        <a:t>2</a:t>
                      </a:r>
                      <a:endParaRPr kumimoji="1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新細明體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1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967133" cy="3450696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101.01 biner menjadi -&gt;  5.25 Decimal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(1 * 2^2) + (0 * 2^1) + (1 * 2^0) + (0 * 2^-1) + (1 * 2^-2) </a:t>
            </a:r>
          </a:p>
          <a:p>
            <a:pPr marL="0" indent="0">
              <a:buNone/>
            </a:pPr>
            <a:r>
              <a:rPr lang="id-ID" dirty="0"/>
              <a:t>       4       +        0        +        1        +         0        + 1/4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= 5.25 Decimal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0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1696AB-FE7D-4607-A29E-8D97E203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id-ID" dirty="0"/>
              <a:t>ALU merupakan bagian komputer yang berfungsi membentuk operasi-operasi aritmatika d</a:t>
            </a:r>
            <a:r>
              <a:rPr lang="en-US" dirty="0"/>
              <a:t>a</a:t>
            </a:r>
            <a:r>
              <a:rPr lang="id-ID" dirty="0"/>
              <a:t>n logik terhadap data</a:t>
            </a:r>
          </a:p>
          <a:p>
            <a:pPr algn="just">
              <a:defRPr/>
            </a:pPr>
            <a:r>
              <a:rPr lang="id-ID" dirty="0"/>
              <a:t>Semua elemen lain sistem komputer (control unit, register, memori, I/O) berfungsi untuk membawa data ke ALU untuk selanjutnya di proses dan kemudian mengambil kembali hasilnya.</a:t>
            </a:r>
            <a:endParaRPr lang="en-US" dirty="0"/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ECFD1-9052-4561-9C49-EA0BFD4F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ALU </a:t>
            </a:r>
            <a:br>
              <a:rPr lang="en-US" b="1" dirty="0"/>
            </a:br>
            <a:r>
              <a:rPr lang="en-US" b="1" dirty="0"/>
              <a:t>(Arithmetic and Logic Unit)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415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Standarisasi IEEE 754</a:t>
            </a:r>
          </a:p>
          <a:p>
            <a:r>
              <a:rPr lang="id-ID" dirty="0"/>
              <a:t> Standard for floating point storage</a:t>
            </a:r>
          </a:p>
          <a:p>
            <a:r>
              <a:rPr lang="en-US" dirty="0"/>
              <a:t> 32 and 64 bit standards</a:t>
            </a:r>
          </a:p>
          <a:p>
            <a:r>
              <a:rPr lang="en-US" dirty="0"/>
              <a:t> 8 and 11 bit exponent respectively</a:t>
            </a:r>
          </a:p>
          <a:p>
            <a:r>
              <a:rPr lang="id-ID" dirty="0"/>
              <a:t> Bias: 127 dan 1023</a:t>
            </a:r>
          </a:p>
          <a:p>
            <a:r>
              <a:rPr lang="id-ID" dirty="0"/>
              <a:t> 32 bit dinamakan SINGLE precision</a:t>
            </a:r>
          </a:p>
          <a:p>
            <a:r>
              <a:rPr lang="en-US" dirty="0"/>
              <a:t> 64 bit </a:t>
            </a:r>
            <a:r>
              <a:rPr lang="en-US" dirty="0" err="1"/>
              <a:t>dinamakan</a:t>
            </a:r>
            <a:r>
              <a:rPr lang="en-US" dirty="0"/>
              <a:t> DOUBLE precision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9319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46840"/>
            <a:ext cx="7408333" cy="4458760"/>
          </a:xfrm>
        </p:spPr>
        <p:txBody>
          <a:bodyPr>
            <a:normAutofit/>
          </a:bodyPr>
          <a:lstStyle/>
          <a:p>
            <a:pPr marL="276225" indent="-27622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Mantissa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direpresentasikan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eksplisit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Tetapi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basisnya</a:t>
            </a:r>
            <a:r>
              <a:rPr lang="en-US" dirty="0">
                <a:solidFill>
                  <a:schemeClr val="tx1"/>
                </a:solidFill>
              </a:rPr>
              <a:t> (base)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76225" indent="-276225"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Umumnya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basis 2.</a:t>
            </a:r>
          </a:p>
          <a:p>
            <a:pPr marL="276225" indent="-276225"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Umumnya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direpresentasikan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 = m x r</a:t>
            </a:r>
            <a:r>
              <a:rPr lang="en-US" baseline="30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mana</a:t>
            </a:r>
            <a:r>
              <a:rPr lang="en-US" dirty="0">
                <a:solidFill>
                  <a:schemeClr val="tx1"/>
                </a:solidFill>
              </a:rPr>
              <a:t> m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mantissa,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basis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eksponen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basis </a:t>
            </a:r>
            <a:r>
              <a:rPr lang="en-US" dirty="0" err="1">
                <a:solidFill>
                  <a:schemeClr val="tx1"/>
                </a:solidFill>
              </a:rPr>
              <a:t>yg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276225" indent="-27622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Format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floating-point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id-ID" dirty="0">
              <a:solidFill>
                <a:schemeClr val="tx1"/>
              </a:solidFill>
            </a:endParaRPr>
          </a:p>
          <a:p>
            <a:pPr marL="276225" indent="-276225">
              <a:buFont typeface="Wingdings" pitchFamily="2" charset="2"/>
              <a:buChar char="§"/>
            </a:pPr>
            <a:endParaRPr lang="id-ID" dirty="0">
              <a:solidFill>
                <a:schemeClr val="tx1"/>
              </a:solidFill>
            </a:endParaRPr>
          </a:p>
          <a:p>
            <a:pPr marL="276225" indent="-276225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2286000" y="6096000"/>
            <a:ext cx="4484688" cy="504825"/>
            <a:chOff x="3201" y="10082"/>
            <a:chExt cx="6060" cy="900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201" y="10082"/>
              <a:ext cx="1020" cy="9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b="1" dirty="0">
                  <a:latin typeface="Arial Black" pitchFamily="34" charset="0"/>
                </a:rPr>
                <a:t>S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221" y="10082"/>
              <a:ext cx="2520" cy="9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b="1">
                  <a:latin typeface="Arial Black" pitchFamily="34" charset="0"/>
                </a:rPr>
                <a:t>Eksponen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741" y="10082"/>
              <a:ext cx="2520" cy="9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b="1">
                  <a:latin typeface="Arial Black" pitchFamily="34" charset="0"/>
                </a:rPr>
                <a:t>Mantissa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060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Dua Standar Format IEEE 754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2988" y="3951936"/>
            <a:ext cx="7273925" cy="576263"/>
            <a:chOff x="3196" y="13401"/>
            <a:chExt cx="6065" cy="90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196" y="13401"/>
              <a:ext cx="10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>
                  <a:latin typeface="Arial Black" pitchFamily="34" charset="0"/>
                  <a:cs typeface="Times New Roman" pitchFamily="18" charset="0"/>
                </a:rPr>
                <a:t>S</a:t>
              </a:r>
              <a:endParaRPr lang="en-US">
                <a:latin typeface="Arial Black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21" y="13401"/>
              <a:ext cx="25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 dirty="0" err="1">
                  <a:latin typeface="Arial Black" pitchFamily="34" charset="0"/>
                  <a:cs typeface="Times New Roman" pitchFamily="18" charset="0"/>
                </a:rPr>
                <a:t>Eksponen</a:t>
              </a:r>
              <a:r>
                <a:rPr lang="en-US" dirty="0">
                  <a:latin typeface="Arial Black" pitchFamily="34" charset="0"/>
                  <a:cs typeface="Times New Roman" pitchFamily="18" charset="0"/>
                </a:rPr>
                <a:t>, 8 bit</a:t>
              </a: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741" y="13401"/>
              <a:ext cx="25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>
                  <a:latin typeface="Arial Black" pitchFamily="34" charset="0"/>
                  <a:cs typeface="Times New Roman" pitchFamily="18" charset="0"/>
                </a:rPr>
                <a:t>Mantissa, 23 bit</a:t>
              </a:r>
              <a:endParaRPr lang="en-US">
                <a:latin typeface="Arial Black" pitchFamily="34" charset="0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8013" y="4862513"/>
            <a:ext cx="570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Format floating-point presisi tunggal (32 bit)</a:t>
            </a: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1009650" y="5521325"/>
            <a:ext cx="7340600" cy="509588"/>
            <a:chOff x="3196" y="13401"/>
            <a:chExt cx="6065" cy="900"/>
          </a:xfrm>
        </p:grpSpPr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196" y="13401"/>
              <a:ext cx="10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sz="2400" b="1">
                  <a:latin typeface="Arial Black" pitchFamily="34" charset="0"/>
                </a:rPr>
                <a:t>S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221" y="13401"/>
              <a:ext cx="25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sz="2400" b="1" dirty="0" err="1">
                  <a:latin typeface="Arial Black" pitchFamily="34" charset="0"/>
                </a:rPr>
                <a:t>Eksponen</a:t>
              </a:r>
              <a:r>
                <a:rPr lang="en-US" sz="2400" b="1" dirty="0">
                  <a:latin typeface="Arial Black" pitchFamily="34" charset="0"/>
                </a:rPr>
                <a:t>, 11 bit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741" y="13401"/>
              <a:ext cx="2520" cy="9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en-US" sz="2400" b="1">
                  <a:latin typeface="Arial Black" pitchFamily="34" charset="0"/>
                </a:rPr>
                <a:t>Mantissa, 52 bit</a:t>
              </a:r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919288" y="6086475"/>
            <a:ext cx="553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Format floating-point presisi ganda (64 bit)</a:t>
            </a:r>
          </a:p>
        </p:txBody>
      </p:sp>
    </p:spTree>
    <p:extLst>
      <p:ext uri="{BB962C8B-B14F-4D97-AF65-F5344CB8AC3E}">
        <p14:creationId xmlns:p14="http://schemas.microsoft.com/office/powerpoint/2010/main" val="3369220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NORMALISASI FLOATING-POINT</a:t>
            </a:r>
            <a:br>
              <a:rPr lang="en-US" b="1" dirty="0">
                <a:solidFill>
                  <a:schemeClr val="tx1"/>
                </a:solidFill>
              </a:rPr>
            </a:br>
            <a:endParaRPr lang="id-ID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72067" y="2074823"/>
            <a:ext cx="7408333" cy="465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/>
          <a:p>
            <a:pPr marL="339725" indent="-339725">
              <a:buFont typeface="Wingdings" pitchFamily="2" charset="2"/>
              <a:buChar char="§"/>
            </a:pPr>
            <a:r>
              <a:rPr lang="en-US" sz="2100" dirty="0" err="1">
                <a:solidFill>
                  <a:schemeClr val="tx1"/>
                </a:solidFill>
              </a:rPr>
              <a:t>Bilangan</a:t>
            </a:r>
            <a:r>
              <a:rPr lang="en-US" sz="2100" dirty="0">
                <a:solidFill>
                  <a:schemeClr val="tx1"/>
                </a:solidFill>
              </a:rPr>
              <a:t> floating-point </a:t>
            </a:r>
            <a:r>
              <a:rPr lang="en-US" sz="2100" dirty="0" err="1">
                <a:solidFill>
                  <a:schemeClr val="tx1"/>
                </a:solidFill>
              </a:rPr>
              <a:t>dapat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direpresentasikan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dgn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banyak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cara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seperti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yg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ditunjukkan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untuk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bilangan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desimal</a:t>
            </a:r>
            <a:r>
              <a:rPr lang="en-US" sz="2100" dirty="0">
                <a:solidFill>
                  <a:schemeClr val="tx1"/>
                </a:solidFill>
              </a:rPr>
              <a:t> 140 x 28: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      140 x 2</a:t>
            </a:r>
            <a:r>
              <a:rPr lang="en-US" sz="2100" baseline="30000" dirty="0">
                <a:solidFill>
                  <a:schemeClr val="tx1"/>
                </a:solidFill>
              </a:rPr>
              <a:t>8</a:t>
            </a:r>
            <a:r>
              <a:rPr lang="en-US" sz="2100" dirty="0">
                <a:solidFill>
                  <a:schemeClr val="tx1"/>
                </a:solidFill>
              </a:rPr>
              <a:t>,           14 x 2</a:t>
            </a:r>
            <a:r>
              <a:rPr lang="en-US" sz="2100" baseline="30000" dirty="0">
                <a:solidFill>
                  <a:schemeClr val="tx1"/>
                </a:solidFill>
              </a:rPr>
              <a:t>9</a:t>
            </a:r>
            <a:r>
              <a:rPr lang="en-US" sz="2100" dirty="0">
                <a:solidFill>
                  <a:schemeClr val="tx1"/>
                </a:solidFill>
              </a:rPr>
              <a:t>,           1400 x 2</a:t>
            </a:r>
            <a:r>
              <a:rPr lang="en-US" sz="2100" baseline="30000" dirty="0">
                <a:solidFill>
                  <a:schemeClr val="tx1"/>
                </a:solidFill>
              </a:rPr>
              <a:t>7</a:t>
            </a:r>
            <a:r>
              <a:rPr lang="en-US" sz="2100" dirty="0">
                <a:solidFill>
                  <a:schemeClr val="tx1"/>
                </a:solidFill>
              </a:rPr>
              <a:t>, 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      1.4 x 2</a:t>
            </a:r>
            <a:r>
              <a:rPr lang="en-US" sz="2100" baseline="30000" dirty="0">
                <a:solidFill>
                  <a:schemeClr val="tx1"/>
                </a:solidFill>
              </a:rPr>
              <a:t>10</a:t>
            </a:r>
            <a:r>
              <a:rPr lang="en-US" sz="2100" dirty="0">
                <a:solidFill>
                  <a:schemeClr val="tx1"/>
                </a:solidFill>
              </a:rPr>
              <a:t>,    0.14 x 2</a:t>
            </a:r>
            <a:r>
              <a:rPr lang="en-US" sz="2100" baseline="30000" dirty="0">
                <a:solidFill>
                  <a:schemeClr val="tx1"/>
                </a:solidFill>
              </a:rPr>
              <a:t>11</a:t>
            </a:r>
            <a:r>
              <a:rPr lang="en-US" sz="2100" dirty="0">
                <a:solidFill>
                  <a:schemeClr val="tx1"/>
                </a:solidFill>
              </a:rPr>
              <a:t>,      .014 x 2</a:t>
            </a:r>
            <a:r>
              <a:rPr lang="en-US" sz="2100" baseline="30000" dirty="0">
                <a:solidFill>
                  <a:schemeClr val="tx1"/>
                </a:solidFill>
              </a:rPr>
              <a:t>12</a:t>
            </a:r>
            <a:r>
              <a:rPr lang="en-US" sz="2100" dirty="0">
                <a:solidFill>
                  <a:schemeClr val="tx1"/>
                </a:solidFill>
              </a:rPr>
              <a:t>   ....  </a:t>
            </a:r>
            <a:r>
              <a:rPr lang="en-US" sz="2100" dirty="0" err="1">
                <a:solidFill>
                  <a:schemeClr val="tx1"/>
                </a:solidFill>
              </a:rPr>
              <a:t>dst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marL="339725" indent="-339725">
              <a:buFont typeface="Wingdings" pitchFamily="2" charset="2"/>
              <a:buChar char="§"/>
            </a:pPr>
            <a:r>
              <a:rPr lang="en-US" sz="2100" dirty="0" err="1">
                <a:solidFill>
                  <a:schemeClr val="tx1"/>
                </a:solidFill>
              </a:rPr>
              <a:t>Suatu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bilangan</a:t>
            </a:r>
            <a:r>
              <a:rPr lang="en-US" sz="2100" dirty="0">
                <a:solidFill>
                  <a:schemeClr val="tx1"/>
                </a:solidFill>
              </a:rPr>
              <a:t> floating-point </a:t>
            </a:r>
            <a:r>
              <a:rPr lang="en-US" sz="2100" dirty="0" err="1">
                <a:solidFill>
                  <a:schemeClr val="tx1"/>
                </a:solidFill>
              </a:rPr>
              <a:t>berada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bentuk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ternormalisasi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i="1" dirty="0">
                <a:solidFill>
                  <a:schemeClr val="tx1"/>
                </a:solidFill>
              </a:rPr>
              <a:t>Most Significant Digit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dari</a:t>
            </a:r>
            <a:r>
              <a:rPr lang="en-US" sz="2100" dirty="0">
                <a:solidFill>
                  <a:schemeClr val="tx1"/>
                </a:solidFill>
              </a:rPr>
              <a:t> mantissa </a:t>
            </a:r>
            <a:r>
              <a:rPr lang="en-US" sz="2100" dirty="0" err="1">
                <a:solidFill>
                  <a:schemeClr val="tx1"/>
                </a:solidFill>
              </a:rPr>
              <a:t>bukan-nol</a:t>
            </a:r>
            <a:r>
              <a:rPr lang="en-US" sz="2100" dirty="0">
                <a:solidFill>
                  <a:schemeClr val="tx1"/>
                </a:solidFill>
              </a:rPr>
              <a:t> (non-zero).</a:t>
            </a:r>
          </a:p>
          <a:p>
            <a:pPr marL="339725" indent="-339725">
              <a:buFont typeface="Wingdings" pitchFamily="2" charset="2"/>
              <a:buChar char="§"/>
            </a:pPr>
            <a:r>
              <a:rPr lang="en-US" sz="2100" dirty="0" err="1">
                <a:solidFill>
                  <a:schemeClr val="tx1"/>
                </a:solidFill>
              </a:rPr>
              <a:t>Untuk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mengubah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menjadi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bilangan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yg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ternormalisasi</a:t>
            </a:r>
            <a:r>
              <a:rPr lang="en-US" sz="2100" dirty="0">
                <a:solidFill>
                  <a:schemeClr val="tx1"/>
                </a:solidFill>
              </a:rPr>
              <a:t>, mantissa </a:t>
            </a:r>
            <a:r>
              <a:rPr lang="en-US" sz="2100" dirty="0" err="1">
                <a:solidFill>
                  <a:schemeClr val="tx1"/>
                </a:solidFill>
              </a:rPr>
              <a:t>harus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digeser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kanan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atau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kiri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dgn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tepat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menaikkan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atau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menurunkan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eksponen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r>
              <a:rPr lang="en-US" sz="2100" dirty="0" err="1">
                <a:solidFill>
                  <a:schemeClr val="tx1"/>
                </a:solidFill>
              </a:rPr>
              <a:t>Jika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semua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bilangan</a:t>
            </a:r>
            <a:r>
              <a:rPr lang="en-US" sz="2100" dirty="0">
                <a:solidFill>
                  <a:schemeClr val="tx1"/>
                </a:solidFill>
              </a:rPr>
              <a:t> floating-point </a:t>
            </a:r>
            <a:r>
              <a:rPr lang="en-US" sz="2100" dirty="0" err="1">
                <a:solidFill>
                  <a:schemeClr val="tx1"/>
                </a:solidFill>
              </a:rPr>
              <a:t>direpresentasikan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dalam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komputer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dgn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bentuk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ternormalisasi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maka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posisi</a:t>
            </a:r>
            <a:r>
              <a:rPr lang="en-US" sz="2100" dirty="0">
                <a:solidFill>
                  <a:schemeClr val="tx1"/>
                </a:solidFill>
              </a:rPr>
              <a:t> bit </a:t>
            </a:r>
            <a:r>
              <a:rPr lang="en-US" sz="2100" dirty="0" err="1">
                <a:solidFill>
                  <a:schemeClr val="tx1"/>
                </a:solidFill>
              </a:rPr>
              <a:t>satu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dapat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disimpan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dengan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mengabaikan</a:t>
            </a:r>
            <a:r>
              <a:rPr lang="en-US" sz="2100" dirty="0">
                <a:solidFill>
                  <a:schemeClr val="tx1"/>
                </a:solidFill>
              </a:rPr>
              <a:t> MSB (</a:t>
            </a:r>
            <a:r>
              <a:rPr lang="en-US" sz="2100" dirty="0" err="1">
                <a:solidFill>
                  <a:schemeClr val="tx1"/>
                </a:solidFill>
              </a:rPr>
              <a:t>selalu</a:t>
            </a:r>
            <a:r>
              <a:rPr lang="en-US" sz="2100" dirty="0">
                <a:solidFill>
                  <a:schemeClr val="tx1"/>
                </a:solidFill>
              </a:rPr>
              <a:t> 1). </a:t>
            </a:r>
            <a:r>
              <a:rPr lang="en-US" sz="2100" dirty="0" err="1">
                <a:solidFill>
                  <a:schemeClr val="tx1"/>
                </a:solidFill>
              </a:rPr>
              <a:t>Ini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disebut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i="1" dirty="0">
                <a:solidFill>
                  <a:schemeClr val="tx1"/>
                </a:solidFill>
              </a:rPr>
              <a:t>hidden 1 principle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036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/>
              <a:t>Aritmetik Pecahan – Overflow</a:t>
            </a:r>
          </a:p>
          <a:p>
            <a:r>
              <a:rPr lang="id-ID" dirty="0"/>
              <a:t>Dalam floating point, tidak hanya dikenal overflow, tapi juga UNDERFLOW</a:t>
            </a:r>
          </a:p>
          <a:p>
            <a:r>
              <a:rPr lang="id-ID" dirty="0"/>
              <a:t> Overflow  -&gt; sama seperti pada integer</a:t>
            </a:r>
          </a:p>
          <a:p>
            <a:r>
              <a:rPr lang="id-ID" dirty="0"/>
              <a:t> Underflow  -&gt; jika sebuah bilangan dalam bentuk pecahan yang terlalu kecil sehingga pangkat (eksponen) –nya tidak tertampung dalam format floating point tertentu (misal untuk format 32-bit: 1.1101 x 2-140  Biasanya dibulatkan menjadi NOL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13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47" y="2674938"/>
            <a:ext cx="6554844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629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FPS (floating point standard)</a:t>
            </a:r>
            <a:endParaRPr lang="id-ID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The sign bit </a:t>
            </a:r>
            <a:r>
              <a:rPr lang="en-US" sz="2400" dirty="0" err="1"/>
              <a:t>adalah</a:t>
            </a:r>
            <a:r>
              <a:rPr lang="en-US" sz="2400" dirty="0"/>
              <a:t>  0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posistip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1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negatip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Mantissa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unsigned  integer (i.e., </a:t>
            </a:r>
            <a:r>
              <a:rPr lang="en-US" sz="2400" dirty="0" err="1"/>
              <a:t>bukan</a:t>
            </a:r>
            <a:r>
              <a:rPr lang="en-US" sz="2400" dirty="0"/>
              <a:t>  2’s Complement),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dinormalisasi</a:t>
            </a:r>
            <a:r>
              <a:rPr lang="en-US" sz="2400" dirty="0"/>
              <a:t>. </a:t>
            </a:r>
          </a:p>
          <a:p>
            <a:pPr marL="908050" lvl="1" indent="-43656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23 bit </a:t>
            </a:r>
            <a:r>
              <a:rPr lang="en-US" sz="2000" dirty="0" err="1"/>
              <a:t>untuk</a:t>
            </a:r>
            <a:r>
              <a:rPr lang="en-US" sz="2000" dirty="0"/>
              <a:t> single precision, 52 bit </a:t>
            </a:r>
            <a:r>
              <a:rPr lang="en-US" sz="2000" dirty="0" err="1"/>
              <a:t>untuk</a:t>
            </a:r>
            <a:r>
              <a:rPr lang="en-US" sz="2000" dirty="0"/>
              <a:t> double precision</a:t>
            </a:r>
          </a:p>
          <a:p>
            <a:pPr marL="814387" lvl="1" indent="-342900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Exponent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unsigned integer </a:t>
            </a:r>
          </a:p>
          <a:p>
            <a:pPr marL="908050" lvl="1" indent="-43656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8 bit </a:t>
            </a:r>
            <a:r>
              <a:rPr lang="en-US" sz="2000" dirty="0" err="1"/>
              <a:t>untuk</a:t>
            </a:r>
            <a:r>
              <a:rPr lang="en-US" sz="2000" dirty="0"/>
              <a:t> single precision, 11 bit </a:t>
            </a:r>
            <a:r>
              <a:rPr lang="en-US" sz="2000" dirty="0" err="1"/>
              <a:t>untuk</a:t>
            </a:r>
            <a:r>
              <a:rPr lang="en-US" sz="2000" dirty="0"/>
              <a:t> double precision </a:t>
            </a:r>
          </a:p>
          <a:p>
            <a:pPr marL="469900" indent="-469900">
              <a:lnSpc>
                <a:spcPct val="90000"/>
              </a:lnSpc>
            </a:pP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6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Konversi</a:t>
            </a:r>
            <a:r>
              <a:rPr lang="en-US" sz="3200" b="1" dirty="0">
                <a:solidFill>
                  <a:schemeClr val="bg1"/>
                </a:solidFill>
              </a:rPr>
              <a:t> format </a:t>
            </a:r>
            <a:r>
              <a:rPr lang="en-US" sz="3200" b="1" dirty="0" err="1">
                <a:solidFill>
                  <a:schemeClr val="bg1"/>
                </a:solidFill>
              </a:rPr>
              <a:t>saintifik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br>
              <a:rPr lang="id-ID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format </a:t>
            </a:r>
            <a:r>
              <a:rPr lang="en-US" sz="3200" b="1" dirty="0" err="1">
                <a:solidFill>
                  <a:schemeClr val="bg1"/>
                </a:solidFill>
              </a:rPr>
              <a:t>standar</a:t>
            </a:r>
            <a:r>
              <a:rPr lang="en-US" sz="3200" b="1" dirty="0">
                <a:solidFill>
                  <a:schemeClr val="bg1"/>
                </a:solidFill>
              </a:rPr>
              <a:t> IEEE 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400" y="2209800"/>
            <a:ext cx="7408333" cy="40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ubah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200" dirty="0" err="1"/>
              <a:t>Normalisasikan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tsb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digit nonzero di </a:t>
            </a:r>
            <a:r>
              <a:rPr lang="en-US" sz="2200" dirty="0" err="1"/>
              <a:t>ujung</a:t>
            </a:r>
            <a:r>
              <a:rPr lang="en-US" sz="2200" dirty="0"/>
              <a:t> </a:t>
            </a:r>
            <a:r>
              <a:rPr lang="en-US" sz="2200" dirty="0" err="1"/>
              <a:t>terkiri</a:t>
            </a:r>
            <a:r>
              <a:rPr lang="en-US" sz="2200" dirty="0"/>
              <a:t>, </a:t>
            </a:r>
            <a:r>
              <a:rPr lang="en-US" sz="2200" dirty="0" err="1"/>
              <a:t>lakukan</a:t>
            </a:r>
            <a:r>
              <a:rPr lang="en-US" sz="2200" dirty="0"/>
              <a:t> adjust exponent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200" dirty="0" err="1"/>
              <a:t>Simpan</a:t>
            </a:r>
            <a:r>
              <a:rPr lang="en-US" sz="2200" dirty="0"/>
              <a:t> digit </a:t>
            </a:r>
            <a:r>
              <a:rPr lang="en-US" sz="2200" dirty="0" err="1"/>
              <a:t>biner</a:t>
            </a:r>
            <a:r>
              <a:rPr lang="en-US" sz="2200" dirty="0"/>
              <a:t> mantissa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sisi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2200" dirty="0" err="1"/>
              <a:t>Tambahkan</a:t>
            </a:r>
            <a:r>
              <a:rPr lang="en-US" sz="2200" dirty="0"/>
              <a:t> 127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 exponent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ubah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penjumlahan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biner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exponent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. </a:t>
            </a:r>
            <a:r>
              <a:rPr lang="en-US" sz="2200" dirty="0" err="1"/>
              <a:t>Untuk</a:t>
            </a:r>
            <a:r>
              <a:rPr lang="en-US" sz="2200" dirty="0"/>
              <a:t> double precision, </a:t>
            </a:r>
            <a:r>
              <a:rPr lang="en-US" sz="2200" dirty="0" err="1"/>
              <a:t>tambahkan</a:t>
            </a:r>
            <a:r>
              <a:rPr lang="en-US" sz="2200" dirty="0"/>
              <a:t> 1023 </a:t>
            </a:r>
            <a:r>
              <a:rPr lang="en-US" sz="2200" dirty="0" err="1"/>
              <a:t>ke</a:t>
            </a:r>
            <a:r>
              <a:rPr lang="en-US" sz="2200" dirty="0"/>
              <a:t> exponent.</a:t>
            </a:r>
          </a:p>
          <a:p>
            <a:pPr marL="457200" indent="-457200">
              <a:buFontTx/>
              <a:buAutoNum type="arabicPeriod"/>
            </a:pPr>
            <a:r>
              <a:rPr lang="en-US" sz="2200" dirty="0"/>
              <a:t>Sign bit = 1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negatip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sign bit = 0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bilangan</a:t>
            </a:r>
            <a:r>
              <a:rPr lang="en-US" sz="2200" dirty="0"/>
              <a:t>  </a:t>
            </a:r>
            <a:r>
              <a:rPr lang="en-US" sz="2200" dirty="0" err="1"/>
              <a:t>positip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53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872067" y="2675467"/>
            <a:ext cx="7408333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Tuliskan</a:t>
            </a:r>
            <a:r>
              <a:rPr lang="en-US" dirty="0"/>
              <a:t> +0.0010110… x 2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i="1" dirty="0"/>
              <a:t>single precision </a:t>
            </a:r>
            <a:r>
              <a:rPr lang="en-US" dirty="0" err="1"/>
              <a:t>standar</a:t>
            </a:r>
            <a:r>
              <a:rPr lang="en-US" dirty="0"/>
              <a:t> IEEE 754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r>
              <a:rPr lang="en-US" dirty="0" err="1"/>
              <a:t>Solusi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dinormalisasi</a:t>
            </a:r>
            <a:r>
              <a:rPr lang="en-US" dirty="0"/>
              <a:t> :  +1.0110… x 2</a:t>
            </a:r>
            <a:r>
              <a:rPr lang="en-US" baseline="30000" dirty="0"/>
              <a:t>6</a:t>
            </a:r>
          </a:p>
          <a:p>
            <a:pPr marL="0" indent="0">
              <a:buNone/>
            </a:pPr>
            <a:r>
              <a:rPr lang="en-US" dirty="0"/>
              <a:t>E’ = 6 + 127 = 133 = 10000101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5410200"/>
            <a:ext cx="6096000" cy="576262"/>
            <a:chOff x="385" y="3611"/>
            <a:chExt cx="5148" cy="363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" y="3611"/>
              <a:ext cx="589" cy="36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 sz="2000" b="1">
                  <a:solidFill>
                    <a:schemeClr val="tx2"/>
                  </a:solidFill>
                  <a:latin typeface="Arial Black" pitchFamily="34" charset="0"/>
                  <a:cs typeface="Times New Roman" pitchFamily="18" charset="0"/>
                </a:rPr>
                <a:t>0</a:t>
              </a:r>
              <a:endParaRPr lang="en-US" sz="2000" b="1">
                <a:solidFill>
                  <a:schemeClr val="tx2"/>
                </a:solidFill>
                <a:latin typeface="Arial Black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77" y="3611"/>
              <a:ext cx="1494" cy="36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 Black" pitchFamily="34" charset="0"/>
                  <a:cs typeface="Times New Roman" pitchFamily="18" charset="0"/>
                </a:rPr>
                <a:t>10000101</a:t>
              </a:r>
              <a:endParaRPr lang="en-US" sz="2000" b="1" dirty="0">
                <a:solidFill>
                  <a:schemeClr val="tx2"/>
                </a:solidFill>
                <a:latin typeface="Arial Black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71" y="3611"/>
              <a:ext cx="3062" cy="36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2743200" algn="ctr"/>
                  <a:tab pos="5486400" algn="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algn="ctr"/>
              <a:r>
                <a:rPr lang="en-US" sz="2000" b="1">
                  <a:solidFill>
                    <a:schemeClr val="tx2"/>
                  </a:solidFill>
                  <a:latin typeface="Arial Black" pitchFamily="34" charset="0"/>
                  <a:cs typeface="Times New Roman" pitchFamily="18" charset="0"/>
                </a:rPr>
                <a:t>0110…</a:t>
              </a:r>
              <a:endParaRPr lang="en-US" sz="2000" b="1">
                <a:solidFill>
                  <a:schemeClr val="tx2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684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Soal Latihan : 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dirty="0"/>
              <a:t>Hitunglah dalam representasi komplemen 2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7-2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 + 7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5-2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id-ID" sz="1200" dirty="0"/>
              <a:t>Perkalian dengan logika booth hitunglah hasil perkalian berikut :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7 * 2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 * 7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 * 2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id-ID" sz="1200" dirty="0"/>
              <a:t>Pembagian komplemen 2 dengan logika booth 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7/2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5/7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5/2 </a:t>
            </a:r>
          </a:p>
          <a:p>
            <a:pPr>
              <a:buFont typeface="+mj-lt"/>
              <a:buAutoNum type="arabicPeriod" startAt="3"/>
            </a:pPr>
            <a:r>
              <a:rPr lang="id-ID" sz="1200" dirty="0"/>
              <a:t>Tulis representasi floating point bilangan berikut :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-1000,25</a:t>
            </a:r>
          </a:p>
          <a:p>
            <a:pPr lvl="2">
              <a:buFont typeface="Wingdings" pitchFamily="2" charset="2"/>
              <a:buChar char="§"/>
            </a:pPr>
            <a:r>
              <a:rPr lang="id-ID" sz="1200" dirty="0"/>
              <a:t>6,125</a:t>
            </a:r>
          </a:p>
          <a:p>
            <a:pPr marL="627063" lvl="2" indent="0">
              <a:buNone/>
            </a:pPr>
            <a:endParaRPr lang="id-ID" sz="1200" dirty="0"/>
          </a:p>
          <a:p>
            <a:pPr>
              <a:buFontTx/>
              <a:buChar char="-"/>
            </a:pPr>
            <a:endParaRPr lang="id-ID" sz="1200" dirty="0"/>
          </a:p>
          <a:p>
            <a:pPr marL="0" indent="0">
              <a:buNone/>
            </a:pPr>
            <a:endParaRPr lang="id-ID" sz="1100" dirty="0"/>
          </a:p>
          <a:p>
            <a:pPr marL="0" indent="0">
              <a:buNone/>
            </a:pPr>
            <a:endParaRPr lang="id-ID" sz="11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71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429000"/>
            <a:ext cx="420674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00600" y="3048000"/>
            <a:ext cx="3822192" cy="344728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ALU (Aritmatic Logic Unit)</a:t>
            </a:r>
          </a:p>
          <a:p>
            <a:pPr marL="0" indent="0">
              <a:buNone/>
            </a:pPr>
            <a:r>
              <a:rPr lang="id-ID" dirty="0"/>
              <a:t>Merupakan bagian CPU yang berfungsi membentuk operasi-operasi aritmatika dam logika terhadap data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63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Semua komponen CPU dan komponen penyususn komputer secara keseluruhan berfungsi :</a:t>
            </a:r>
          </a:p>
          <a:p>
            <a:pPr>
              <a:buFontTx/>
              <a:buChar char="-"/>
            </a:pPr>
            <a:r>
              <a:rPr lang="id-ID" dirty="0"/>
              <a:t>Membawa data ke ALU untuk di proses </a:t>
            </a:r>
          </a:p>
          <a:p>
            <a:pPr>
              <a:buFontTx/>
              <a:buChar char="-"/>
            </a:pPr>
            <a:r>
              <a:rPr lang="id-ID" dirty="0"/>
              <a:t>Mengambil lagi hasil proses dari ALU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406140" cy="322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17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dirty="0"/>
              <a:t>Desain komputer terdahulu : desimal  Mark I and ENIAC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John von Neumann mengusulkan pemrosesan data biner (1945)</a:t>
            </a:r>
          </a:p>
          <a:p>
            <a:pPr lvl="1">
              <a:buFont typeface="Wingdings" pitchFamily="2" charset="2"/>
              <a:buChar char="ü"/>
            </a:pPr>
            <a:r>
              <a:rPr lang="de-DE" dirty="0"/>
              <a:t> Desain komputer yang lebih sederhana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 Digunakan u/ instruksi dan data</a:t>
            </a:r>
          </a:p>
          <a:p>
            <a:pPr>
              <a:buFont typeface="Wingdings" pitchFamily="2" charset="2"/>
              <a:buChar char="q"/>
            </a:pPr>
            <a:r>
              <a:rPr lang="id-ID" dirty="0"/>
              <a:t>Hubungan alami antara switch on/off dan kalkulasi menggunakan logika Boolean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Kenapa sistem biner sebagai representasi data komputer? </a:t>
            </a:r>
          </a:p>
        </p:txBody>
      </p:sp>
    </p:spTree>
    <p:extLst>
      <p:ext uri="{BB962C8B-B14F-4D97-AF65-F5344CB8AC3E}">
        <p14:creationId xmlns:p14="http://schemas.microsoft.com/office/powerpoint/2010/main" val="413566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/>
              <a:t>Komputer secara elektronik hanya mampu membaca kondisi sinyal :</a:t>
            </a:r>
          </a:p>
          <a:p>
            <a:pPr lvl="1">
              <a:buFontTx/>
              <a:buChar char="-"/>
            </a:pPr>
            <a:r>
              <a:rPr lang="id-ID" dirty="0"/>
              <a:t>Ada sinyal/ tegangan listrik</a:t>
            </a:r>
          </a:p>
          <a:p>
            <a:pPr lvl="1">
              <a:buFontTx/>
              <a:buChar char="-"/>
            </a:pPr>
            <a:r>
              <a:rPr lang="id-ID" dirty="0"/>
              <a:t>Tidak ada sinyal/ arus listrik yang mengalir</a:t>
            </a:r>
          </a:p>
          <a:p>
            <a:pPr marL="0" indent="0">
              <a:buNone/>
            </a:pPr>
            <a:r>
              <a:rPr lang="id-ID" dirty="0"/>
              <a:t>Dua kondisi tersebut digunakan untuk merepresentasikan bilangan dan kode-kode biner</a:t>
            </a:r>
          </a:p>
          <a:p>
            <a:pPr lvl="1">
              <a:buFontTx/>
              <a:buChar char="-"/>
            </a:pPr>
            <a:r>
              <a:rPr lang="id-ID" dirty="0"/>
              <a:t>Level tinggi (ada tegangan sebagai representasi bilangan 1</a:t>
            </a:r>
          </a:p>
          <a:p>
            <a:pPr lvl="1">
              <a:buFontTx/>
              <a:buChar char="-"/>
            </a:pPr>
            <a:r>
              <a:rPr lang="id-ID" dirty="0"/>
              <a:t>Level rendah (tidak ada arus yang mengalir) sebagai representasi bilangan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Biner : Representasi Integer</a:t>
            </a:r>
          </a:p>
          <a:p>
            <a:r>
              <a:rPr lang="fi-FI" dirty="0"/>
              <a:t>Hanya memiliki 1 dan 0 untuk</a:t>
            </a:r>
            <a:r>
              <a:rPr lang="id-ID" dirty="0"/>
              <a:t> merepresentasikan semuanya</a:t>
            </a:r>
          </a:p>
          <a:p>
            <a:r>
              <a:rPr lang="sv-SE" dirty="0"/>
              <a:t>Angka positif disimpan dalam biner</a:t>
            </a:r>
            <a:r>
              <a:rPr lang="id-ID" dirty="0"/>
              <a:t> </a:t>
            </a:r>
          </a:p>
          <a:p>
            <a:pPr marL="0" indent="0">
              <a:buNone/>
            </a:pPr>
            <a:r>
              <a:rPr lang="id-ID" dirty="0"/>
              <a:t>     ◦ e.g. 41=00101001</a:t>
            </a:r>
          </a:p>
          <a:p>
            <a:r>
              <a:rPr lang="id-ID" dirty="0"/>
              <a:t>Tidak ada tanda negatif</a:t>
            </a:r>
          </a:p>
          <a:p>
            <a:pPr marL="0" indent="0">
              <a:buNone/>
            </a:pPr>
            <a:r>
              <a:rPr lang="id-ID" dirty="0"/>
              <a:t>     ◦ Sign-Magnitude</a:t>
            </a:r>
          </a:p>
          <a:p>
            <a:r>
              <a:rPr lang="id-ID" dirty="0"/>
              <a:t>Two’s compliment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5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Sign-Magnitude</a:t>
            </a:r>
          </a:p>
          <a:p>
            <a:pPr marL="301943" lvl="1" indent="0">
              <a:buNone/>
            </a:pPr>
            <a:r>
              <a:rPr lang="sv-SE" dirty="0"/>
              <a:t>Bit paling </a:t>
            </a:r>
            <a:r>
              <a:rPr lang="sv-SE" b="1" dirty="0"/>
              <a:t>kiri </a:t>
            </a:r>
            <a:r>
              <a:rPr lang="id-ID" b="1" dirty="0"/>
              <a:t> </a:t>
            </a:r>
            <a:r>
              <a:rPr lang="sv-SE" dirty="0"/>
              <a:t> </a:t>
            </a:r>
            <a:r>
              <a:rPr lang="id-ID" dirty="0"/>
              <a:t>      </a:t>
            </a:r>
            <a:r>
              <a:rPr lang="sv-SE" dirty="0"/>
              <a:t>bit penanda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0 = positif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1 = negatif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+18 = </a:t>
            </a:r>
            <a:r>
              <a:rPr lang="id-ID" b="1" dirty="0"/>
              <a:t>0</a:t>
            </a:r>
            <a:r>
              <a:rPr lang="id-ID" dirty="0"/>
              <a:t>0010010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-18 = </a:t>
            </a:r>
            <a:r>
              <a:rPr lang="id-ID" b="1" dirty="0"/>
              <a:t>1</a:t>
            </a:r>
            <a:r>
              <a:rPr lang="id-ID" dirty="0"/>
              <a:t>0010010</a:t>
            </a:r>
          </a:p>
          <a:p>
            <a:pPr marL="0" indent="0">
              <a:buNone/>
            </a:pPr>
            <a:r>
              <a:rPr lang="id-ID" b="1" dirty="0"/>
              <a:t>Masalah</a:t>
            </a:r>
          </a:p>
          <a:p>
            <a:pPr>
              <a:buFont typeface="Wingdings" pitchFamily="2" charset="2"/>
              <a:buChar char="§"/>
            </a:pPr>
            <a:r>
              <a:rPr lang="id-ID" dirty="0"/>
              <a:t>Perlu mempertimbangkan kedua tanda dan besaran dalam aritmatika</a:t>
            </a:r>
          </a:p>
          <a:p>
            <a:pPr>
              <a:buFont typeface="Wingdings" pitchFamily="2" charset="2"/>
              <a:buChar char="§"/>
            </a:pPr>
            <a:r>
              <a:rPr lang="id-ID" dirty="0"/>
              <a:t>Dua representasi “nol” (+0 dan -0)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Notched Right Arrow 6"/>
          <p:cNvSpPr/>
          <p:nvPr/>
        </p:nvSpPr>
        <p:spPr>
          <a:xfrm>
            <a:off x="2819400" y="3048000"/>
            <a:ext cx="2286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00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7983</TotalTime>
  <Words>1632</Words>
  <Application>Microsoft Office PowerPoint</Application>
  <PresentationFormat>On-screen Show 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Candara</vt:lpstr>
      <vt:lpstr>Symbol</vt:lpstr>
      <vt:lpstr>Wingdings</vt:lpstr>
      <vt:lpstr>Waveform</vt:lpstr>
      <vt:lpstr>ORGANISASI KOMPUTER</vt:lpstr>
      <vt:lpstr>TUJUAN PEMBELAJARAN</vt:lpstr>
      <vt:lpstr>ALU  (Arithmetic and Logic Unit)</vt:lpstr>
      <vt:lpstr>PowerPoint Presentation</vt:lpstr>
      <vt:lpstr>PowerPoint Presentation</vt:lpstr>
      <vt:lpstr>Kenapa sistem biner sebagai representasi data komputer?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Geometric Depiction of Twos Complement Integers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Aritmetik Integer – Multiplication Unsigned Binary Multiplication</vt:lpstr>
      <vt:lpstr>PowerPoint Presentation</vt:lpstr>
      <vt:lpstr>PowerPoint Presentation</vt:lpstr>
      <vt:lpstr>TUGAS Latihan mandiri</vt:lpstr>
      <vt:lpstr>FLOATING POINT</vt:lpstr>
      <vt:lpstr>Floating-Point </vt:lpstr>
      <vt:lpstr>PowerPoint Presentation</vt:lpstr>
      <vt:lpstr>PowerPoint Presentation</vt:lpstr>
      <vt:lpstr>PowerPoint Presentation</vt:lpstr>
      <vt:lpstr>PowerPoint Presentation</vt:lpstr>
      <vt:lpstr>Dua Standar Format IEEE 754</vt:lpstr>
      <vt:lpstr>NORMALISASI FLOATING-POINT </vt:lpstr>
      <vt:lpstr>PowerPoint Presentation</vt:lpstr>
      <vt:lpstr>PowerPoint Presentation</vt:lpstr>
      <vt:lpstr>FPS (floating point standard)</vt:lpstr>
      <vt:lpstr>Konversi format saintifik ke  format standar IEEE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KOMPUTER</dc:title>
  <dc:creator>karangutama</dc:creator>
  <cp:lastModifiedBy>"I WAYAN KARANG UTAMA, S.Kom, M.Kom."</cp:lastModifiedBy>
  <cp:revision>101</cp:revision>
  <dcterms:created xsi:type="dcterms:W3CDTF">2014-02-23T17:22:22Z</dcterms:created>
  <dcterms:modified xsi:type="dcterms:W3CDTF">2019-06-11T12:46:22Z</dcterms:modified>
</cp:coreProperties>
</file>